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ADF5B-04B0-4F6B-B65C-8BAE3C4EB345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2EF10285-C854-4F3C-8A94-19916D3B2B97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3">
                  <a:lumMod val="50000"/>
                </a:schemeClr>
              </a:solidFill>
            </a:rPr>
            <a:t>Processing</a:t>
          </a:r>
          <a:endParaRPr lang="en-US" sz="2700" dirty="0">
            <a:solidFill>
              <a:schemeClr val="accent3">
                <a:lumMod val="50000"/>
              </a:schemeClr>
            </a:solidFill>
          </a:endParaRPr>
        </a:p>
      </dgm:t>
    </dgm:pt>
    <dgm:pt modelId="{6FC222A7-86E6-479E-8346-0C40C18E2FBF}" type="parTrans" cxnId="{CD4A521D-AC0F-4DEA-A0F9-09DF41D5FFE1}">
      <dgm:prSet/>
      <dgm:spPr/>
      <dgm:t>
        <a:bodyPr/>
        <a:lstStyle/>
        <a:p>
          <a:endParaRPr lang="en-US"/>
        </a:p>
      </dgm:t>
    </dgm:pt>
    <dgm:pt modelId="{D1640944-9A8A-46B6-8921-8123D46C8C81}" type="sibTrans" cxnId="{CD4A521D-AC0F-4DEA-A0F9-09DF41D5FFE1}">
      <dgm:prSet/>
      <dgm:spPr/>
      <dgm:t>
        <a:bodyPr/>
        <a:lstStyle/>
        <a:p>
          <a:endParaRPr lang="en-US"/>
        </a:p>
      </dgm:t>
    </dgm:pt>
    <dgm:pt modelId="{312BE558-535F-4AB9-BA71-F84096354BF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3">
                  <a:lumMod val="50000"/>
                </a:schemeClr>
              </a:solidFill>
            </a:rPr>
            <a:t>Outputs </a:t>
          </a:r>
          <a:r>
            <a:rPr lang="en-US" sz="17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17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17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17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1400" dirty="0" smtClean="0">
              <a:solidFill>
                <a:schemeClr val="accent3">
                  <a:lumMod val="50000"/>
                </a:schemeClr>
              </a:solidFill>
            </a:rPr>
            <a:t>(Goods/Services)</a:t>
          </a:r>
          <a:endParaRPr lang="en-US" sz="1700" dirty="0">
            <a:solidFill>
              <a:schemeClr val="accent3">
                <a:lumMod val="50000"/>
              </a:schemeClr>
            </a:solidFill>
          </a:endParaRPr>
        </a:p>
      </dgm:t>
    </dgm:pt>
    <dgm:pt modelId="{A32087BF-05C1-4C57-A689-AEF1338B557D}" type="parTrans" cxnId="{2C31F969-65F3-4218-823C-335AB25BE93C}">
      <dgm:prSet/>
      <dgm:spPr/>
      <dgm:t>
        <a:bodyPr/>
        <a:lstStyle/>
        <a:p>
          <a:endParaRPr lang="en-US"/>
        </a:p>
      </dgm:t>
    </dgm:pt>
    <dgm:pt modelId="{47048BBC-BEE0-441B-B51D-D04D731953BA}" type="sibTrans" cxnId="{2C31F969-65F3-4218-823C-335AB25BE93C}">
      <dgm:prSet/>
      <dgm:spPr/>
      <dgm:t>
        <a:bodyPr/>
        <a:lstStyle/>
        <a:p>
          <a:endParaRPr lang="en-US"/>
        </a:p>
      </dgm:t>
    </dgm:pt>
    <dgm:pt modelId="{234F1017-E2D0-417E-A6E7-99ED64666797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3">
                  <a:lumMod val="50000"/>
                </a:schemeClr>
              </a:solidFill>
            </a:rPr>
            <a:t>Inputs</a:t>
          </a:r>
          <a:r>
            <a:rPr lang="en-US" sz="20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20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200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sz="17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17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1400" dirty="0" smtClean="0">
              <a:solidFill>
                <a:schemeClr val="accent3">
                  <a:lumMod val="50000"/>
                </a:schemeClr>
              </a:solidFill>
            </a:rPr>
            <a:t>(Factors of Production)</a:t>
          </a:r>
          <a:endParaRPr lang="en-US" sz="1700" dirty="0">
            <a:solidFill>
              <a:schemeClr val="accent3">
                <a:lumMod val="50000"/>
              </a:schemeClr>
            </a:solidFill>
          </a:endParaRPr>
        </a:p>
      </dgm:t>
    </dgm:pt>
    <dgm:pt modelId="{3847AED6-614A-4E72-A1C0-C38F8DB95FD5}" type="sibTrans" cxnId="{412CB5CE-20B0-4F8F-95C1-B6E86C68A9B1}">
      <dgm:prSet/>
      <dgm:spPr/>
      <dgm:t>
        <a:bodyPr/>
        <a:lstStyle/>
        <a:p>
          <a:endParaRPr lang="en-US"/>
        </a:p>
      </dgm:t>
    </dgm:pt>
    <dgm:pt modelId="{F499C370-A6C9-491C-AC61-9EAAC150C4FF}" type="parTrans" cxnId="{412CB5CE-20B0-4F8F-95C1-B6E86C68A9B1}">
      <dgm:prSet/>
      <dgm:spPr/>
      <dgm:t>
        <a:bodyPr/>
        <a:lstStyle/>
        <a:p>
          <a:endParaRPr lang="en-US"/>
        </a:p>
      </dgm:t>
    </dgm:pt>
    <dgm:pt modelId="{26E987A1-A0B7-4E8E-898E-DB17C405F8A0}" type="pres">
      <dgm:prSet presAssocID="{4DBADF5B-04B0-4F6B-B65C-8BAE3C4EB345}" presName="Name0" presStyleCnt="0">
        <dgm:presLayoutVars>
          <dgm:dir/>
          <dgm:resizeHandles val="exact"/>
        </dgm:presLayoutVars>
      </dgm:prSet>
      <dgm:spPr/>
    </dgm:pt>
    <dgm:pt modelId="{927C18B0-1F24-4E7F-8739-901826E09A75}" type="pres">
      <dgm:prSet presAssocID="{234F1017-E2D0-417E-A6E7-99ED646667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943A7-3B95-4CD2-9A7F-04141BC83BE1}" type="pres">
      <dgm:prSet presAssocID="{3847AED6-614A-4E72-A1C0-C38F8DB95FD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A3199D1-43F5-4EC0-9186-028507B7B446}" type="pres">
      <dgm:prSet presAssocID="{3847AED6-614A-4E72-A1C0-C38F8DB95FD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26A3929-3F71-4652-8742-2F161F0324F1}" type="pres">
      <dgm:prSet presAssocID="{2EF10285-C854-4F3C-8A94-19916D3B2B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66129-798F-426B-9024-4CF8D2431FA4}" type="pres">
      <dgm:prSet presAssocID="{D1640944-9A8A-46B6-8921-8123D46C8C8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BD8536E-88EF-4496-B608-564BD03AC16A}" type="pres">
      <dgm:prSet presAssocID="{D1640944-9A8A-46B6-8921-8123D46C8C8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92D9F72-3930-43CE-BCB6-0E1EF036A086}" type="pres">
      <dgm:prSet presAssocID="{312BE558-535F-4AB9-BA71-F84096354B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ADA1E6-7AD6-314E-92C7-9A191A0572CC}" type="presOf" srcId="{3847AED6-614A-4E72-A1C0-C38F8DB95FD5}" destId="{EA3199D1-43F5-4EC0-9186-028507B7B446}" srcOrd="1" destOrd="0" presId="urn:microsoft.com/office/officeart/2005/8/layout/process1"/>
    <dgm:cxn modelId="{2C31F969-65F3-4218-823C-335AB25BE93C}" srcId="{4DBADF5B-04B0-4F6B-B65C-8BAE3C4EB345}" destId="{312BE558-535F-4AB9-BA71-F84096354BF9}" srcOrd="2" destOrd="0" parTransId="{A32087BF-05C1-4C57-A689-AEF1338B557D}" sibTransId="{47048BBC-BEE0-441B-B51D-D04D731953BA}"/>
    <dgm:cxn modelId="{B200E2FD-167A-6B46-A45D-4CB2FE6FB1C6}" type="presOf" srcId="{4DBADF5B-04B0-4F6B-B65C-8BAE3C4EB345}" destId="{26E987A1-A0B7-4E8E-898E-DB17C405F8A0}" srcOrd="0" destOrd="0" presId="urn:microsoft.com/office/officeart/2005/8/layout/process1"/>
    <dgm:cxn modelId="{9160C718-16EE-4E49-96CB-F1940C937562}" type="presOf" srcId="{D1640944-9A8A-46B6-8921-8123D46C8C81}" destId="{FAA66129-798F-426B-9024-4CF8D2431FA4}" srcOrd="0" destOrd="0" presId="urn:microsoft.com/office/officeart/2005/8/layout/process1"/>
    <dgm:cxn modelId="{412CB5CE-20B0-4F8F-95C1-B6E86C68A9B1}" srcId="{4DBADF5B-04B0-4F6B-B65C-8BAE3C4EB345}" destId="{234F1017-E2D0-417E-A6E7-99ED64666797}" srcOrd="0" destOrd="0" parTransId="{F499C370-A6C9-491C-AC61-9EAAC150C4FF}" sibTransId="{3847AED6-614A-4E72-A1C0-C38F8DB95FD5}"/>
    <dgm:cxn modelId="{D074558F-1D84-7B49-AD94-E6BD8039065D}" type="presOf" srcId="{3847AED6-614A-4E72-A1C0-C38F8DB95FD5}" destId="{C96943A7-3B95-4CD2-9A7F-04141BC83BE1}" srcOrd="0" destOrd="0" presId="urn:microsoft.com/office/officeart/2005/8/layout/process1"/>
    <dgm:cxn modelId="{0E84600C-ED07-794C-80DD-BA6E5BC64D14}" type="presOf" srcId="{D1640944-9A8A-46B6-8921-8123D46C8C81}" destId="{4BD8536E-88EF-4496-B608-564BD03AC16A}" srcOrd="1" destOrd="0" presId="urn:microsoft.com/office/officeart/2005/8/layout/process1"/>
    <dgm:cxn modelId="{F7954F0D-A742-B84F-90D2-DB330542725A}" type="presOf" srcId="{2EF10285-C854-4F3C-8A94-19916D3B2B97}" destId="{826A3929-3F71-4652-8742-2F161F0324F1}" srcOrd="0" destOrd="0" presId="urn:microsoft.com/office/officeart/2005/8/layout/process1"/>
    <dgm:cxn modelId="{CD4A521D-AC0F-4DEA-A0F9-09DF41D5FFE1}" srcId="{4DBADF5B-04B0-4F6B-B65C-8BAE3C4EB345}" destId="{2EF10285-C854-4F3C-8A94-19916D3B2B97}" srcOrd="1" destOrd="0" parTransId="{6FC222A7-86E6-479E-8346-0C40C18E2FBF}" sibTransId="{D1640944-9A8A-46B6-8921-8123D46C8C81}"/>
    <dgm:cxn modelId="{8CE10FC3-CDBA-944D-B0E5-DC37806BE9C8}" type="presOf" srcId="{312BE558-535F-4AB9-BA71-F84096354BF9}" destId="{C92D9F72-3930-43CE-BCB6-0E1EF036A086}" srcOrd="0" destOrd="0" presId="urn:microsoft.com/office/officeart/2005/8/layout/process1"/>
    <dgm:cxn modelId="{7C3F9758-F5C7-0E4E-931F-513AAB94919F}" type="presOf" srcId="{234F1017-E2D0-417E-A6E7-99ED64666797}" destId="{927C18B0-1F24-4E7F-8739-901826E09A75}" srcOrd="0" destOrd="0" presId="urn:microsoft.com/office/officeart/2005/8/layout/process1"/>
    <dgm:cxn modelId="{7508A02C-9B7E-2E42-9775-2C5E3C88F293}" type="presParOf" srcId="{26E987A1-A0B7-4E8E-898E-DB17C405F8A0}" destId="{927C18B0-1F24-4E7F-8739-901826E09A75}" srcOrd="0" destOrd="0" presId="urn:microsoft.com/office/officeart/2005/8/layout/process1"/>
    <dgm:cxn modelId="{FACBC550-C19A-FC4B-B009-3796E96829AF}" type="presParOf" srcId="{26E987A1-A0B7-4E8E-898E-DB17C405F8A0}" destId="{C96943A7-3B95-4CD2-9A7F-04141BC83BE1}" srcOrd="1" destOrd="0" presId="urn:microsoft.com/office/officeart/2005/8/layout/process1"/>
    <dgm:cxn modelId="{858E3247-5D13-F248-9AFB-8C65EEEA09F6}" type="presParOf" srcId="{C96943A7-3B95-4CD2-9A7F-04141BC83BE1}" destId="{EA3199D1-43F5-4EC0-9186-028507B7B446}" srcOrd="0" destOrd="0" presId="urn:microsoft.com/office/officeart/2005/8/layout/process1"/>
    <dgm:cxn modelId="{F1C16447-183C-7749-8D18-3F2F687EDF5B}" type="presParOf" srcId="{26E987A1-A0B7-4E8E-898E-DB17C405F8A0}" destId="{826A3929-3F71-4652-8742-2F161F0324F1}" srcOrd="2" destOrd="0" presId="urn:microsoft.com/office/officeart/2005/8/layout/process1"/>
    <dgm:cxn modelId="{88A42906-65B6-1A4A-BB69-3DEF4D5CD12F}" type="presParOf" srcId="{26E987A1-A0B7-4E8E-898E-DB17C405F8A0}" destId="{FAA66129-798F-426B-9024-4CF8D2431FA4}" srcOrd="3" destOrd="0" presId="urn:microsoft.com/office/officeart/2005/8/layout/process1"/>
    <dgm:cxn modelId="{52E45159-52DD-6C46-83E8-DDBA1CFE7F8D}" type="presParOf" srcId="{FAA66129-798F-426B-9024-4CF8D2431FA4}" destId="{4BD8536E-88EF-4496-B608-564BD03AC16A}" srcOrd="0" destOrd="0" presId="urn:microsoft.com/office/officeart/2005/8/layout/process1"/>
    <dgm:cxn modelId="{B2FD0F46-5BD1-5C42-A7DF-C29DC467636E}" type="presParOf" srcId="{26E987A1-A0B7-4E8E-898E-DB17C405F8A0}" destId="{C92D9F72-3930-43CE-BCB6-0E1EF036A08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4BDD12-20C5-4CCD-8D62-913184CC0201}" type="doc">
      <dgm:prSet loTypeId="urn:microsoft.com/office/officeart/2005/8/layout/hList2#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DB17A7-F19A-47B6-A39D-94C5B96B663A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accent1"/>
              </a:solidFill>
              <a:effectLst/>
            </a:rPr>
            <a:t>Goods</a:t>
          </a:r>
          <a:endParaRPr lang="en-US" sz="2400" b="1" dirty="0">
            <a:solidFill>
              <a:schemeClr val="accent1"/>
            </a:solidFill>
            <a:effectLst/>
          </a:endParaRPr>
        </a:p>
      </dgm:t>
    </dgm:pt>
    <dgm:pt modelId="{E2ED18FF-FEE3-430B-8D90-87E925723962}" type="parTrans" cxnId="{315698E0-5E5D-4162-BF4A-AAD9C00A8A22}">
      <dgm:prSet/>
      <dgm:spPr/>
      <dgm:t>
        <a:bodyPr/>
        <a:lstStyle/>
        <a:p>
          <a:endParaRPr lang="en-US"/>
        </a:p>
      </dgm:t>
    </dgm:pt>
    <dgm:pt modelId="{6CB79479-FDE0-4DF5-91F8-B8743B029241}" type="sibTrans" cxnId="{315698E0-5E5D-4162-BF4A-AAD9C00A8A22}">
      <dgm:prSet/>
      <dgm:spPr/>
      <dgm:t>
        <a:bodyPr/>
        <a:lstStyle/>
        <a:p>
          <a:endParaRPr lang="en-US"/>
        </a:p>
      </dgm:t>
    </dgm:pt>
    <dgm:pt modelId="{FAFA8A5C-869D-423D-820F-7B5319BD6761}">
      <dgm:prSet phldrT="[Text]"/>
      <dgm:spPr/>
      <dgm:t>
        <a:bodyPr/>
        <a:lstStyle/>
        <a:p>
          <a:r>
            <a:rPr lang="en-US" u="sng" dirty="0" smtClean="0"/>
            <a:t>Finished Goods</a:t>
          </a:r>
          <a:r>
            <a:rPr lang="en-US" u="none" dirty="0" smtClean="0"/>
            <a:t>: </a:t>
          </a:r>
          <a:br>
            <a:rPr lang="en-US" u="none" dirty="0" smtClean="0"/>
          </a:br>
          <a:r>
            <a:rPr lang="en-US" u="none" dirty="0" smtClean="0"/>
            <a:t>“ready</a:t>
          </a:r>
          <a:r>
            <a:rPr lang="en-US" dirty="0" smtClean="0"/>
            <a:t> for movement to wholesalers and shops”</a:t>
          </a:r>
          <a:endParaRPr lang="en-US" dirty="0"/>
        </a:p>
      </dgm:t>
    </dgm:pt>
    <dgm:pt modelId="{43A27CA8-B26D-4279-906C-F58A347969C1}" type="parTrans" cxnId="{04CC94B9-53E5-4107-80EC-642FB420D330}">
      <dgm:prSet/>
      <dgm:spPr/>
      <dgm:t>
        <a:bodyPr/>
        <a:lstStyle/>
        <a:p>
          <a:endParaRPr lang="en-US"/>
        </a:p>
      </dgm:t>
    </dgm:pt>
    <dgm:pt modelId="{19F8EFF6-B013-48CB-8037-D226171FC60D}" type="sibTrans" cxnId="{04CC94B9-53E5-4107-80EC-642FB420D330}">
      <dgm:prSet/>
      <dgm:spPr/>
      <dgm:t>
        <a:bodyPr/>
        <a:lstStyle/>
        <a:p>
          <a:endParaRPr lang="en-US"/>
        </a:p>
      </dgm:t>
    </dgm:pt>
    <dgm:pt modelId="{D26F7125-EEF5-445C-972E-38C495C6A490}">
      <dgm:prSet phldrT="[Text]"/>
      <dgm:spPr/>
      <dgm:t>
        <a:bodyPr/>
        <a:lstStyle/>
        <a:p>
          <a:r>
            <a:rPr lang="en-US" u="sng" dirty="0" smtClean="0"/>
            <a:t>Component Parts</a:t>
          </a:r>
          <a:r>
            <a:rPr lang="en-US" u="none" dirty="0" smtClean="0"/>
            <a:t>: </a:t>
          </a:r>
          <a:br>
            <a:rPr lang="en-US" u="none" dirty="0" smtClean="0"/>
          </a:br>
          <a:r>
            <a:rPr lang="en-US" u="none" dirty="0" smtClean="0"/>
            <a:t>“used</a:t>
          </a:r>
          <a:r>
            <a:rPr lang="en-US" dirty="0" smtClean="0"/>
            <a:t> by other manufacturers to produce their products”</a:t>
          </a:r>
          <a:endParaRPr lang="en-US" dirty="0"/>
        </a:p>
      </dgm:t>
    </dgm:pt>
    <dgm:pt modelId="{D8D75621-8811-4509-9AA1-19135C7C943D}" type="parTrans" cxnId="{AFCCA09A-9ACD-4225-9CBA-59BF80AC87EE}">
      <dgm:prSet/>
      <dgm:spPr/>
      <dgm:t>
        <a:bodyPr/>
        <a:lstStyle/>
        <a:p>
          <a:endParaRPr lang="en-US"/>
        </a:p>
      </dgm:t>
    </dgm:pt>
    <dgm:pt modelId="{BA9F8BE2-B884-4103-AC27-777BD98C942C}" type="sibTrans" cxnId="{AFCCA09A-9ACD-4225-9CBA-59BF80AC87EE}">
      <dgm:prSet/>
      <dgm:spPr/>
      <dgm:t>
        <a:bodyPr/>
        <a:lstStyle/>
        <a:p>
          <a:endParaRPr lang="en-US"/>
        </a:p>
      </dgm:t>
    </dgm:pt>
    <dgm:pt modelId="{77CBB8D9-EDD8-4850-A304-B16BEFCC0FEA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accent1"/>
              </a:solidFill>
              <a:effectLst/>
            </a:rPr>
            <a:t>Services</a:t>
          </a:r>
          <a:endParaRPr lang="en-US" sz="2400" b="1" dirty="0">
            <a:solidFill>
              <a:schemeClr val="accent1"/>
            </a:solidFill>
            <a:effectLst/>
          </a:endParaRPr>
        </a:p>
      </dgm:t>
    </dgm:pt>
    <dgm:pt modelId="{B5803628-C4ED-4173-BA9C-D004BB5F47AB}" type="parTrans" cxnId="{0830BA3E-E449-4FAF-844A-22F084E396E5}">
      <dgm:prSet/>
      <dgm:spPr/>
      <dgm:t>
        <a:bodyPr/>
        <a:lstStyle/>
        <a:p>
          <a:endParaRPr lang="en-US"/>
        </a:p>
      </dgm:t>
    </dgm:pt>
    <dgm:pt modelId="{543C38A8-1A51-4ACB-B8D1-8DBC6393E39F}" type="sibTrans" cxnId="{0830BA3E-E449-4FAF-844A-22F084E396E5}">
      <dgm:prSet/>
      <dgm:spPr/>
      <dgm:t>
        <a:bodyPr/>
        <a:lstStyle/>
        <a:p>
          <a:endParaRPr lang="en-US"/>
        </a:p>
      </dgm:t>
    </dgm:pt>
    <dgm:pt modelId="{DDA99AF2-59B4-4E2D-8FBB-8DBA66F8F905}">
      <dgm:prSet phldrT="[Text]"/>
      <dgm:spPr/>
      <dgm:t>
        <a:bodyPr/>
        <a:lstStyle/>
        <a:p>
          <a:endParaRPr lang="en-US" dirty="0"/>
        </a:p>
      </dgm:t>
    </dgm:pt>
    <dgm:pt modelId="{004EF773-6697-4EC1-9082-D386A4C02A66}" type="parTrans" cxnId="{7F62E0CD-2D28-4AF9-9790-F956E0544805}">
      <dgm:prSet/>
      <dgm:spPr/>
      <dgm:t>
        <a:bodyPr/>
        <a:lstStyle/>
        <a:p>
          <a:endParaRPr lang="en-US"/>
        </a:p>
      </dgm:t>
    </dgm:pt>
    <dgm:pt modelId="{5499F9B9-FD7D-4B01-9FB4-CCF2F56223E1}" type="sibTrans" cxnId="{7F62E0CD-2D28-4AF9-9790-F956E0544805}">
      <dgm:prSet/>
      <dgm:spPr/>
      <dgm:t>
        <a:bodyPr/>
        <a:lstStyle/>
        <a:p>
          <a:endParaRPr lang="en-US"/>
        </a:p>
      </dgm:t>
    </dgm:pt>
    <dgm:pt modelId="{81F843D8-7E63-4548-AC46-D23F0DFA819F}">
      <dgm:prSet phldrT="[Text]"/>
      <dgm:spPr/>
      <dgm:t>
        <a:bodyPr/>
        <a:lstStyle/>
        <a:p>
          <a:endParaRPr lang="en-US" dirty="0"/>
        </a:p>
      </dgm:t>
    </dgm:pt>
    <dgm:pt modelId="{D0B96FE4-803A-46DD-B14A-50574CA31EC0}" type="parTrans" cxnId="{4422837B-60C8-4E51-B7EC-615F50EED698}">
      <dgm:prSet/>
      <dgm:spPr/>
      <dgm:t>
        <a:bodyPr/>
        <a:lstStyle/>
        <a:p>
          <a:endParaRPr lang="en-US"/>
        </a:p>
      </dgm:t>
    </dgm:pt>
    <dgm:pt modelId="{824A2384-F487-4FF8-BE75-6C5B26C17324}" type="sibTrans" cxnId="{4422837B-60C8-4E51-B7EC-615F50EED698}">
      <dgm:prSet/>
      <dgm:spPr/>
      <dgm:t>
        <a:bodyPr/>
        <a:lstStyle/>
        <a:p>
          <a:endParaRPr lang="en-US"/>
        </a:p>
      </dgm:t>
    </dgm:pt>
    <dgm:pt modelId="{273EBAAE-A05B-46B8-B529-CF267B947A67}">
      <dgm:prSet phldrT="[Text]"/>
      <dgm:spPr/>
      <dgm:t>
        <a:bodyPr/>
        <a:lstStyle/>
        <a:p>
          <a:r>
            <a:rPr lang="en-US" dirty="0" smtClean="0"/>
            <a:t>Intangible</a:t>
          </a:r>
          <a:br>
            <a:rPr lang="en-US" dirty="0" smtClean="0"/>
          </a:br>
          <a:endParaRPr lang="en-US" dirty="0"/>
        </a:p>
      </dgm:t>
    </dgm:pt>
    <dgm:pt modelId="{724B32DD-CD02-4CCC-9811-CEEAAB4F5C47}" type="parTrans" cxnId="{4025C604-9F43-432B-999F-B928702D83CB}">
      <dgm:prSet/>
      <dgm:spPr/>
      <dgm:t>
        <a:bodyPr/>
        <a:lstStyle/>
        <a:p>
          <a:endParaRPr lang="en-US"/>
        </a:p>
      </dgm:t>
    </dgm:pt>
    <dgm:pt modelId="{75E8C763-7EBF-4DAA-B6D8-0A04D1EBE992}" type="sibTrans" cxnId="{4025C604-9F43-432B-999F-B928702D83CB}">
      <dgm:prSet/>
      <dgm:spPr/>
      <dgm:t>
        <a:bodyPr/>
        <a:lstStyle/>
        <a:p>
          <a:endParaRPr lang="en-US"/>
        </a:p>
      </dgm:t>
    </dgm:pt>
    <dgm:pt modelId="{C5143616-6FF7-492B-9E09-1A9238CEBBDE}">
      <dgm:prSet phldrT="[Text]"/>
      <dgm:spPr/>
      <dgm:t>
        <a:bodyPr/>
        <a:lstStyle/>
        <a:p>
          <a:r>
            <a:rPr lang="en-US" dirty="0" smtClean="0"/>
            <a:t>Examples:</a:t>
          </a:r>
          <a:br>
            <a:rPr lang="en-US" dirty="0" smtClean="0"/>
          </a:br>
          <a:r>
            <a:rPr lang="en-US" dirty="0" smtClean="0"/>
            <a:t>*Car wash</a:t>
          </a:r>
          <a:br>
            <a:rPr lang="en-US" dirty="0" smtClean="0"/>
          </a:br>
          <a:r>
            <a:rPr lang="en-US" dirty="0" smtClean="0"/>
            <a:t>*Meal at a restaurant</a:t>
          </a:r>
          <a:endParaRPr lang="en-US" dirty="0"/>
        </a:p>
      </dgm:t>
    </dgm:pt>
    <dgm:pt modelId="{ADCD23B1-D9E0-4E8F-AB3A-C35DFC38B143}" type="parTrans" cxnId="{F9DAE15D-4922-487B-8453-2CB87A86EBC0}">
      <dgm:prSet/>
      <dgm:spPr/>
      <dgm:t>
        <a:bodyPr/>
        <a:lstStyle/>
        <a:p>
          <a:endParaRPr lang="en-US"/>
        </a:p>
      </dgm:t>
    </dgm:pt>
    <dgm:pt modelId="{01D16024-4C08-449B-B63E-50C1C744758E}" type="sibTrans" cxnId="{F9DAE15D-4922-487B-8453-2CB87A86EBC0}">
      <dgm:prSet/>
      <dgm:spPr/>
      <dgm:t>
        <a:bodyPr/>
        <a:lstStyle/>
        <a:p>
          <a:endParaRPr lang="en-US"/>
        </a:p>
      </dgm:t>
    </dgm:pt>
    <dgm:pt modelId="{0F06AC0A-E29E-4FAC-91EF-F48744B79076}" type="pres">
      <dgm:prSet presAssocID="{F54BDD12-20C5-4CCD-8D62-913184CC020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08CA41-9EE6-4351-92B5-506F68E7BD71}" type="pres">
      <dgm:prSet presAssocID="{04DB17A7-F19A-47B6-A39D-94C5B96B663A}" presName="compositeNode" presStyleCnt="0">
        <dgm:presLayoutVars>
          <dgm:bulletEnabled val="1"/>
        </dgm:presLayoutVars>
      </dgm:prSet>
      <dgm:spPr/>
    </dgm:pt>
    <dgm:pt modelId="{7E0823ED-1EB2-45B5-B3C8-BFF8096F14B2}" type="pres">
      <dgm:prSet presAssocID="{04DB17A7-F19A-47B6-A39D-94C5B96B663A}" presName="image" presStyleLbl="fgImgPlace1" presStyleIdx="0" presStyleCnt="2" custFlipVert="1" custScaleY="3583"/>
      <dgm:spPr/>
    </dgm:pt>
    <dgm:pt modelId="{967EB4BE-85B2-405B-8A04-BAFA5AA1D70B}" type="pres">
      <dgm:prSet presAssocID="{04DB17A7-F19A-47B6-A39D-94C5B96B663A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C5EE2-9CAD-4582-BEF7-6030B6D0C0AB}" type="pres">
      <dgm:prSet presAssocID="{04DB17A7-F19A-47B6-A39D-94C5B96B663A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81C09-C206-4828-B57E-61CDBD577F9B}" type="pres">
      <dgm:prSet presAssocID="{6CB79479-FDE0-4DF5-91F8-B8743B029241}" presName="sibTrans" presStyleCnt="0"/>
      <dgm:spPr/>
    </dgm:pt>
    <dgm:pt modelId="{E4B9A188-0E7C-4033-9E83-F4CCA6E6670D}" type="pres">
      <dgm:prSet presAssocID="{77CBB8D9-EDD8-4850-A304-B16BEFCC0FEA}" presName="compositeNode" presStyleCnt="0">
        <dgm:presLayoutVars>
          <dgm:bulletEnabled val="1"/>
        </dgm:presLayoutVars>
      </dgm:prSet>
      <dgm:spPr/>
    </dgm:pt>
    <dgm:pt modelId="{2C807D25-A479-4FAC-9E3E-B2BA0051168C}" type="pres">
      <dgm:prSet presAssocID="{77CBB8D9-EDD8-4850-A304-B16BEFCC0FEA}" presName="image" presStyleLbl="fgImgPlace1" presStyleIdx="1" presStyleCnt="2" custFlipVert="1" custScaleY="3583"/>
      <dgm:spPr/>
    </dgm:pt>
    <dgm:pt modelId="{1B08EA0E-43F3-4B90-B54D-0C4541CF17E5}" type="pres">
      <dgm:prSet presAssocID="{77CBB8D9-EDD8-4850-A304-B16BEFCC0FEA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C3F00-21BB-4FD6-90BA-EB0DF814898D}" type="pres">
      <dgm:prSet presAssocID="{77CBB8D9-EDD8-4850-A304-B16BEFCC0FEA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5698E0-5E5D-4162-BF4A-AAD9C00A8A22}" srcId="{F54BDD12-20C5-4CCD-8D62-913184CC0201}" destId="{04DB17A7-F19A-47B6-A39D-94C5B96B663A}" srcOrd="0" destOrd="0" parTransId="{E2ED18FF-FEE3-430B-8D90-87E925723962}" sibTransId="{6CB79479-FDE0-4DF5-91F8-B8743B029241}"/>
    <dgm:cxn modelId="{14393F10-691F-F346-9C52-A7A39929860B}" type="presOf" srcId="{273EBAAE-A05B-46B8-B529-CF267B947A67}" destId="{1B08EA0E-43F3-4B90-B54D-0C4541CF17E5}" srcOrd="0" destOrd="1" presId="urn:microsoft.com/office/officeart/2005/8/layout/hList2#5"/>
    <dgm:cxn modelId="{FD88938F-A558-2646-9F59-FEA3DC1FE7DE}" type="presOf" srcId="{04DB17A7-F19A-47B6-A39D-94C5B96B663A}" destId="{AA5C5EE2-9CAD-4582-BEF7-6030B6D0C0AB}" srcOrd="0" destOrd="0" presId="urn:microsoft.com/office/officeart/2005/8/layout/hList2#5"/>
    <dgm:cxn modelId="{A860F171-192C-374C-A54D-B418380F429F}" type="presOf" srcId="{77CBB8D9-EDD8-4850-A304-B16BEFCC0FEA}" destId="{2E4C3F00-21BB-4FD6-90BA-EB0DF814898D}" srcOrd="0" destOrd="0" presId="urn:microsoft.com/office/officeart/2005/8/layout/hList2#5"/>
    <dgm:cxn modelId="{776ED803-6A89-4E45-9409-55E59C70569A}" type="presOf" srcId="{FAFA8A5C-869D-423D-820F-7B5319BD6761}" destId="{967EB4BE-85B2-405B-8A04-BAFA5AA1D70B}" srcOrd="0" destOrd="0" presId="urn:microsoft.com/office/officeart/2005/8/layout/hList2#5"/>
    <dgm:cxn modelId="{25CCFE53-55E8-554C-8CBB-4CFC3EC3499E}" type="presOf" srcId="{D26F7125-EEF5-445C-972E-38C495C6A490}" destId="{967EB4BE-85B2-405B-8A04-BAFA5AA1D70B}" srcOrd="0" destOrd="2" presId="urn:microsoft.com/office/officeart/2005/8/layout/hList2#5"/>
    <dgm:cxn modelId="{4422837B-60C8-4E51-B7EC-615F50EED698}" srcId="{77CBB8D9-EDD8-4850-A304-B16BEFCC0FEA}" destId="{81F843D8-7E63-4548-AC46-D23F0DFA819F}" srcOrd="0" destOrd="0" parTransId="{D0B96FE4-803A-46DD-B14A-50574CA31EC0}" sibTransId="{824A2384-F487-4FF8-BE75-6C5B26C17324}"/>
    <dgm:cxn modelId="{4025C604-9F43-432B-999F-B928702D83CB}" srcId="{77CBB8D9-EDD8-4850-A304-B16BEFCC0FEA}" destId="{273EBAAE-A05B-46B8-B529-CF267B947A67}" srcOrd="1" destOrd="0" parTransId="{724B32DD-CD02-4CCC-9811-CEEAAB4F5C47}" sibTransId="{75E8C763-7EBF-4DAA-B6D8-0A04D1EBE992}"/>
    <dgm:cxn modelId="{0A7E2F4D-39C6-9E40-B49F-0DE379613A7A}" type="presOf" srcId="{C5143616-6FF7-492B-9E09-1A9238CEBBDE}" destId="{1B08EA0E-43F3-4B90-B54D-0C4541CF17E5}" srcOrd="0" destOrd="2" presId="urn:microsoft.com/office/officeart/2005/8/layout/hList2#5"/>
    <dgm:cxn modelId="{AFCCA09A-9ACD-4225-9CBA-59BF80AC87EE}" srcId="{04DB17A7-F19A-47B6-A39D-94C5B96B663A}" destId="{D26F7125-EEF5-445C-972E-38C495C6A490}" srcOrd="2" destOrd="0" parTransId="{D8D75621-8811-4509-9AA1-19135C7C943D}" sibTransId="{BA9F8BE2-B884-4103-AC27-777BD98C942C}"/>
    <dgm:cxn modelId="{F3353E1F-34D3-8445-80DD-8ADD096C6879}" type="presOf" srcId="{81F843D8-7E63-4548-AC46-D23F0DFA819F}" destId="{1B08EA0E-43F3-4B90-B54D-0C4541CF17E5}" srcOrd="0" destOrd="0" presId="urn:microsoft.com/office/officeart/2005/8/layout/hList2#5"/>
    <dgm:cxn modelId="{F9DAE15D-4922-487B-8453-2CB87A86EBC0}" srcId="{77CBB8D9-EDD8-4850-A304-B16BEFCC0FEA}" destId="{C5143616-6FF7-492B-9E09-1A9238CEBBDE}" srcOrd="2" destOrd="0" parTransId="{ADCD23B1-D9E0-4E8F-AB3A-C35DFC38B143}" sibTransId="{01D16024-4C08-449B-B63E-50C1C744758E}"/>
    <dgm:cxn modelId="{04CC94B9-53E5-4107-80EC-642FB420D330}" srcId="{04DB17A7-F19A-47B6-A39D-94C5B96B663A}" destId="{FAFA8A5C-869D-423D-820F-7B5319BD6761}" srcOrd="0" destOrd="0" parTransId="{43A27CA8-B26D-4279-906C-F58A347969C1}" sibTransId="{19F8EFF6-B013-48CB-8037-D226171FC60D}"/>
    <dgm:cxn modelId="{1338AB82-32DB-3F4D-819A-3E7070A7AB16}" type="presOf" srcId="{DDA99AF2-59B4-4E2D-8FBB-8DBA66F8F905}" destId="{967EB4BE-85B2-405B-8A04-BAFA5AA1D70B}" srcOrd="0" destOrd="1" presId="urn:microsoft.com/office/officeart/2005/8/layout/hList2#5"/>
    <dgm:cxn modelId="{0830BA3E-E449-4FAF-844A-22F084E396E5}" srcId="{F54BDD12-20C5-4CCD-8D62-913184CC0201}" destId="{77CBB8D9-EDD8-4850-A304-B16BEFCC0FEA}" srcOrd="1" destOrd="0" parTransId="{B5803628-C4ED-4173-BA9C-D004BB5F47AB}" sibTransId="{543C38A8-1A51-4ACB-B8D1-8DBC6393E39F}"/>
    <dgm:cxn modelId="{7F62E0CD-2D28-4AF9-9790-F956E0544805}" srcId="{04DB17A7-F19A-47B6-A39D-94C5B96B663A}" destId="{DDA99AF2-59B4-4E2D-8FBB-8DBA66F8F905}" srcOrd="1" destOrd="0" parTransId="{004EF773-6697-4EC1-9082-D386A4C02A66}" sibTransId="{5499F9B9-FD7D-4B01-9FB4-CCF2F56223E1}"/>
    <dgm:cxn modelId="{08861859-70DC-0241-A405-031EE40540BF}" type="presOf" srcId="{F54BDD12-20C5-4CCD-8D62-913184CC0201}" destId="{0F06AC0A-E29E-4FAC-91EF-F48744B79076}" srcOrd="0" destOrd="0" presId="urn:microsoft.com/office/officeart/2005/8/layout/hList2#5"/>
    <dgm:cxn modelId="{228C694D-85DE-8342-91D4-89226D395A12}" type="presParOf" srcId="{0F06AC0A-E29E-4FAC-91EF-F48744B79076}" destId="{2B08CA41-9EE6-4351-92B5-506F68E7BD71}" srcOrd="0" destOrd="0" presId="urn:microsoft.com/office/officeart/2005/8/layout/hList2#5"/>
    <dgm:cxn modelId="{15D4ED62-F99B-ED49-8FC1-210F149AD1A1}" type="presParOf" srcId="{2B08CA41-9EE6-4351-92B5-506F68E7BD71}" destId="{7E0823ED-1EB2-45B5-B3C8-BFF8096F14B2}" srcOrd="0" destOrd="0" presId="urn:microsoft.com/office/officeart/2005/8/layout/hList2#5"/>
    <dgm:cxn modelId="{14BA6E37-1AF7-A144-A485-6032C7DD895B}" type="presParOf" srcId="{2B08CA41-9EE6-4351-92B5-506F68E7BD71}" destId="{967EB4BE-85B2-405B-8A04-BAFA5AA1D70B}" srcOrd="1" destOrd="0" presId="urn:microsoft.com/office/officeart/2005/8/layout/hList2#5"/>
    <dgm:cxn modelId="{7DA39EB4-AAB9-EA40-A4B5-3A8A27E5CF3E}" type="presParOf" srcId="{2B08CA41-9EE6-4351-92B5-506F68E7BD71}" destId="{AA5C5EE2-9CAD-4582-BEF7-6030B6D0C0AB}" srcOrd="2" destOrd="0" presId="urn:microsoft.com/office/officeart/2005/8/layout/hList2#5"/>
    <dgm:cxn modelId="{B6C45F93-4A99-1643-8939-7B503291EE3B}" type="presParOf" srcId="{0F06AC0A-E29E-4FAC-91EF-F48744B79076}" destId="{CA781C09-C206-4828-B57E-61CDBD577F9B}" srcOrd="1" destOrd="0" presId="urn:microsoft.com/office/officeart/2005/8/layout/hList2#5"/>
    <dgm:cxn modelId="{F9EEEE3C-3C40-FA47-AB1A-DCDC1CE7FF93}" type="presParOf" srcId="{0F06AC0A-E29E-4FAC-91EF-F48744B79076}" destId="{E4B9A188-0E7C-4033-9E83-F4CCA6E6670D}" srcOrd="2" destOrd="0" presId="urn:microsoft.com/office/officeart/2005/8/layout/hList2#5"/>
    <dgm:cxn modelId="{DA8D094E-15D4-BB40-B2D3-2B821C6237B3}" type="presParOf" srcId="{E4B9A188-0E7C-4033-9E83-F4CCA6E6670D}" destId="{2C807D25-A479-4FAC-9E3E-B2BA0051168C}" srcOrd="0" destOrd="0" presId="urn:microsoft.com/office/officeart/2005/8/layout/hList2#5"/>
    <dgm:cxn modelId="{C12287A5-E4DD-EE49-AA70-E88EAB20CF36}" type="presParOf" srcId="{E4B9A188-0E7C-4033-9E83-F4CCA6E6670D}" destId="{1B08EA0E-43F3-4B90-B54D-0C4541CF17E5}" srcOrd="1" destOrd="0" presId="urn:microsoft.com/office/officeart/2005/8/layout/hList2#5"/>
    <dgm:cxn modelId="{6A16AB08-9382-8F41-B6F0-2149EE5D2609}" type="presParOf" srcId="{E4B9A188-0E7C-4033-9E83-F4CCA6E6670D}" destId="{2E4C3F00-21BB-4FD6-90BA-EB0DF814898D}" srcOrd="2" destOrd="0" presId="urn:microsoft.com/office/officeart/2005/8/layout/hList2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C18B0-1F24-4E7F-8739-901826E09A75}">
      <dsp:nvSpPr>
        <dsp:cNvPr id="0" name=""/>
        <dsp:cNvSpPr/>
      </dsp:nvSpPr>
      <dsp:spPr>
        <a:xfrm>
          <a:off x="6843" y="545213"/>
          <a:ext cx="2045540" cy="122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3">
                  <a:lumMod val="50000"/>
                </a:schemeClr>
              </a:solidFill>
            </a:rPr>
            <a:t>Inputs</a:t>
          </a:r>
          <a:r>
            <a:rPr lang="en-US" sz="2000" kern="12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20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2000" kern="120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sz="1700" kern="12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17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1400" kern="1200" dirty="0" smtClean="0">
              <a:solidFill>
                <a:schemeClr val="accent3">
                  <a:lumMod val="50000"/>
                </a:schemeClr>
              </a:solidFill>
            </a:rPr>
            <a:t>(Factors of Production)</a:t>
          </a:r>
          <a:endParaRPr lang="en-US" sz="17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2790" y="581160"/>
        <a:ext cx="1973646" cy="1155430"/>
      </dsp:txXfrm>
    </dsp:sp>
    <dsp:sp modelId="{C96943A7-3B95-4CD2-9A7F-04141BC83BE1}">
      <dsp:nvSpPr>
        <dsp:cNvPr id="0" name=""/>
        <dsp:cNvSpPr/>
      </dsp:nvSpPr>
      <dsp:spPr>
        <a:xfrm>
          <a:off x="2256938" y="905228"/>
          <a:ext cx="433654" cy="507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256938" y="1006687"/>
        <a:ext cx="303558" cy="304376"/>
      </dsp:txXfrm>
    </dsp:sp>
    <dsp:sp modelId="{826A3929-3F71-4652-8742-2F161F0324F1}">
      <dsp:nvSpPr>
        <dsp:cNvPr id="0" name=""/>
        <dsp:cNvSpPr/>
      </dsp:nvSpPr>
      <dsp:spPr>
        <a:xfrm>
          <a:off x="2870600" y="545213"/>
          <a:ext cx="2045540" cy="122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3">
                  <a:lumMod val="50000"/>
                </a:schemeClr>
              </a:solidFill>
            </a:rPr>
            <a:t>Processing</a:t>
          </a:r>
          <a:endParaRPr lang="en-US" sz="27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06547" y="581160"/>
        <a:ext cx="1973646" cy="1155430"/>
      </dsp:txXfrm>
    </dsp:sp>
    <dsp:sp modelId="{FAA66129-798F-426B-9024-4CF8D2431FA4}">
      <dsp:nvSpPr>
        <dsp:cNvPr id="0" name=""/>
        <dsp:cNvSpPr/>
      </dsp:nvSpPr>
      <dsp:spPr>
        <a:xfrm>
          <a:off x="5120695" y="905228"/>
          <a:ext cx="433654" cy="507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120695" y="1006687"/>
        <a:ext cx="303558" cy="304376"/>
      </dsp:txXfrm>
    </dsp:sp>
    <dsp:sp modelId="{C92D9F72-3930-43CE-BCB6-0E1EF036A086}">
      <dsp:nvSpPr>
        <dsp:cNvPr id="0" name=""/>
        <dsp:cNvSpPr/>
      </dsp:nvSpPr>
      <dsp:spPr>
        <a:xfrm>
          <a:off x="5734357" y="545213"/>
          <a:ext cx="2045540" cy="122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3">
                  <a:lumMod val="50000"/>
                </a:schemeClr>
              </a:solidFill>
            </a:rPr>
            <a:t>Outputs </a:t>
          </a:r>
          <a:r>
            <a:rPr lang="en-US" sz="1700" kern="12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17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1700" kern="12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sz="17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en-US" sz="1400" kern="1200" dirty="0" smtClean="0">
              <a:solidFill>
                <a:schemeClr val="accent3">
                  <a:lumMod val="50000"/>
                </a:schemeClr>
              </a:solidFill>
            </a:rPr>
            <a:t>(Goods/Services)</a:t>
          </a:r>
          <a:endParaRPr lang="en-US" sz="17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5770304" y="581160"/>
        <a:ext cx="1973646" cy="1155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C5EE2-9CAD-4582-BEF7-6030B6D0C0AB}">
      <dsp:nvSpPr>
        <dsp:cNvPr id="0" name=""/>
        <dsp:cNvSpPr/>
      </dsp:nvSpPr>
      <dsp:spPr>
        <a:xfrm rot="16200000">
          <a:off x="-1439688" y="2115904"/>
          <a:ext cx="3621906" cy="639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63613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1"/>
              </a:solidFill>
              <a:effectLst/>
            </a:rPr>
            <a:t>Goods</a:t>
          </a:r>
          <a:endParaRPr lang="en-US" sz="2400" b="1" kern="1200" dirty="0">
            <a:solidFill>
              <a:schemeClr val="accent1"/>
            </a:solidFill>
            <a:effectLst/>
          </a:endParaRPr>
        </a:p>
      </dsp:txBody>
      <dsp:txXfrm>
        <a:off x="-1439688" y="2115904"/>
        <a:ext cx="3621906" cy="639057"/>
      </dsp:txXfrm>
    </dsp:sp>
    <dsp:sp modelId="{967EB4BE-85B2-405B-8A04-BAFA5AA1D70B}">
      <dsp:nvSpPr>
        <dsp:cNvPr id="0" name=""/>
        <dsp:cNvSpPr/>
      </dsp:nvSpPr>
      <dsp:spPr>
        <a:xfrm>
          <a:off x="690793" y="624479"/>
          <a:ext cx="3183182" cy="362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563613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u="sng" kern="1200" dirty="0" smtClean="0"/>
            <a:t>Finished Goods</a:t>
          </a:r>
          <a:r>
            <a:rPr lang="en-US" sz="2000" u="none" kern="1200" dirty="0" smtClean="0"/>
            <a:t>: </a:t>
          </a:r>
          <a:br>
            <a:rPr lang="en-US" sz="2000" u="none" kern="1200" dirty="0" smtClean="0"/>
          </a:br>
          <a:r>
            <a:rPr lang="en-US" sz="2000" u="none" kern="1200" dirty="0" smtClean="0"/>
            <a:t>“ready</a:t>
          </a:r>
          <a:r>
            <a:rPr lang="en-US" sz="2000" kern="1200" dirty="0" smtClean="0"/>
            <a:t> for movement to wholesalers and shops”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u="sng" kern="1200" dirty="0" smtClean="0"/>
            <a:t>Component Parts</a:t>
          </a:r>
          <a:r>
            <a:rPr lang="en-US" sz="2000" u="none" kern="1200" dirty="0" smtClean="0"/>
            <a:t>: </a:t>
          </a:r>
          <a:br>
            <a:rPr lang="en-US" sz="2000" u="none" kern="1200" dirty="0" smtClean="0"/>
          </a:br>
          <a:r>
            <a:rPr lang="en-US" sz="2000" u="none" kern="1200" dirty="0" smtClean="0"/>
            <a:t>“used</a:t>
          </a:r>
          <a:r>
            <a:rPr lang="en-US" sz="2000" kern="1200" dirty="0" smtClean="0"/>
            <a:t> by other manufacturers to produce their products”</a:t>
          </a:r>
          <a:endParaRPr lang="en-US" sz="2000" kern="1200" dirty="0"/>
        </a:p>
      </dsp:txBody>
      <dsp:txXfrm>
        <a:off x="690793" y="624479"/>
        <a:ext cx="3183182" cy="3621906"/>
      </dsp:txXfrm>
    </dsp:sp>
    <dsp:sp modelId="{7E0823ED-1EB2-45B5-B3C8-BFF8096F14B2}">
      <dsp:nvSpPr>
        <dsp:cNvPr id="0" name=""/>
        <dsp:cNvSpPr/>
      </dsp:nvSpPr>
      <dsp:spPr>
        <a:xfrm flipV="1">
          <a:off x="51736" y="397083"/>
          <a:ext cx="1278114" cy="4579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E4C3F00-21BB-4FD6-90BA-EB0DF814898D}">
      <dsp:nvSpPr>
        <dsp:cNvPr id="0" name=""/>
        <dsp:cNvSpPr/>
      </dsp:nvSpPr>
      <dsp:spPr>
        <a:xfrm rot="16200000">
          <a:off x="3207158" y="2115904"/>
          <a:ext cx="3621906" cy="639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63613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1"/>
              </a:solidFill>
              <a:effectLst/>
            </a:rPr>
            <a:t>Services</a:t>
          </a:r>
          <a:endParaRPr lang="en-US" sz="2400" b="1" kern="1200" dirty="0">
            <a:solidFill>
              <a:schemeClr val="accent1"/>
            </a:solidFill>
            <a:effectLst/>
          </a:endParaRPr>
        </a:p>
      </dsp:txBody>
      <dsp:txXfrm>
        <a:off x="3207158" y="2115904"/>
        <a:ext cx="3621906" cy="639057"/>
      </dsp:txXfrm>
    </dsp:sp>
    <dsp:sp modelId="{1B08EA0E-43F3-4B90-B54D-0C4541CF17E5}">
      <dsp:nvSpPr>
        <dsp:cNvPr id="0" name=""/>
        <dsp:cNvSpPr/>
      </dsp:nvSpPr>
      <dsp:spPr>
        <a:xfrm>
          <a:off x="5337640" y="624479"/>
          <a:ext cx="3183182" cy="362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563613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Intangible</a:t>
          </a:r>
          <a:br>
            <a:rPr lang="en-US" sz="2000" kern="1200" dirty="0" smtClean="0"/>
          </a:b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Examples:</a:t>
          </a:r>
          <a:br>
            <a:rPr lang="en-US" sz="2000" kern="1200" dirty="0" smtClean="0"/>
          </a:br>
          <a:r>
            <a:rPr lang="en-US" sz="2000" kern="1200" dirty="0" smtClean="0"/>
            <a:t>*Car wash</a:t>
          </a:r>
          <a:br>
            <a:rPr lang="en-US" sz="2000" kern="1200" dirty="0" smtClean="0"/>
          </a:br>
          <a:r>
            <a:rPr lang="en-US" sz="2000" kern="1200" dirty="0" smtClean="0"/>
            <a:t>*Meal at a restaurant</a:t>
          </a:r>
          <a:endParaRPr lang="en-US" sz="2000" kern="1200" dirty="0"/>
        </a:p>
      </dsp:txBody>
      <dsp:txXfrm>
        <a:off x="5337640" y="624479"/>
        <a:ext cx="3183182" cy="3621906"/>
      </dsp:txXfrm>
    </dsp:sp>
    <dsp:sp modelId="{2C807D25-A479-4FAC-9E3E-B2BA0051168C}">
      <dsp:nvSpPr>
        <dsp:cNvPr id="0" name=""/>
        <dsp:cNvSpPr/>
      </dsp:nvSpPr>
      <dsp:spPr>
        <a:xfrm flipV="1">
          <a:off x="4698583" y="397083"/>
          <a:ext cx="1278114" cy="4579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5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E9E6-9788-AD44-BE76-46E1E0FE18C2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DC046-14F2-804A-89B2-4FD35304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BH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A85F1B-E290-4562-84F6-E0519D832A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Bahrain Bayan School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Mrs. Radia Ali</a:t>
            </a:r>
          </a:p>
        </p:txBody>
      </p:sp>
      <p:sp>
        <p:nvSpPr>
          <p:cNvPr id="11271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IB Business &amp; Management (HL + SL)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F3F4A-3094-4686-9136-A524E26AAD7C}" type="slidenum">
              <a:rPr lang="en-GB"/>
              <a:pPr/>
              <a:t>8</a:t>
            </a:fld>
            <a:endParaRPr lang="en-GB"/>
          </a:p>
        </p:txBody>
      </p:sp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E437C75C-2822-4FE6-A744-054373B27474}" type="slidenum">
              <a:rPr lang="en-US" sz="1200">
                <a:cs typeface="Arial" charset="0"/>
              </a:rPr>
              <a:pPr algn="r"/>
              <a:t>8</a:t>
            </a:fld>
            <a:endParaRPr lang="en-US" sz="1200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3F7FB-D28B-4B36-ADAB-A90958462B18}" type="slidenum">
              <a:rPr lang="en-GB"/>
              <a:pPr/>
              <a:t>9</a:t>
            </a:fld>
            <a:endParaRPr lang="en-GB"/>
          </a:p>
        </p:txBody>
      </p:sp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4DD8ADCC-8F7A-4DF5-8208-E1CA519DA482}" type="slidenum">
              <a:rPr lang="en-US" sz="1200">
                <a:cs typeface="Arial" charset="0"/>
              </a:rPr>
              <a:pPr algn="r"/>
              <a:t>9</a:t>
            </a:fld>
            <a:endParaRPr lang="en-US" sz="1200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EE66B-53EC-4AB8-B5C9-55907F80058B}" type="slidenum">
              <a:rPr lang="en-GB"/>
              <a:pPr/>
              <a:t>10</a:t>
            </a:fld>
            <a:endParaRPr lang="en-GB"/>
          </a:p>
        </p:txBody>
      </p:sp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21FC2F38-D5B1-43B8-88B1-1CB09D62E2D3}" type="slidenum">
              <a:rPr lang="en-US" sz="1200">
                <a:cs typeface="Arial" charset="0"/>
              </a:rPr>
              <a:pPr algn="r"/>
              <a:t>10</a:t>
            </a:fld>
            <a:endParaRPr lang="en-US" sz="1200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92F9F-8D87-48EA-875D-5A694D1C2168}" type="slidenum">
              <a:rPr lang="en-GB"/>
              <a:pPr/>
              <a:t>12</a:t>
            </a:fld>
            <a:endParaRPr lang="en-GB"/>
          </a:p>
        </p:txBody>
      </p:sp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08372AA6-F04A-423C-92C9-581777A7D489}" type="slidenum">
              <a:rPr lang="en-US" sz="1200">
                <a:cs typeface="Arial" charset="0"/>
              </a:rPr>
              <a:pPr algn="r"/>
              <a:t>12</a:t>
            </a:fld>
            <a:endParaRPr lang="en-US" sz="1200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2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0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9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6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9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915F-8304-5243-A39D-00B6A79E905B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7ADA4-11E1-774D-AECE-274C012D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3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Relationship Id="rId3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4" Type="http://schemas.openxmlformats.org/officeDocument/2006/relationships/image" Target="../media/image20.png"/><Relationship Id="rId5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2.wmf"/><Relationship Id="rId8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14563" y="4572000"/>
            <a:ext cx="8458200" cy="1241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 1.1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marL="63500" eaLnBrk="1" hangingPunct="1"/>
            <a:r>
              <a:rPr lang="en-US" smtClean="0"/>
              <a:t>Nature &amp; Organization of Business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74C6B286-506E-44C7-BF37-6269409CEE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0" y="6215063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MR GREENBANK</a:t>
            </a:r>
          </a:p>
        </p:txBody>
      </p:sp>
    </p:spTree>
    <p:extLst>
      <p:ext uri="{BB962C8B-B14F-4D97-AF65-F5344CB8AC3E}">
        <p14:creationId xmlns:p14="http://schemas.microsoft.com/office/powerpoint/2010/main" val="203925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Example of value added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57188" y="1357313"/>
            <a:ext cx="5357812" cy="52149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/>
              <a:t>Tyrrells Potato Chips</a:t>
            </a:r>
            <a:endParaRPr lang="en-GB" sz="2400">
              <a:solidFill>
                <a:srgbClr val="7F7F7F"/>
              </a:solidFill>
            </a:endParaRPr>
          </a:p>
          <a:p>
            <a:pPr lvl="1"/>
            <a:r>
              <a:rPr lang="en-GB" sz="2200"/>
              <a:t>Will Chase had been farming potatoes for 20 years (loss-making)</a:t>
            </a:r>
            <a:endParaRPr lang="en-GB" sz="2200">
              <a:solidFill>
                <a:srgbClr val="7F7F7F"/>
              </a:solidFill>
            </a:endParaRPr>
          </a:p>
          <a:p>
            <a:pPr lvl="1"/>
            <a:r>
              <a:rPr lang="en-GB" sz="2200"/>
              <a:t>Wanted to produce something with more added value</a:t>
            </a:r>
            <a:endParaRPr lang="en-GB" sz="2200">
              <a:solidFill>
                <a:srgbClr val="7F7F7F"/>
              </a:solidFill>
            </a:endParaRPr>
          </a:p>
          <a:p>
            <a:pPr lvl="1"/>
            <a:r>
              <a:rPr lang="en-GB" sz="2200"/>
              <a:t>Came up with idea to make hand-fried chips with distinctive flavours and packaging</a:t>
            </a:r>
            <a:endParaRPr lang="en-GB" sz="2200">
              <a:solidFill>
                <a:srgbClr val="7F7F7F"/>
              </a:solidFill>
            </a:endParaRPr>
          </a:p>
          <a:p>
            <a:pPr lvl="1"/>
            <a:r>
              <a:rPr lang="en-GB" sz="2200"/>
              <a:t>Successfully created a premium product and turned Tyrrells into a profitable business</a:t>
            </a:r>
            <a:endParaRPr lang="en-GB" sz="2200">
              <a:solidFill>
                <a:srgbClr val="7F7F7F"/>
              </a:solidFill>
            </a:endParaRPr>
          </a:p>
        </p:txBody>
      </p:sp>
      <p:pic>
        <p:nvPicPr>
          <p:cNvPr id="19460" name="Picture 3" descr="aqa-decks-tyrrellscrisps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6125" y="1500188"/>
            <a:ext cx="29225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aqa-decks-tyrrellscrisps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3843338"/>
            <a:ext cx="2897188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092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57213" y="35718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Business Functions – What goes in to the Transformation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97A5FC8-0C00-4F15-AA3E-9C9E9E80D62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88"/>
            <a:ext cx="8229600" cy="50736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500" b="1" dirty="0" smtClean="0"/>
              <a:t>4</a:t>
            </a:r>
            <a:r>
              <a:rPr lang="en-US" sz="2500" dirty="0" smtClean="0"/>
              <a:t> main functions (</a:t>
            </a:r>
            <a:r>
              <a:rPr lang="en-US" sz="1800" i="1" u="sng" dirty="0" smtClean="0"/>
              <a:t>interrelated</a:t>
            </a:r>
            <a:r>
              <a:rPr lang="en-US" sz="2500" dirty="0" smtClean="0"/>
              <a:t>):</a:t>
            </a:r>
            <a:endParaRPr lang="en-US" sz="11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Georgia" pitchFamily="18" charset="0"/>
              <a:buBlip>
                <a:blip r:embed="rId2"/>
              </a:buBlip>
              <a:defRPr/>
            </a:pPr>
            <a:r>
              <a:rPr lang="en-US" sz="2400" b="1" dirty="0" smtClean="0"/>
              <a:t>Finance</a:t>
            </a:r>
            <a:r>
              <a:rPr lang="en-US" sz="2100" b="1" dirty="0" smtClean="0"/>
              <a:t>:</a:t>
            </a:r>
            <a:endParaRPr lang="en-US" sz="2400" b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Georgia" pitchFamily="18" charset="0"/>
              <a:buBlip>
                <a:blip r:embed="rId2"/>
              </a:buBlip>
              <a:defRPr/>
            </a:pPr>
            <a:endParaRPr lang="en-US" sz="2100" b="1" dirty="0" smtClean="0"/>
          </a:p>
          <a:p>
            <a:pPr lvl="2" eaLnBrk="1" fontAlgn="auto" hangingPunct="1">
              <a:spcAft>
                <a:spcPts val="0"/>
              </a:spcAft>
              <a:buFont typeface="Wingdings 2" pitchFamily="18" charset="2"/>
              <a:buBlip>
                <a:blip r:embed="rId3"/>
              </a:buBlip>
              <a:defRPr/>
            </a:pPr>
            <a:r>
              <a:rPr lang="en-US" sz="2100" dirty="0" smtClean="0"/>
              <a:t>Important function in providing information for other departments and decision makers.</a:t>
            </a:r>
          </a:p>
          <a:p>
            <a:pPr lvl="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100" dirty="0" smtClean="0"/>
          </a:p>
          <a:p>
            <a:pPr lvl="2" eaLnBrk="1" fontAlgn="auto" hangingPunct="1">
              <a:spcAft>
                <a:spcPts val="0"/>
              </a:spcAft>
              <a:buFont typeface="Wingdings 2" pitchFamily="18" charset="2"/>
              <a:buBlip>
                <a:blip r:embed="rId3"/>
              </a:buBlip>
              <a:defRPr/>
            </a:pPr>
            <a:r>
              <a:rPr lang="en-US" sz="2100" dirty="0" smtClean="0"/>
              <a:t>Why? </a:t>
            </a:r>
          </a:p>
          <a:p>
            <a:pPr marL="1322388" lvl="3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Monitors the movement of funds into and out of the business.</a:t>
            </a:r>
          </a:p>
          <a:p>
            <a:pPr marL="1322388" lvl="3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Produces accounts &amp; prepares forecasts or budget.</a:t>
            </a:r>
          </a:p>
          <a:p>
            <a:pPr marL="1322388" lvl="3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Ensures that invoicing of customers is done.</a:t>
            </a:r>
          </a:p>
          <a:p>
            <a:pPr marL="1322388" lvl="3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Ensures suppliers are paid.</a:t>
            </a:r>
          </a:p>
          <a:p>
            <a:pPr marL="1322388" lvl="3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endParaRPr lang="en-US" sz="21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2388" lvl="3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endParaRPr lang="en-US" sz="17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endParaRPr lang="en-US" sz="25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7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/>
              <a:t>Ways to add </a:t>
            </a:r>
            <a:r>
              <a:rPr lang="en-GB" dirty="0" smtClean="0"/>
              <a:t>value?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5048250" cy="4525963"/>
          </a:xfrm>
        </p:spPr>
        <p:txBody>
          <a:bodyPr/>
          <a:lstStyle/>
          <a:p>
            <a:r>
              <a:rPr lang="en-GB" dirty="0"/>
              <a:t>Build a brand</a:t>
            </a:r>
            <a:endParaRPr lang="en-GB" dirty="0">
              <a:solidFill>
                <a:srgbClr val="7F7F7F"/>
              </a:solidFill>
            </a:endParaRPr>
          </a:p>
          <a:p>
            <a:r>
              <a:rPr lang="en-GB" dirty="0"/>
              <a:t>Deliver excellent customer service</a:t>
            </a:r>
            <a:endParaRPr lang="en-GB" dirty="0">
              <a:solidFill>
                <a:srgbClr val="7F7F7F"/>
              </a:solidFill>
            </a:endParaRPr>
          </a:p>
          <a:p>
            <a:r>
              <a:rPr lang="en-GB" dirty="0"/>
              <a:t>Add product features and benefits that customers want</a:t>
            </a:r>
            <a:endParaRPr lang="en-GB" dirty="0">
              <a:solidFill>
                <a:srgbClr val="7F7F7F"/>
              </a:solidFill>
            </a:endParaRPr>
          </a:p>
          <a:p>
            <a:r>
              <a:rPr lang="en-GB" dirty="0"/>
              <a:t>Operate efficiently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1428750"/>
            <a:ext cx="21193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4149725"/>
            <a:ext cx="3355975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626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68964A6-01BF-42F5-A268-66342A81195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fontScale="92500" lnSpcReduction="10000"/>
          </a:bodyPr>
          <a:lstStyle/>
          <a:p>
            <a:pPr marL="365125" lvl="1" indent="-255588" eaLnBrk="1" fontAlgn="auto" hangingPunct="1">
              <a:spcAft>
                <a:spcPts val="0"/>
              </a:spcAft>
              <a:buClr>
                <a:srgbClr val="A04DA3"/>
              </a:buClr>
              <a:buFont typeface="Georgia" pitchFamily="18" charset="0"/>
              <a:buBlip>
                <a:blip r:embed="rId2"/>
              </a:buBlip>
              <a:defRPr/>
            </a:pPr>
            <a:r>
              <a:rPr lang="en-US" sz="2400" b="1" dirty="0" smtClean="0"/>
              <a:t>Marketing</a:t>
            </a:r>
            <a:r>
              <a:rPr lang="en-US" sz="2100" b="1" dirty="0" smtClean="0"/>
              <a:t> (&amp; sales):</a:t>
            </a:r>
          </a:p>
          <a:p>
            <a:pPr marL="365125" lvl="1" indent="-255588" eaLnBrk="1" fontAlgn="auto" hangingPunct="1">
              <a:spcAft>
                <a:spcPts val="0"/>
              </a:spcAft>
              <a:buClr>
                <a:srgbClr val="A04DA3"/>
              </a:buClr>
              <a:buFont typeface="Georgia" pitchFamily="18" charset="0"/>
              <a:buBlip>
                <a:blip r:embed="rId2"/>
              </a:buBlip>
              <a:defRPr/>
            </a:pPr>
            <a:endParaRPr lang="en-US" sz="2100" b="1" dirty="0" smtClean="0"/>
          </a:p>
          <a:p>
            <a:pPr marL="630238" lvl="2" indent="-255588" eaLnBrk="1" fontAlgn="auto" hangingPunct="1">
              <a:spcAft>
                <a:spcPts val="0"/>
              </a:spcAft>
              <a:buClr>
                <a:srgbClr val="A04DA3"/>
              </a:buClr>
              <a:buFont typeface="Wingdings 2" pitchFamily="18" charset="2"/>
              <a:buBlip>
                <a:blip r:embed="rId3"/>
              </a:buBlip>
              <a:defRPr/>
            </a:pPr>
            <a:r>
              <a:rPr lang="en-US" sz="2100" dirty="0" smtClean="0"/>
              <a:t>Tasks: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Market Research (what customers want)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Decides on the 4 Ps (Product + Price + Place + Promotion)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Distributing and selling goods/services (channels of 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Wingdings 2" pitchFamily="18" charset="2"/>
              <a:buNone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distribution)</a:t>
            </a:r>
            <a:endParaRPr lang="en-US" sz="2100" dirty="0" smtClean="0"/>
          </a:p>
          <a:p>
            <a:pPr marL="630238" lvl="2" indent="-255588" eaLnBrk="1" fontAlgn="auto" hangingPunct="1">
              <a:spcAft>
                <a:spcPts val="0"/>
              </a:spcAft>
              <a:buClr>
                <a:srgbClr val="A04DA3"/>
              </a:buClr>
              <a:buFont typeface="Wingdings 2" pitchFamily="18" charset="2"/>
              <a:buNone/>
              <a:defRPr/>
            </a:pPr>
            <a:endParaRPr lang="en-US" sz="2100" b="1" dirty="0" smtClean="0"/>
          </a:p>
          <a:p>
            <a:pPr marL="630238" lvl="2" indent="-255588" eaLnBrk="1" fontAlgn="auto" hangingPunct="1">
              <a:spcAft>
                <a:spcPts val="0"/>
              </a:spcAft>
              <a:buClr>
                <a:srgbClr val="A04DA3"/>
              </a:buClr>
              <a:buFont typeface="Wingdings 2" pitchFamily="18" charset="2"/>
              <a:buNone/>
              <a:defRPr/>
            </a:pPr>
            <a:endParaRPr lang="en-US" sz="2100" b="1" dirty="0" smtClean="0"/>
          </a:p>
          <a:p>
            <a:pPr marL="365125" lvl="1" indent="-255588" eaLnBrk="1" fontAlgn="auto" hangingPunct="1">
              <a:spcAft>
                <a:spcPts val="0"/>
              </a:spcAft>
              <a:buClr>
                <a:srgbClr val="A04DA3"/>
              </a:buClr>
              <a:buFont typeface="Georgia" pitchFamily="18" charset="0"/>
              <a:buBlip>
                <a:blip r:embed="rId2"/>
              </a:buBlip>
              <a:defRPr/>
            </a:pPr>
            <a:r>
              <a:rPr lang="en-US" sz="2100" b="1" dirty="0" smtClean="0"/>
              <a:t>HR </a:t>
            </a:r>
            <a:r>
              <a:rPr lang="en-US" sz="2400" b="1" dirty="0" smtClean="0"/>
              <a:t>Management</a:t>
            </a:r>
            <a:r>
              <a:rPr lang="en-US" sz="2100" b="1" dirty="0" smtClean="0"/>
              <a:t> :</a:t>
            </a:r>
          </a:p>
          <a:p>
            <a:pPr marL="365125" lvl="1" indent="-255588" eaLnBrk="1" fontAlgn="auto" hangingPunct="1">
              <a:spcAft>
                <a:spcPts val="0"/>
              </a:spcAft>
              <a:buClr>
                <a:srgbClr val="A04DA3"/>
              </a:buClr>
              <a:buFont typeface="Georgia" pitchFamily="18" charset="0"/>
              <a:buBlip>
                <a:blip r:embed="rId2"/>
              </a:buBlip>
              <a:defRPr/>
            </a:pPr>
            <a:endParaRPr lang="en-US" sz="2100" b="1" dirty="0" smtClean="0"/>
          </a:p>
          <a:p>
            <a:pPr marL="630238" lvl="2" indent="-255588" eaLnBrk="1" fontAlgn="auto" hangingPunct="1">
              <a:spcAft>
                <a:spcPts val="0"/>
              </a:spcAft>
              <a:buClr>
                <a:srgbClr val="A04DA3"/>
              </a:buClr>
              <a:buFont typeface="Wingdings 2" pitchFamily="18" charset="2"/>
              <a:buBlip>
                <a:blip r:embed="rId3"/>
              </a:buBlip>
              <a:defRPr/>
            </a:pPr>
            <a:r>
              <a:rPr lang="en-US" sz="2100" dirty="0" smtClean="0"/>
              <a:t>Responsible for: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Recruitment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Rewarding, motivating, &amp; training staff</a:t>
            </a:r>
          </a:p>
          <a:p>
            <a:pPr marL="1089025" lvl="3" indent="-457200" eaLnBrk="1" fontAlgn="auto" hangingPunct="1">
              <a:spcAft>
                <a:spcPts val="0"/>
              </a:spcAft>
              <a:buClr>
                <a:srgbClr val="A04DA3"/>
              </a:buClr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Releasing or redeploying employees when necessary</a:t>
            </a:r>
          </a:p>
        </p:txBody>
      </p:sp>
      <p:pic>
        <p:nvPicPr>
          <p:cNvPr id="15364" name="Picture 4" descr="4p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571500"/>
            <a:ext cx="1674812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uman_resourc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63" y="3857625"/>
            <a:ext cx="3022600" cy="2071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51048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E4320DB-E160-412B-9A4B-621AB68E11E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125" lvl="1" indent="-255588" eaLnBrk="1" fontAlgn="auto" hangingPunct="1">
              <a:spcAft>
                <a:spcPts val="0"/>
              </a:spcAft>
              <a:buClr>
                <a:srgbClr val="A04DA3"/>
              </a:buClr>
              <a:buFont typeface="Georgia" pitchFamily="18" charset="0"/>
              <a:buBlip>
                <a:blip r:embed="rId2"/>
              </a:buBlip>
              <a:defRPr/>
            </a:pPr>
            <a:r>
              <a:rPr lang="en-US" sz="2400" b="1" dirty="0" smtClean="0"/>
              <a:t>Operations Management (production):</a:t>
            </a:r>
          </a:p>
          <a:p>
            <a:pPr marL="365125" lvl="1" indent="-255588" eaLnBrk="1" fontAlgn="auto" hangingPunct="1">
              <a:spcAft>
                <a:spcPts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endParaRPr lang="en-US" sz="2400" b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Georgia" pitchFamily="18" charset="0"/>
              <a:buBlip>
                <a:blip r:embed="rId3"/>
              </a:buBlip>
              <a:defRPr/>
            </a:pPr>
            <a:r>
              <a:rPr lang="en-US" sz="2100" dirty="0" smtClean="0"/>
              <a:t>Production of goods or delivery of services.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Georgia" pitchFamily="18" charset="0"/>
              <a:buBlip>
                <a:blip r:embed="rId3"/>
              </a:buBlip>
              <a:defRPr/>
            </a:pPr>
            <a:r>
              <a:rPr lang="en-US" sz="2100" dirty="0" smtClean="0"/>
              <a:t>Focuses on: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Quality and stock control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Methods of production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Productive efficiency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1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60463" lvl="2" indent="-4572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i="1" u="sng" dirty="0" smtClean="0">
                <a:solidFill>
                  <a:schemeClr val="accent5"/>
                </a:solidFill>
              </a:rPr>
              <a:t>Communication</a:t>
            </a:r>
            <a:r>
              <a:rPr lang="en-US" sz="2100" i="1" dirty="0" smtClean="0">
                <a:solidFill>
                  <a:schemeClr val="accent5"/>
                </a:solidFill>
              </a:rPr>
              <a:t> &amp; </a:t>
            </a:r>
            <a:r>
              <a:rPr lang="en-US" sz="2100" i="1" u="sng" dirty="0" smtClean="0">
                <a:solidFill>
                  <a:schemeClr val="accent5"/>
                </a:solidFill>
              </a:rPr>
              <a:t>teamwork</a:t>
            </a:r>
            <a:r>
              <a:rPr lang="en-US" sz="2100" i="1" dirty="0" smtClean="0">
                <a:solidFill>
                  <a:schemeClr val="accent5"/>
                </a:solidFill>
              </a:rPr>
              <a:t> between 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i="1" dirty="0" smtClean="0">
                <a:solidFill>
                  <a:schemeClr val="accent5"/>
                </a:solidFill>
              </a:rPr>
              <a:t>all 4 functions insures the success of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i="1" dirty="0" smtClean="0">
                <a:solidFill>
                  <a:schemeClr val="accent5"/>
                </a:solidFill>
              </a:rPr>
              <a:t>any business!</a:t>
            </a:r>
          </a:p>
          <a:p>
            <a:pPr marL="1160463" lvl="2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21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Picture 7" descr="manonforkliftlo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6975" y="1357298"/>
            <a:ext cx="2574181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53513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Edmodo</a:t>
            </a:r>
            <a:r>
              <a:rPr lang="en-GB" dirty="0" smtClean="0"/>
              <a:t>/Laptops/Binders</a:t>
            </a:r>
          </a:p>
          <a:p>
            <a:r>
              <a:rPr lang="en-GB" dirty="0" smtClean="0"/>
              <a:t>Demonstrate knowledge of the resources and factors of production used in everyday products</a:t>
            </a:r>
          </a:p>
          <a:p>
            <a:r>
              <a:rPr lang="en-GB" dirty="0" smtClean="0"/>
              <a:t>Demonstrate knowledge of how the business can “add value” to production in order to increase profits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0760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needed to create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mauveandmoody.files.wordpress.com/2011/07/aqu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1816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89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Nature of a Business Activity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6E02F2A-ED33-4D84-9053-9348E270527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4500"/>
            <a:ext cx="8229600" cy="485933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sz="2400" smtClean="0"/>
              <a:t>What is a </a:t>
            </a:r>
            <a:r>
              <a:rPr lang="en-US" sz="2400" u="sng" smtClean="0"/>
              <a:t>business</a:t>
            </a:r>
            <a:r>
              <a:rPr lang="en-US" sz="2400" smtClean="0"/>
              <a:t> (firm/enterprise)?</a:t>
            </a:r>
          </a:p>
          <a:p>
            <a:pPr lvl="1" eaLnBrk="1" hangingPunct="1">
              <a:lnSpc>
                <a:spcPct val="125000"/>
              </a:lnSpc>
            </a:pPr>
            <a:r>
              <a:rPr lang="en-US" sz="2400" smtClean="0"/>
              <a:t>A legally recognized organization which provides goods/services to consumers.</a:t>
            </a:r>
          </a:p>
          <a:p>
            <a:pPr eaLnBrk="1" hangingPunct="1">
              <a:lnSpc>
                <a:spcPct val="125000"/>
              </a:lnSpc>
            </a:pPr>
            <a:r>
              <a:rPr lang="en-US" sz="2400" smtClean="0"/>
              <a:t>Businesses as “</a:t>
            </a:r>
            <a:r>
              <a:rPr lang="en-US" sz="2400" u="sng" smtClean="0"/>
              <a:t>global citizens</a:t>
            </a:r>
            <a:r>
              <a:rPr lang="en-US" sz="2400" smtClean="0"/>
              <a:t>”.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125000"/>
              </a:lnSpc>
            </a:pPr>
            <a:r>
              <a:rPr lang="en-US" sz="2400" smtClean="0"/>
              <a:t>Business operations:</a:t>
            </a:r>
          </a:p>
          <a:p>
            <a:pPr eaLnBrk="1" hangingPunct="1">
              <a:lnSpc>
                <a:spcPct val="125000"/>
              </a:lnSpc>
              <a:buFont typeface="Georgia" pitchFamily="18" charset="0"/>
              <a:buNone/>
            </a:pPr>
            <a:endParaRPr lang="en-US" sz="2400" smtClean="0"/>
          </a:p>
          <a:p>
            <a:pPr eaLnBrk="1" hangingPunct="1">
              <a:lnSpc>
                <a:spcPct val="125000"/>
              </a:lnSpc>
              <a:buFont typeface="Georgia" pitchFamily="18" charset="0"/>
              <a:buNone/>
            </a:pPr>
            <a:endParaRPr lang="en-US" sz="2400" smtClean="0"/>
          </a:p>
          <a:p>
            <a:pPr eaLnBrk="1" hangingPunct="1">
              <a:lnSpc>
                <a:spcPct val="125000"/>
              </a:lnSpc>
            </a:pPr>
            <a:endParaRPr lang="en-US" sz="2400" smtClean="0"/>
          </a:p>
          <a:p>
            <a:pPr eaLnBrk="1" hangingPunct="1">
              <a:lnSpc>
                <a:spcPct val="125000"/>
              </a:lnSpc>
            </a:pPr>
            <a:endParaRPr lang="en-US" sz="2400" smtClean="0"/>
          </a:p>
          <a:p>
            <a:pPr lvl="1" eaLnBrk="1" hangingPunct="1">
              <a:lnSpc>
                <a:spcPct val="125000"/>
              </a:lnSpc>
              <a:buFont typeface="Georgia" pitchFamily="18" charset="0"/>
              <a:buNone/>
            </a:pPr>
            <a:endParaRPr lang="en-US" sz="240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28662" y="4286256"/>
          <a:ext cx="7786742" cy="23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7258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1AFE760-BD13-43D9-A302-0024F7942AB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427163"/>
            <a:ext cx="8229600" cy="5788025"/>
          </a:xfrm>
        </p:spPr>
        <p:txBody>
          <a:bodyPr/>
          <a:lstStyle/>
          <a:p>
            <a:pPr eaLnBrk="1" hangingPunct="1"/>
            <a:r>
              <a:rPr lang="en-US" sz="3200" smtClean="0"/>
              <a:t>Factors of Production (F.O.P):</a:t>
            </a:r>
            <a:br>
              <a:rPr lang="en-US" sz="3200" smtClean="0"/>
            </a:br>
            <a:endParaRPr lang="en-US" sz="3200" smtClean="0"/>
          </a:p>
          <a:p>
            <a:pPr marL="915988" lvl="1" indent="-514350" eaLnBrk="1" hangingPunct="1">
              <a:buFont typeface="Georgia" pitchFamily="18" charset="0"/>
              <a:buAutoNum type="arabicParenR"/>
            </a:pPr>
            <a:r>
              <a:rPr lang="en-US" sz="2500" smtClean="0"/>
              <a:t>Land:</a:t>
            </a:r>
          </a:p>
          <a:p>
            <a:pPr marL="1436688" lvl="3" indent="-514350" eaLnBrk="1" hangingPunct="1">
              <a:buFont typeface="Wingdings 2" pitchFamily="18" charset="2"/>
              <a:buBlip>
                <a:blip r:embed="rId2"/>
              </a:buBlip>
            </a:pPr>
            <a:r>
              <a:rPr lang="en-US" sz="2500" smtClean="0"/>
              <a:t>Space needed for operation</a:t>
            </a:r>
          </a:p>
          <a:p>
            <a:pPr marL="1436688" lvl="3" indent="-514350" eaLnBrk="1" hangingPunct="1">
              <a:buFont typeface="Wingdings 2" pitchFamily="18" charset="2"/>
              <a:buBlip>
                <a:blip r:embed="rId2"/>
              </a:buBlip>
            </a:pPr>
            <a:r>
              <a:rPr lang="en-US" sz="2500" smtClean="0"/>
              <a:t>Example: office space – factory </a:t>
            </a:r>
          </a:p>
          <a:p>
            <a:pPr marL="1436688" lvl="3" indent="-514350" eaLnBrk="1" hangingPunct="1">
              <a:buFont typeface="Wingdings 2" pitchFamily="18" charset="2"/>
              <a:buNone/>
            </a:pPr>
            <a:endParaRPr lang="en-US" sz="2500" smtClean="0"/>
          </a:p>
          <a:p>
            <a:pPr marL="915988" lvl="1" indent="-514350" eaLnBrk="1" hangingPunct="1">
              <a:buFont typeface="Georgia" pitchFamily="18" charset="0"/>
              <a:buAutoNum type="arabicParenR" startAt="2"/>
            </a:pPr>
            <a:r>
              <a:rPr lang="en-US" sz="2500" smtClean="0"/>
              <a:t>Labor</a:t>
            </a:r>
          </a:p>
          <a:p>
            <a:pPr marL="1436688" lvl="3" indent="-514350" eaLnBrk="1" hangingPunct="1">
              <a:buFont typeface="Wingdings 2" pitchFamily="18" charset="2"/>
              <a:buBlip>
                <a:blip r:embed="rId2"/>
              </a:buBlip>
            </a:pPr>
            <a:r>
              <a:rPr lang="en-US" sz="2500" smtClean="0"/>
              <a:t>Workers running the operations</a:t>
            </a:r>
          </a:p>
          <a:p>
            <a:pPr marL="1436688" lvl="3" indent="-514350" eaLnBrk="1" hangingPunct="1">
              <a:buFont typeface="Wingdings 2" pitchFamily="18" charset="2"/>
              <a:buBlip>
                <a:blip r:embed="rId2"/>
              </a:buBlip>
            </a:pPr>
            <a:r>
              <a:rPr lang="en-US" sz="2500" smtClean="0"/>
              <a:t>Labor-intensive business: </a:t>
            </a:r>
            <a:br>
              <a:rPr lang="en-US" sz="2500" smtClean="0"/>
            </a:br>
            <a:r>
              <a:rPr lang="en-US" sz="2500" smtClean="0"/>
              <a:t>“ a business that has a </a:t>
            </a:r>
            <a:r>
              <a:rPr lang="en-US" sz="2500" u="sng" smtClean="0"/>
              <a:t>high portion of labor inputs</a:t>
            </a:r>
            <a:r>
              <a:rPr lang="en-US" sz="2500" smtClean="0"/>
              <a:t>” </a:t>
            </a:r>
            <a:r>
              <a:rPr lang="en-US" i="1" smtClean="0"/>
              <a:t>(example: farming – call centers)</a:t>
            </a:r>
            <a:br>
              <a:rPr lang="en-US" i="1" smtClean="0"/>
            </a:br>
            <a:endParaRPr lang="en-US" sz="2400" i="1" smtClean="0"/>
          </a:p>
          <a:p>
            <a:pPr marL="915988" lvl="1" indent="-514350" eaLnBrk="1" hangingPunct="1">
              <a:buFont typeface="Georgia" pitchFamily="18" charset="0"/>
              <a:buNone/>
            </a:pPr>
            <a:endParaRPr lang="en-US" sz="2800" smtClean="0"/>
          </a:p>
        </p:txBody>
      </p:sp>
      <p:pic>
        <p:nvPicPr>
          <p:cNvPr id="1027" name="Picture 3" descr="C:\Users\Radia\AppData\Local\Microsoft\Windows\Temporary Internet Files\Content.IE5\I9IP3248\MCj043256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785813"/>
            <a:ext cx="243205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Radia\AppData\Local\Microsoft\Windows\Temporary Internet Files\Content.IE5\OFDNDAGG\MCj035163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3786188"/>
            <a:ext cx="2025650" cy="139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86635" y="357166"/>
            <a:ext cx="21707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265146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E87FF8D-8012-4577-971A-B53EE451954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00188"/>
            <a:ext cx="8229600" cy="5072062"/>
          </a:xfrm>
        </p:spPr>
        <p:txBody>
          <a:bodyPr>
            <a:normAutofit lnSpcReduction="10000"/>
          </a:bodyPr>
          <a:lstStyle/>
          <a:p>
            <a:pPr marL="916686" lvl="1" indent="-514350" eaLnBrk="1" fontAlgn="auto" hangingPunct="1">
              <a:spcAft>
                <a:spcPts val="0"/>
              </a:spcAft>
              <a:buFont typeface="Georgia"/>
              <a:buAutoNum type="arabicParenR" startAt="3"/>
              <a:defRPr/>
            </a:pPr>
            <a:r>
              <a:rPr lang="en-US" sz="2500" dirty="0" smtClean="0"/>
              <a:t>Capital (money &amp; machinery)</a:t>
            </a:r>
          </a:p>
          <a:p>
            <a:pPr marL="1437894" lvl="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en-US" sz="2500" dirty="0" smtClean="0"/>
              <a:t>Capital-intensive business: “ a business that has a </a:t>
            </a:r>
            <a:r>
              <a:rPr lang="en-US" sz="2500" u="sng" dirty="0" smtClean="0"/>
              <a:t>high portion of its inputs as machinery</a:t>
            </a:r>
            <a:r>
              <a:rPr lang="en-US" sz="2500" dirty="0" smtClean="0"/>
              <a:t>”</a:t>
            </a:r>
          </a:p>
          <a:p>
            <a:pPr marL="1437894" lvl="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(examples: automated car production factories – bulk chemical processing plants)</a:t>
            </a:r>
          </a:p>
          <a:p>
            <a:pPr marL="1437894" lvl="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500" dirty="0" smtClean="0"/>
          </a:p>
          <a:p>
            <a:pPr marL="916686" lvl="1" indent="-514350" eaLnBrk="1" fontAlgn="auto" hangingPunct="1">
              <a:spcAft>
                <a:spcPts val="0"/>
              </a:spcAft>
              <a:buFont typeface="Georgia"/>
              <a:buAutoNum type="arabicParenR" startAt="4"/>
              <a:defRPr/>
            </a:pPr>
            <a:r>
              <a:rPr lang="en-US" sz="2500" dirty="0" smtClean="0"/>
              <a:t>Entrepreneurship/Enterprise</a:t>
            </a:r>
          </a:p>
          <a:p>
            <a:pPr marL="1437894" lvl="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en-US" sz="2500" dirty="0" smtClean="0"/>
              <a:t>Is the person responsible for putting </a:t>
            </a:r>
            <a:br>
              <a:rPr lang="en-US" sz="2500" dirty="0" smtClean="0"/>
            </a:br>
            <a:r>
              <a:rPr lang="en-US" sz="2500" dirty="0" smtClean="0"/>
              <a:t>together all the other inputs </a:t>
            </a: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effectively</a:t>
            </a:r>
            <a:r>
              <a:rPr lang="en-US" sz="2500" dirty="0" smtClean="0"/>
              <a:t> </a:t>
            </a:r>
            <a:br>
              <a:rPr lang="en-US" sz="2500" dirty="0" smtClean="0"/>
            </a:br>
            <a:r>
              <a:rPr lang="en-US" sz="2500" dirty="0" smtClean="0"/>
              <a:t>to create:</a:t>
            </a:r>
          </a:p>
          <a:p>
            <a:pPr marL="1437894" lvl="3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600" dirty="0" smtClean="0"/>
          </a:p>
          <a:p>
            <a:pPr marL="1648206" lvl="4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		</a:t>
            </a:r>
            <a:r>
              <a:rPr lang="en-US" sz="2400" dirty="0" err="1" smtClean="0">
                <a:solidFill>
                  <a:schemeClr val="accent3"/>
                </a:solidFill>
              </a:rPr>
              <a:t>i</a:t>
            </a:r>
            <a:r>
              <a:rPr lang="en-US" sz="2400" dirty="0" smtClean="0">
                <a:solidFill>
                  <a:schemeClr val="accent3"/>
                </a:solidFill>
              </a:rPr>
              <a:t>. 	Added value for consumers</a:t>
            </a:r>
          </a:p>
          <a:p>
            <a:pPr marL="1648206" lvl="4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		ii.	Profit for the owner</a:t>
            </a:r>
          </a:p>
          <a:p>
            <a:pPr marL="1648206" lvl="4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Blip>
                <a:blip r:embed="rId3"/>
              </a:buBlip>
              <a:defRPr/>
            </a:pPr>
            <a:endParaRPr lang="en-US" dirty="0" smtClean="0">
              <a:solidFill>
                <a:schemeClr val="accent3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pic>
        <p:nvPicPr>
          <p:cNvPr id="20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463" y="500063"/>
            <a:ext cx="6969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Program Files\Microsoft Office\MEDIA\CAGCAT10\j022201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38" y="428625"/>
            <a:ext cx="6969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38" y="428625"/>
            <a:ext cx="6969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Radia\AppData\Local\Microsoft\Windows\Temporary Internet Files\Content.IE5\OFDNDAGG\MCj0090054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38" y="4929188"/>
            <a:ext cx="1417637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ntrp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75" y="5000625"/>
            <a:ext cx="2000250" cy="1703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7" name="Title 1"/>
          <p:cNvSpPr>
            <a:spLocks noGrp="1"/>
          </p:cNvSpPr>
          <p:nvPr>
            <p:ph type="title"/>
          </p:nvPr>
        </p:nvSpPr>
        <p:spPr>
          <a:xfrm>
            <a:off x="612775" y="214313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8943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17B050E-6F4E-4D99-9F53-BD598BDEE6A4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65" y="2214554"/>
          <a:ext cx="857256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3" descr="C:\Users\Radia\AppData\Local\Microsoft\Windows\Temporary Internet Files\Content.IE5\I9IP3248\MCj0237775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1143000"/>
            <a:ext cx="2071688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Users\Radia\AppData\Local\Microsoft\Windows\Temporary Internet Files\Content.IE5\I9IP3248\MPj0409015000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1500174"/>
            <a:ext cx="1714512" cy="15382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1877030" y="362530"/>
            <a:ext cx="26949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18319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Inputs and Outputs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" y="1571625"/>
            <a:ext cx="2357438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/>
              <a:t>Inputs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86500" y="1571625"/>
            <a:ext cx="2357438" cy="15716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/>
              <a:t>Outputs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3571875" y="1714500"/>
            <a:ext cx="2368550" cy="121443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/>
              <a:t>Transformation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/>
              <a:t>Process</a:t>
            </a:r>
          </a:p>
        </p:txBody>
      </p:sp>
      <p:sp>
        <p:nvSpPr>
          <p:cNvPr id="7174" name="TextBox 10"/>
          <p:cNvSpPr txBox="1">
            <a:spLocks noChangeArrowheads="1"/>
          </p:cNvSpPr>
          <p:nvPr/>
        </p:nvSpPr>
        <p:spPr bwMode="auto">
          <a:xfrm>
            <a:off x="642938" y="3500438"/>
            <a:ext cx="7715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cs typeface="Arial" charset="0"/>
              </a:rPr>
              <a:t>The transformation process describes what happens </a:t>
            </a:r>
            <a:r>
              <a:rPr lang="en-GB" sz="3200" b="1">
                <a:cs typeface="Arial" charset="0"/>
              </a:rPr>
              <a:t>inside the business</a:t>
            </a:r>
            <a:r>
              <a:rPr lang="en-GB" sz="3200">
                <a:cs typeface="Arial" charset="0"/>
              </a:rPr>
              <a:t>.   This is where </a:t>
            </a:r>
            <a:r>
              <a:rPr lang="en-GB" sz="3200" b="1">
                <a:cs typeface="Arial" charset="0"/>
              </a:rPr>
              <a:t>value is added </a:t>
            </a:r>
            <a:r>
              <a:rPr lang="en-GB" sz="3200">
                <a:cs typeface="Arial" charset="0"/>
              </a:rPr>
              <a:t>to inputs to create outputs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071813" y="2000250"/>
            <a:ext cx="428625" cy="7143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5786438" y="2000250"/>
            <a:ext cx="428625" cy="7143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57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What is meant by “adding value”?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88" y="1571625"/>
            <a:ext cx="8501062" cy="4357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5400" b="1" dirty="0">
                <a:latin typeface="+mn-lt"/>
              </a:rPr>
              <a:t>Adding value = the difference between the </a:t>
            </a:r>
            <a:r>
              <a:rPr lang="en-GB" sz="5400" b="1" dirty="0">
                <a:solidFill>
                  <a:srgbClr val="FF0000"/>
                </a:solidFill>
                <a:latin typeface="+mn-lt"/>
              </a:rPr>
              <a:t>price</a:t>
            </a:r>
            <a:r>
              <a:rPr lang="en-GB" sz="5400" b="1" dirty="0">
                <a:latin typeface="+mn-lt"/>
              </a:rPr>
              <a:t> of the finished product/service and the </a:t>
            </a:r>
            <a:r>
              <a:rPr lang="en-GB" sz="5400" b="1" dirty="0">
                <a:solidFill>
                  <a:srgbClr val="FF0000"/>
                </a:solidFill>
                <a:latin typeface="+mn-lt"/>
              </a:rPr>
              <a:t>cost</a:t>
            </a:r>
            <a:r>
              <a:rPr lang="en-GB" sz="5400" b="1" dirty="0">
                <a:latin typeface="+mn-lt"/>
              </a:rPr>
              <a:t> of the inputs involved in making it.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84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Macintosh PowerPoint</Application>
  <PresentationFormat>On-screen Show (4:3)</PresentationFormat>
  <Paragraphs>124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Topic 1.1</vt:lpstr>
      <vt:lpstr>Lesson Objectives for Today</vt:lpstr>
      <vt:lpstr>What is needed to create this?</vt:lpstr>
      <vt:lpstr>The Nature of a Business Activity</vt:lpstr>
      <vt:lpstr>PowerPoint Presentation</vt:lpstr>
      <vt:lpstr>Continued…</vt:lpstr>
      <vt:lpstr>PowerPoint Presentation</vt:lpstr>
      <vt:lpstr>Inputs and Outputs</vt:lpstr>
      <vt:lpstr>What is meant by “adding value”?</vt:lpstr>
      <vt:lpstr>Example of value added</vt:lpstr>
      <vt:lpstr>Business Functions – What goes in to the Transformation Process</vt:lpstr>
      <vt:lpstr>Ways to add value?</vt:lpstr>
      <vt:lpstr>Continued…</vt:lpstr>
      <vt:lpstr>Continued…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1.1</dc:title>
  <dc:creator>Liam Greenbank</dc:creator>
  <cp:lastModifiedBy>Liam Greenbank</cp:lastModifiedBy>
  <cp:revision>1</cp:revision>
  <dcterms:created xsi:type="dcterms:W3CDTF">2013-09-04T06:12:47Z</dcterms:created>
  <dcterms:modified xsi:type="dcterms:W3CDTF">2013-09-04T06:13:17Z</dcterms:modified>
</cp:coreProperties>
</file>