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8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7B2B91-2ECC-4532-8E69-6A8D5A55B8C0}" type="doc">
      <dgm:prSet loTypeId="urn:microsoft.com/office/officeart/2005/8/layout/bList2#9" loCatId="list" qsTypeId="urn:microsoft.com/office/officeart/2005/8/quickstyle/simple1" qsCatId="simple" csTypeId="urn:microsoft.com/office/officeart/2005/8/colors/accent1_2" csCatId="accent1" phldr="1"/>
      <dgm:spPr/>
    </dgm:pt>
    <dgm:pt modelId="{E290FBFA-4DB8-4E1E-9C45-AE7BD797E5FA}">
      <dgm:prSet phldrT="[Text]" custT="1"/>
      <dgm:spPr/>
      <dgm:t>
        <a:bodyPr/>
        <a:lstStyle/>
        <a:p>
          <a:r>
            <a:rPr lang="en-US" sz="3000" dirty="0" smtClean="0"/>
            <a:t>Primary</a:t>
          </a:r>
          <a:endParaRPr lang="en-US" sz="3000" dirty="0"/>
        </a:p>
      </dgm:t>
    </dgm:pt>
    <dgm:pt modelId="{7B400B7E-AEE4-43B2-BD7A-61E81C0232E2}" type="parTrans" cxnId="{59F94B08-7C9C-4CBF-943C-41FEBA3B7509}">
      <dgm:prSet/>
      <dgm:spPr/>
      <dgm:t>
        <a:bodyPr/>
        <a:lstStyle/>
        <a:p>
          <a:endParaRPr lang="en-US"/>
        </a:p>
      </dgm:t>
    </dgm:pt>
    <dgm:pt modelId="{E7AE8AC8-F6B5-47E9-A056-090365395C30}" type="sibTrans" cxnId="{59F94B08-7C9C-4CBF-943C-41FEBA3B7509}">
      <dgm:prSet/>
      <dgm:spPr/>
      <dgm:t>
        <a:bodyPr/>
        <a:lstStyle/>
        <a:p>
          <a:endParaRPr lang="en-US"/>
        </a:p>
      </dgm:t>
    </dgm:pt>
    <dgm:pt modelId="{A7E0F500-4CCA-4EAA-A45D-68433F334463}">
      <dgm:prSet phldrT="[Text]" custT="1"/>
      <dgm:spPr/>
      <dgm:t>
        <a:bodyPr/>
        <a:lstStyle/>
        <a:p>
          <a:r>
            <a:rPr lang="en-US" sz="3000" dirty="0" smtClean="0"/>
            <a:t>Secondary</a:t>
          </a:r>
          <a:endParaRPr lang="en-US" sz="3000" dirty="0"/>
        </a:p>
      </dgm:t>
    </dgm:pt>
    <dgm:pt modelId="{DEE95915-6C92-4FCA-A706-1A88E79346E8}" type="parTrans" cxnId="{3473D97E-E639-473B-BE9C-CFD3D3457066}">
      <dgm:prSet/>
      <dgm:spPr/>
      <dgm:t>
        <a:bodyPr/>
        <a:lstStyle/>
        <a:p>
          <a:endParaRPr lang="en-US"/>
        </a:p>
      </dgm:t>
    </dgm:pt>
    <dgm:pt modelId="{6C254EA6-DEBF-4BBE-A8AF-D4A5C951C34C}" type="sibTrans" cxnId="{3473D97E-E639-473B-BE9C-CFD3D3457066}">
      <dgm:prSet/>
      <dgm:spPr/>
      <dgm:t>
        <a:bodyPr/>
        <a:lstStyle/>
        <a:p>
          <a:endParaRPr lang="en-US"/>
        </a:p>
      </dgm:t>
    </dgm:pt>
    <dgm:pt modelId="{5726C38D-ABB0-4FC6-BFD0-8220DB09C9AD}" type="pres">
      <dgm:prSet presAssocID="{B47B2B91-2ECC-4532-8E69-6A8D5A55B8C0}" presName="diagram" presStyleCnt="0">
        <dgm:presLayoutVars>
          <dgm:dir/>
          <dgm:animLvl val="lvl"/>
          <dgm:resizeHandles val="exact"/>
        </dgm:presLayoutVars>
      </dgm:prSet>
      <dgm:spPr/>
    </dgm:pt>
    <dgm:pt modelId="{F04E38CB-1950-4EA8-AF8A-D910115E577B}" type="pres">
      <dgm:prSet presAssocID="{E290FBFA-4DB8-4E1E-9C45-AE7BD797E5FA}" presName="compNode" presStyleCnt="0"/>
      <dgm:spPr/>
    </dgm:pt>
    <dgm:pt modelId="{0973552D-8090-4D1E-A72A-F027ABFF68B8}" type="pres">
      <dgm:prSet presAssocID="{E290FBFA-4DB8-4E1E-9C45-AE7BD797E5FA}" presName="childRect" presStyleLbl="bgAcc1" presStyleIdx="0" presStyleCnt="2" custScaleX="130909" custScaleY="241355">
        <dgm:presLayoutVars>
          <dgm:bulletEnabled val="1"/>
        </dgm:presLayoutVars>
      </dgm:prSet>
      <dgm:spPr/>
    </dgm:pt>
    <dgm:pt modelId="{1CEF3436-6C06-426D-87C1-B1B13E1F0747}" type="pres">
      <dgm:prSet presAssocID="{E290FBFA-4DB8-4E1E-9C45-AE7BD797E5F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8F823E-F8F5-4AA1-B1A5-D2F451896EC3}" type="pres">
      <dgm:prSet presAssocID="{E290FBFA-4DB8-4E1E-9C45-AE7BD797E5FA}" presName="parentRect" presStyleLbl="alignNode1" presStyleIdx="0" presStyleCnt="2" custScaleX="113831"/>
      <dgm:spPr/>
      <dgm:t>
        <a:bodyPr/>
        <a:lstStyle/>
        <a:p>
          <a:endParaRPr lang="en-US"/>
        </a:p>
      </dgm:t>
    </dgm:pt>
    <dgm:pt modelId="{DB1318ED-CA2D-42A1-BB50-123AD51E5690}" type="pres">
      <dgm:prSet presAssocID="{E290FBFA-4DB8-4E1E-9C45-AE7BD797E5FA}" presName="adorn" presStyleLbl="fgAccFollowNode1" presStyleIdx="0" presStyleCnt="2"/>
      <dgm:spPr/>
    </dgm:pt>
    <dgm:pt modelId="{9A08B36D-4073-4582-96D7-9ECFAD1A62BF}" type="pres">
      <dgm:prSet presAssocID="{E7AE8AC8-F6B5-47E9-A056-090365395C30}" presName="sibTrans" presStyleLbl="sibTrans2D1" presStyleIdx="0" presStyleCnt="0"/>
      <dgm:spPr/>
      <dgm:t>
        <a:bodyPr/>
        <a:lstStyle/>
        <a:p>
          <a:endParaRPr lang="en-US"/>
        </a:p>
      </dgm:t>
    </dgm:pt>
    <dgm:pt modelId="{BB08B654-502D-435A-B315-939592869D62}" type="pres">
      <dgm:prSet presAssocID="{A7E0F500-4CCA-4EAA-A45D-68433F334463}" presName="compNode" presStyleCnt="0"/>
      <dgm:spPr/>
    </dgm:pt>
    <dgm:pt modelId="{1DA7F953-7687-4C52-91BB-37840CB874C9}" type="pres">
      <dgm:prSet presAssocID="{A7E0F500-4CCA-4EAA-A45D-68433F334463}" presName="childRect" presStyleLbl="bgAcc1" presStyleIdx="1" presStyleCnt="2" custScaleX="120427" custScaleY="239301">
        <dgm:presLayoutVars>
          <dgm:bulletEnabled val="1"/>
        </dgm:presLayoutVars>
      </dgm:prSet>
      <dgm:spPr/>
    </dgm:pt>
    <dgm:pt modelId="{23697096-7E49-4A3B-B1F6-5154D95123A2}" type="pres">
      <dgm:prSet presAssocID="{A7E0F500-4CCA-4EAA-A45D-68433F334463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FC79E7-6539-4ECE-834B-97061ED3EBFF}" type="pres">
      <dgm:prSet presAssocID="{A7E0F500-4CCA-4EAA-A45D-68433F334463}" presName="parentRect" presStyleLbl="alignNode1" presStyleIdx="1" presStyleCnt="2"/>
      <dgm:spPr/>
      <dgm:t>
        <a:bodyPr/>
        <a:lstStyle/>
        <a:p>
          <a:endParaRPr lang="en-US"/>
        </a:p>
      </dgm:t>
    </dgm:pt>
    <dgm:pt modelId="{108A8172-ABD7-4384-AEDB-7CE7940E3B3B}" type="pres">
      <dgm:prSet presAssocID="{A7E0F500-4CCA-4EAA-A45D-68433F334463}" presName="adorn" presStyleLbl="fgAccFollowNode1" presStyleIdx="1" presStyleCnt="2"/>
      <dgm:spPr/>
    </dgm:pt>
  </dgm:ptLst>
  <dgm:cxnLst>
    <dgm:cxn modelId="{123687F1-6CBA-B542-8BAF-881BE3D0B916}" type="presOf" srcId="{E290FBFA-4DB8-4E1E-9C45-AE7BD797E5FA}" destId="{1CEF3436-6C06-426D-87C1-B1B13E1F0747}" srcOrd="0" destOrd="0" presId="urn:microsoft.com/office/officeart/2005/8/layout/bList2#9"/>
    <dgm:cxn modelId="{5D6D4A21-D500-B747-AE96-74259E058FD1}" type="presOf" srcId="{A7E0F500-4CCA-4EAA-A45D-68433F334463}" destId="{23697096-7E49-4A3B-B1F6-5154D95123A2}" srcOrd="0" destOrd="0" presId="urn:microsoft.com/office/officeart/2005/8/layout/bList2#9"/>
    <dgm:cxn modelId="{847A3BB2-1832-B24D-9D48-75D56FD2F3AB}" type="presOf" srcId="{E290FBFA-4DB8-4E1E-9C45-AE7BD797E5FA}" destId="{3A8F823E-F8F5-4AA1-B1A5-D2F451896EC3}" srcOrd="1" destOrd="0" presId="urn:microsoft.com/office/officeart/2005/8/layout/bList2#9"/>
    <dgm:cxn modelId="{59F94B08-7C9C-4CBF-943C-41FEBA3B7509}" srcId="{B47B2B91-2ECC-4532-8E69-6A8D5A55B8C0}" destId="{E290FBFA-4DB8-4E1E-9C45-AE7BD797E5FA}" srcOrd="0" destOrd="0" parTransId="{7B400B7E-AEE4-43B2-BD7A-61E81C0232E2}" sibTransId="{E7AE8AC8-F6B5-47E9-A056-090365395C30}"/>
    <dgm:cxn modelId="{49F1B802-9E06-4741-93E7-A8F405179744}" type="presOf" srcId="{A7E0F500-4CCA-4EAA-A45D-68433F334463}" destId="{D9FC79E7-6539-4ECE-834B-97061ED3EBFF}" srcOrd="1" destOrd="0" presId="urn:microsoft.com/office/officeart/2005/8/layout/bList2#9"/>
    <dgm:cxn modelId="{A7E9BAFB-55CE-5C43-BE45-42DE831D9E60}" type="presOf" srcId="{B47B2B91-2ECC-4532-8E69-6A8D5A55B8C0}" destId="{5726C38D-ABB0-4FC6-BFD0-8220DB09C9AD}" srcOrd="0" destOrd="0" presId="urn:microsoft.com/office/officeart/2005/8/layout/bList2#9"/>
    <dgm:cxn modelId="{3473D97E-E639-473B-BE9C-CFD3D3457066}" srcId="{B47B2B91-2ECC-4532-8E69-6A8D5A55B8C0}" destId="{A7E0F500-4CCA-4EAA-A45D-68433F334463}" srcOrd="1" destOrd="0" parTransId="{DEE95915-6C92-4FCA-A706-1A88E79346E8}" sibTransId="{6C254EA6-DEBF-4BBE-A8AF-D4A5C951C34C}"/>
    <dgm:cxn modelId="{462B7CF3-6622-9440-81AC-24C3E91ABBD8}" type="presOf" srcId="{E7AE8AC8-F6B5-47E9-A056-090365395C30}" destId="{9A08B36D-4073-4582-96D7-9ECFAD1A62BF}" srcOrd="0" destOrd="0" presId="urn:microsoft.com/office/officeart/2005/8/layout/bList2#9"/>
    <dgm:cxn modelId="{0F072597-76B0-744F-B563-D2AE5F84953D}" type="presParOf" srcId="{5726C38D-ABB0-4FC6-BFD0-8220DB09C9AD}" destId="{F04E38CB-1950-4EA8-AF8A-D910115E577B}" srcOrd="0" destOrd="0" presId="urn:microsoft.com/office/officeart/2005/8/layout/bList2#9"/>
    <dgm:cxn modelId="{00D630D3-07BD-994C-B3F8-28E348A7188D}" type="presParOf" srcId="{F04E38CB-1950-4EA8-AF8A-D910115E577B}" destId="{0973552D-8090-4D1E-A72A-F027ABFF68B8}" srcOrd="0" destOrd="0" presId="urn:microsoft.com/office/officeart/2005/8/layout/bList2#9"/>
    <dgm:cxn modelId="{FF7B47AD-371A-744A-A335-BEBFBC453ABC}" type="presParOf" srcId="{F04E38CB-1950-4EA8-AF8A-D910115E577B}" destId="{1CEF3436-6C06-426D-87C1-B1B13E1F0747}" srcOrd="1" destOrd="0" presId="urn:microsoft.com/office/officeart/2005/8/layout/bList2#9"/>
    <dgm:cxn modelId="{50364D2A-630B-6B4B-BAF4-CF04C652AB1A}" type="presParOf" srcId="{F04E38CB-1950-4EA8-AF8A-D910115E577B}" destId="{3A8F823E-F8F5-4AA1-B1A5-D2F451896EC3}" srcOrd="2" destOrd="0" presId="urn:microsoft.com/office/officeart/2005/8/layout/bList2#9"/>
    <dgm:cxn modelId="{571B5197-B8C5-F646-A035-E2A4DF456B63}" type="presParOf" srcId="{F04E38CB-1950-4EA8-AF8A-D910115E577B}" destId="{DB1318ED-CA2D-42A1-BB50-123AD51E5690}" srcOrd="3" destOrd="0" presId="urn:microsoft.com/office/officeart/2005/8/layout/bList2#9"/>
    <dgm:cxn modelId="{5312CF62-DF14-A64B-803F-79BBA9E8AF6D}" type="presParOf" srcId="{5726C38D-ABB0-4FC6-BFD0-8220DB09C9AD}" destId="{9A08B36D-4073-4582-96D7-9ECFAD1A62BF}" srcOrd="1" destOrd="0" presId="urn:microsoft.com/office/officeart/2005/8/layout/bList2#9"/>
    <dgm:cxn modelId="{0B132FEC-2264-2B4C-820E-0E7222A6C8A0}" type="presParOf" srcId="{5726C38D-ABB0-4FC6-BFD0-8220DB09C9AD}" destId="{BB08B654-502D-435A-B315-939592869D62}" srcOrd="2" destOrd="0" presId="urn:microsoft.com/office/officeart/2005/8/layout/bList2#9"/>
    <dgm:cxn modelId="{EFE8472D-5487-9646-B345-05E9C54D87FD}" type="presParOf" srcId="{BB08B654-502D-435A-B315-939592869D62}" destId="{1DA7F953-7687-4C52-91BB-37840CB874C9}" srcOrd="0" destOrd="0" presId="urn:microsoft.com/office/officeart/2005/8/layout/bList2#9"/>
    <dgm:cxn modelId="{E2B9FFE8-3CA1-6C45-851C-688DFBB06B22}" type="presParOf" srcId="{BB08B654-502D-435A-B315-939592869D62}" destId="{23697096-7E49-4A3B-B1F6-5154D95123A2}" srcOrd="1" destOrd="0" presId="urn:microsoft.com/office/officeart/2005/8/layout/bList2#9"/>
    <dgm:cxn modelId="{58ED8918-83C9-8141-B344-2AB1A433919C}" type="presParOf" srcId="{BB08B654-502D-435A-B315-939592869D62}" destId="{D9FC79E7-6539-4ECE-834B-97061ED3EBFF}" srcOrd="2" destOrd="0" presId="urn:microsoft.com/office/officeart/2005/8/layout/bList2#9"/>
    <dgm:cxn modelId="{A9CAC565-AC69-FF4B-A372-03E40FEAA942}" type="presParOf" srcId="{BB08B654-502D-435A-B315-939592869D62}" destId="{108A8172-ABD7-4384-AEDB-7CE7940E3B3B}" srcOrd="3" destOrd="0" presId="urn:microsoft.com/office/officeart/2005/8/layout/bList2#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7B2B91-2ECC-4532-8E69-6A8D5A55B8C0}" type="doc">
      <dgm:prSet loTypeId="urn:microsoft.com/office/officeart/2005/8/layout/bList2#10" loCatId="list" qsTypeId="urn:microsoft.com/office/officeart/2005/8/quickstyle/simple1" qsCatId="simple" csTypeId="urn:microsoft.com/office/officeart/2005/8/colors/accent1_2" csCatId="accent1" phldr="1"/>
      <dgm:spPr/>
    </dgm:pt>
    <dgm:pt modelId="{E290FBFA-4DB8-4E1E-9C45-AE7BD797E5FA}">
      <dgm:prSet phldrT="[Text]" custT="1"/>
      <dgm:spPr/>
      <dgm:t>
        <a:bodyPr/>
        <a:lstStyle/>
        <a:p>
          <a:r>
            <a:rPr lang="en-US" sz="3000" dirty="0" smtClean="0"/>
            <a:t>Tertiary</a:t>
          </a:r>
          <a:endParaRPr lang="en-US" sz="3000" dirty="0"/>
        </a:p>
      </dgm:t>
    </dgm:pt>
    <dgm:pt modelId="{7B400B7E-AEE4-43B2-BD7A-61E81C0232E2}" type="parTrans" cxnId="{59F94B08-7C9C-4CBF-943C-41FEBA3B7509}">
      <dgm:prSet/>
      <dgm:spPr/>
      <dgm:t>
        <a:bodyPr/>
        <a:lstStyle/>
        <a:p>
          <a:endParaRPr lang="en-US"/>
        </a:p>
      </dgm:t>
    </dgm:pt>
    <dgm:pt modelId="{E7AE8AC8-F6B5-47E9-A056-090365395C30}" type="sibTrans" cxnId="{59F94B08-7C9C-4CBF-943C-41FEBA3B7509}">
      <dgm:prSet/>
      <dgm:spPr/>
      <dgm:t>
        <a:bodyPr/>
        <a:lstStyle/>
        <a:p>
          <a:endParaRPr lang="en-US"/>
        </a:p>
      </dgm:t>
    </dgm:pt>
    <dgm:pt modelId="{A7E0F500-4CCA-4EAA-A45D-68433F334463}">
      <dgm:prSet phldrT="[Text]" custT="1"/>
      <dgm:spPr/>
      <dgm:t>
        <a:bodyPr/>
        <a:lstStyle/>
        <a:p>
          <a:r>
            <a:rPr lang="en-US" sz="3000" dirty="0" smtClean="0"/>
            <a:t>Quaternary</a:t>
          </a:r>
          <a:endParaRPr lang="en-US" sz="3000" dirty="0"/>
        </a:p>
      </dgm:t>
    </dgm:pt>
    <dgm:pt modelId="{DEE95915-6C92-4FCA-A706-1A88E79346E8}" type="parTrans" cxnId="{3473D97E-E639-473B-BE9C-CFD3D3457066}">
      <dgm:prSet/>
      <dgm:spPr/>
      <dgm:t>
        <a:bodyPr/>
        <a:lstStyle/>
        <a:p>
          <a:endParaRPr lang="en-US"/>
        </a:p>
      </dgm:t>
    </dgm:pt>
    <dgm:pt modelId="{6C254EA6-DEBF-4BBE-A8AF-D4A5C951C34C}" type="sibTrans" cxnId="{3473D97E-E639-473B-BE9C-CFD3D3457066}">
      <dgm:prSet/>
      <dgm:spPr/>
      <dgm:t>
        <a:bodyPr/>
        <a:lstStyle/>
        <a:p>
          <a:endParaRPr lang="en-US"/>
        </a:p>
      </dgm:t>
    </dgm:pt>
    <dgm:pt modelId="{5726C38D-ABB0-4FC6-BFD0-8220DB09C9AD}" type="pres">
      <dgm:prSet presAssocID="{B47B2B91-2ECC-4532-8E69-6A8D5A55B8C0}" presName="diagram" presStyleCnt="0">
        <dgm:presLayoutVars>
          <dgm:dir/>
          <dgm:animLvl val="lvl"/>
          <dgm:resizeHandles val="exact"/>
        </dgm:presLayoutVars>
      </dgm:prSet>
      <dgm:spPr/>
    </dgm:pt>
    <dgm:pt modelId="{F04E38CB-1950-4EA8-AF8A-D910115E577B}" type="pres">
      <dgm:prSet presAssocID="{E290FBFA-4DB8-4E1E-9C45-AE7BD797E5FA}" presName="compNode" presStyleCnt="0"/>
      <dgm:spPr/>
    </dgm:pt>
    <dgm:pt modelId="{0973552D-8090-4D1E-A72A-F027ABFF68B8}" type="pres">
      <dgm:prSet presAssocID="{E290FBFA-4DB8-4E1E-9C45-AE7BD797E5FA}" presName="childRect" presStyleLbl="bgAcc1" presStyleIdx="0" presStyleCnt="2" custScaleX="130909" custScaleY="241355">
        <dgm:presLayoutVars>
          <dgm:bulletEnabled val="1"/>
        </dgm:presLayoutVars>
      </dgm:prSet>
      <dgm:spPr/>
    </dgm:pt>
    <dgm:pt modelId="{1CEF3436-6C06-426D-87C1-B1B13E1F0747}" type="pres">
      <dgm:prSet presAssocID="{E290FBFA-4DB8-4E1E-9C45-AE7BD797E5F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8F823E-F8F5-4AA1-B1A5-D2F451896EC3}" type="pres">
      <dgm:prSet presAssocID="{E290FBFA-4DB8-4E1E-9C45-AE7BD797E5FA}" presName="parentRect" presStyleLbl="alignNode1" presStyleIdx="0" presStyleCnt="2" custScaleX="113831"/>
      <dgm:spPr/>
      <dgm:t>
        <a:bodyPr/>
        <a:lstStyle/>
        <a:p>
          <a:endParaRPr lang="en-US"/>
        </a:p>
      </dgm:t>
    </dgm:pt>
    <dgm:pt modelId="{DB1318ED-CA2D-42A1-BB50-123AD51E5690}" type="pres">
      <dgm:prSet presAssocID="{E290FBFA-4DB8-4E1E-9C45-AE7BD797E5FA}" presName="adorn" presStyleLbl="fgAccFollowNode1" presStyleIdx="0" presStyleCnt="2"/>
      <dgm:spPr/>
    </dgm:pt>
    <dgm:pt modelId="{9A08B36D-4073-4582-96D7-9ECFAD1A62BF}" type="pres">
      <dgm:prSet presAssocID="{E7AE8AC8-F6B5-47E9-A056-090365395C30}" presName="sibTrans" presStyleLbl="sibTrans2D1" presStyleIdx="0" presStyleCnt="0"/>
      <dgm:spPr/>
      <dgm:t>
        <a:bodyPr/>
        <a:lstStyle/>
        <a:p>
          <a:endParaRPr lang="en-US"/>
        </a:p>
      </dgm:t>
    </dgm:pt>
    <dgm:pt modelId="{BB08B654-502D-435A-B315-939592869D62}" type="pres">
      <dgm:prSet presAssocID="{A7E0F500-4CCA-4EAA-A45D-68433F334463}" presName="compNode" presStyleCnt="0"/>
      <dgm:spPr/>
    </dgm:pt>
    <dgm:pt modelId="{1DA7F953-7687-4C52-91BB-37840CB874C9}" type="pres">
      <dgm:prSet presAssocID="{A7E0F500-4CCA-4EAA-A45D-68433F334463}" presName="childRect" presStyleLbl="bgAcc1" presStyleIdx="1" presStyleCnt="2" custScaleX="120427" custScaleY="239301">
        <dgm:presLayoutVars>
          <dgm:bulletEnabled val="1"/>
        </dgm:presLayoutVars>
      </dgm:prSet>
      <dgm:spPr/>
    </dgm:pt>
    <dgm:pt modelId="{23697096-7E49-4A3B-B1F6-5154D95123A2}" type="pres">
      <dgm:prSet presAssocID="{A7E0F500-4CCA-4EAA-A45D-68433F334463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FC79E7-6539-4ECE-834B-97061ED3EBFF}" type="pres">
      <dgm:prSet presAssocID="{A7E0F500-4CCA-4EAA-A45D-68433F334463}" presName="parentRect" presStyleLbl="alignNode1" presStyleIdx="1" presStyleCnt="2"/>
      <dgm:spPr/>
      <dgm:t>
        <a:bodyPr/>
        <a:lstStyle/>
        <a:p>
          <a:endParaRPr lang="en-US"/>
        </a:p>
      </dgm:t>
    </dgm:pt>
    <dgm:pt modelId="{108A8172-ABD7-4384-AEDB-7CE7940E3B3B}" type="pres">
      <dgm:prSet presAssocID="{A7E0F500-4CCA-4EAA-A45D-68433F334463}" presName="adorn" presStyleLbl="fgAccFollowNode1" presStyleIdx="1" presStyleCnt="2"/>
      <dgm:spPr/>
    </dgm:pt>
  </dgm:ptLst>
  <dgm:cxnLst>
    <dgm:cxn modelId="{8C4C0992-6F9E-1848-8E53-E6D16D5B59A7}" type="presOf" srcId="{A7E0F500-4CCA-4EAA-A45D-68433F334463}" destId="{23697096-7E49-4A3B-B1F6-5154D95123A2}" srcOrd="0" destOrd="0" presId="urn:microsoft.com/office/officeart/2005/8/layout/bList2#10"/>
    <dgm:cxn modelId="{B8137D38-CF6A-D04F-9298-E9A698DDDF34}" type="presOf" srcId="{E290FBFA-4DB8-4E1E-9C45-AE7BD797E5FA}" destId="{3A8F823E-F8F5-4AA1-B1A5-D2F451896EC3}" srcOrd="1" destOrd="0" presId="urn:microsoft.com/office/officeart/2005/8/layout/bList2#10"/>
    <dgm:cxn modelId="{59F94B08-7C9C-4CBF-943C-41FEBA3B7509}" srcId="{B47B2B91-2ECC-4532-8E69-6A8D5A55B8C0}" destId="{E290FBFA-4DB8-4E1E-9C45-AE7BD797E5FA}" srcOrd="0" destOrd="0" parTransId="{7B400B7E-AEE4-43B2-BD7A-61E81C0232E2}" sibTransId="{E7AE8AC8-F6B5-47E9-A056-090365395C30}"/>
    <dgm:cxn modelId="{6DCDFDBB-70F0-554F-B3D4-7989251BF532}" type="presOf" srcId="{B47B2B91-2ECC-4532-8E69-6A8D5A55B8C0}" destId="{5726C38D-ABB0-4FC6-BFD0-8220DB09C9AD}" srcOrd="0" destOrd="0" presId="urn:microsoft.com/office/officeart/2005/8/layout/bList2#10"/>
    <dgm:cxn modelId="{B2DF8A8A-31F4-7C45-A8A6-928AC26F1907}" type="presOf" srcId="{A7E0F500-4CCA-4EAA-A45D-68433F334463}" destId="{D9FC79E7-6539-4ECE-834B-97061ED3EBFF}" srcOrd="1" destOrd="0" presId="urn:microsoft.com/office/officeart/2005/8/layout/bList2#10"/>
    <dgm:cxn modelId="{6D4C9D35-0585-F343-9635-DF16763DE13C}" type="presOf" srcId="{E7AE8AC8-F6B5-47E9-A056-090365395C30}" destId="{9A08B36D-4073-4582-96D7-9ECFAD1A62BF}" srcOrd="0" destOrd="0" presId="urn:microsoft.com/office/officeart/2005/8/layout/bList2#10"/>
    <dgm:cxn modelId="{E38C700B-9C46-D346-B194-58429F2ECC06}" type="presOf" srcId="{E290FBFA-4DB8-4E1E-9C45-AE7BD797E5FA}" destId="{1CEF3436-6C06-426D-87C1-B1B13E1F0747}" srcOrd="0" destOrd="0" presId="urn:microsoft.com/office/officeart/2005/8/layout/bList2#10"/>
    <dgm:cxn modelId="{3473D97E-E639-473B-BE9C-CFD3D3457066}" srcId="{B47B2B91-2ECC-4532-8E69-6A8D5A55B8C0}" destId="{A7E0F500-4CCA-4EAA-A45D-68433F334463}" srcOrd="1" destOrd="0" parTransId="{DEE95915-6C92-4FCA-A706-1A88E79346E8}" sibTransId="{6C254EA6-DEBF-4BBE-A8AF-D4A5C951C34C}"/>
    <dgm:cxn modelId="{26BC98D2-5E1C-9A41-84F5-A89BEDC4FDDD}" type="presParOf" srcId="{5726C38D-ABB0-4FC6-BFD0-8220DB09C9AD}" destId="{F04E38CB-1950-4EA8-AF8A-D910115E577B}" srcOrd="0" destOrd="0" presId="urn:microsoft.com/office/officeart/2005/8/layout/bList2#10"/>
    <dgm:cxn modelId="{D8E66974-D9EA-C34B-AA2A-F9FB5F969F24}" type="presParOf" srcId="{F04E38CB-1950-4EA8-AF8A-D910115E577B}" destId="{0973552D-8090-4D1E-A72A-F027ABFF68B8}" srcOrd="0" destOrd="0" presId="urn:microsoft.com/office/officeart/2005/8/layout/bList2#10"/>
    <dgm:cxn modelId="{1ECBE888-D0CE-2942-B5D6-E27873D19952}" type="presParOf" srcId="{F04E38CB-1950-4EA8-AF8A-D910115E577B}" destId="{1CEF3436-6C06-426D-87C1-B1B13E1F0747}" srcOrd="1" destOrd="0" presId="urn:microsoft.com/office/officeart/2005/8/layout/bList2#10"/>
    <dgm:cxn modelId="{A30AC93D-A39E-1047-A791-5BD4E047FD67}" type="presParOf" srcId="{F04E38CB-1950-4EA8-AF8A-D910115E577B}" destId="{3A8F823E-F8F5-4AA1-B1A5-D2F451896EC3}" srcOrd="2" destOrd="0" presId="urn:microsoft.com/office/officeart/2005/8/layout/bList2#10"/>
    <dgm:cxn modelId="{38465E3C-14A0-EC48-A3EF-0DC90278EA3E}" type="presParOf" srcId="{F04E38CB-1950-4EA8-AF8A-D910115E577B}" destId="{DB1318ED-CA2D-42A1-BB50-123AD51E5690}" srcOrd="3" destOrd="0" presId="urn:microsoft.com/office/officeart/2005/8/layout/bList2#10"/>
    <dgm:cxn modelId="{3D86D2FD-014E-464A-88A2-162EE3665E31}" type="presParOf" srcId="{5726C38D-ABB0-4FC6-BFD0-8220DB09C9AD}" destId="{9A08B36D-4073-4582-96D7-9ECFAD1A62BF}" srcOrd="1" destOrd="0" presId="urn:microsoft.com/office/officeart/2005/8/layout/bList2#10"/>
    <dgm:cxn modelId="{13AB0F7A-5A95-8A4D-8022-6F6DBA58D6D2}" type="presParOf" srcId="{5726C38D-ABB0-4FC6-BFD0-8220DB09C9AD}" destId="{BB08B654-502D-435A-B315-939592869D62}" srcOrd="2" destOrd="0" presId="urn:microsoft.com/office/officeart/2005/8/layout/bList2#10"/>
    <dgm:cxn modelId="{58145D69-5BF4-8940-ABF5-409C76D7E957}" type="presParOf" srcId="{BB08B654-502D-435A-B315-939592869D62}" destId="{1DA7F953-7687-4C52-91BB-37840CB874C9}" srcOrd="0" destOrd="0" presId="urn:microsoft.com/office/officeart/2005/8/layout/bList2#10"/>
    <dgm:cxn modelId="{6EFE8142-9A7D-0849-96EB-BB19D6FA085B}" type="presParOf" srcId="{BB08B654-502D-435A-B315-939592869D62}" destId="{23697096-7E49-4A3B-B1F6-5154D95123A2}" srcOrd="1" destOrd="0" presId="urn:microsoft.com/office/officeart/2005/8/layout/bList2#10"/>
    <dgm:cxn modelId="{D8F90CC9-13E1-9248-8638-180BB3BCCEA0}" type="presParOf" srcId="{BB08B654-502D-435A-B315-939592869D62}" destId="{D9FC79E7-6539-4ECE-834B-97061ED3EBFF}" srcOrd="2" destOrd="0" presId="urn:microsoft.com/office/officeart/2005/8/layout/bList2#10"/>
    <dgm:cxn modelId="{0F8445D7-6093-0148-9FE5-A05B5FA687CE}" type="presParOf" srcId="{BB08B654-502D-435A-B315-939592869D62}" destId="{108A8172-ABD7-4384-AEDB-7CE7940E3B3B}" srcOrd="3" destOrd="0" presId="urn:microsoft.com/office/officeart/2005/8/layout/bList2#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73552D-8090-4D1E-A72A-F027ABFF68B8}">
      <dsp:nvSpPr>
        <dsp:cNvPr id="0" name=""/>
        <dsp:cNvSpPr/>
      </dsp:nvSpPr>
      <dsp:spPr>
        <a:xfrm>
          <a:off x="141348" y="1690"/>
          <a:ext cx="3943593" cy="542745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8F823E-F8F5-4AA1-B1A5-D2F451896EC3}">
      <dsp:nvSpPr>
        <dsp:cNvPr id="0" name=""/>
        <dsp:cNvSpPr/>
      </dsp:nvSpPr>
      <dsp:spPr>
        <a:xfrm>
          <a:off x="398583" y="3839791"/>
          <a:ext cx="3429123" cy="9669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38100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Primary</a:t>
          </a:r>
          <a:endParaRPr lang="en-US" sz="3000" kern="1200" dirty="0"/>
        </a:p>
      </dsp:txBody>
      <dsp:txXfrm>
        <a:off x="398583" y="3839791"/>
        <a:ext cx="2414875" cy="966960"/>
      </dsp:txXfrm>
    </dsp:sp>
    <dsp:sp modelId="{DB1318ED-CA2D-42A1-BB50-123AD51E5690}">
      <dsp:nvSpPr>
        <dsp:cNvPr id="0" name=""/>
        <dsp:cNvSpPr/>
      </dsp:nvSpPr>
      <dsp:spPr>
        <a:xfrm>
          <a:off x="2813585" y="3993384"/>
          <a:ext cx="1054364" cy="1054364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A7F953-7687-4C52-91BB-37840CB874C9}">
      <dsp:nvSpPr>
        <dsp:cNvPr id="0" name=""/>
        <dsp:cNvSpPr/>
      </dsp:nvSpPr>
      <dsp:spPr>
        <a:xfrm>
          <a:off x="4346153" y="24784"/>
          <a:ext cx="3627826" cy="538126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FC79E7-6539-4ECE-834B-97061ED3EBFF}">
      <dsp:nvSpPr>
        <dsp:cNvPr id="0" name=""/>
        <dsp:cNvSpPr/>
      </dsp:nvSpPr>
      <dsp:spPr>
        <a:xfrm>
          <a:off x="4653832" y="3839791"/>
          <a:ext cx="3012469" cy="9669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38100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Secondary</a:t>
          </a:r>
          <a:endParaRPr lang="en-US" sz="3000" kern="1200" dirty="0"/>
        </a:p>
      </dsp:txBody>
      <dsp:txXfrm>
        <a:off x="4653832" y="3839791"/>
        <a:ext cx="2121457" cy="966960"/>
      </dsp:txXfrm>
    </dsp:sp>
    <dsp:sp modelId="{108A8172-ABD7-4384-AEDB-7CE7940E3B3B}">
      <dsp:nvSpPr>
        <dsp:cNvPr id="0" name=""/>
        <dsp:cNvSpPr/>
      </dsp:nvSpPr>
      <dsp:spPr>
        <a:xfrm>
          <a:off x="6860507" y="3993384"/>
          <a:ext cx="1054364" cy="1054364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73552D-8090-4D1E-A72A-F027ABFF68B8}">
      <dsp:nvSpPr>
        <dsp:cNvPr id="0" name=""/>
        <dsp:cNvSpPr/>
      </dsp:nvSpPr>
      <dsp:spPr>
        <a:xfrm>
          <a:off x="141348" y="1690"/>
          <a:ext cx="3943593" cy="542745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8F823E-F8F5-4AA1-B1A5-D2F451896EC3}">
      <dsp:nvSpPr>
        <dsp:cNvPr id="0" name=""/>
        <dsp:cNvSpPr/>
      </dsp:nvSpPr>
      <dsp:spPr>
        <a:xfrm>
          <a:off x="398583" y="3839791"/>
          <a:ext cx="3429123" cy="9669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38100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Tertiary</a:t>
          </a:r>
          <a:endParaRPr lang="en-US" sz="3000" kern="1200" dirty="0"/>
        </a:p>
      </dsp:txBody>
      <dsp:txXfrm>
        <a:off x="398583" y="3839791"/>
        <a:ext cx="2414875" cy="966960"/>
      </dsp:txXfrm>
    </dsp:sp>
    <dsp:sp modelId="{DB1318ED-CA2D-42A1-BB50-123AD51E5690}">
      <dsp:nvSpPr>
        <dsp:cNvPr id="0" name=""/>
        <dsp:cNvSpPr/>
      </dsp:nvSpPr>
      <dsp:spPr>
        <a:xfrm>
          <a:off x="2813585" y="3993384"/>
          <a:ext cx="1054364" cy="1054364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A7F953-7687-4C52-91BB-37840CB874C9}">
      <dsp:nvSpPr>
        <dsp:cNvPr id="0" name=""/>
        <dsp:cNvSpPr/>
      </dsp:nvSpPr>
      <dsp:spPr>
        <a:xfrm>
          <a:off x="4346153" y="24784"/>
          <a:ext cx="3627826" cy="538126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FC79E7-6539-4ECE-834B-97061ED3EBFF}">
      <dsp:nvSpPr>
        <dsp:cNvPr id="0" name=""/>
        <dsp:cNvSpPr/>
      </dsp:nvSpPr>
      <dsp:spPr>
        <a:xfrm>
          <a:off x="4653832" y="3839791"/>
          <a:ext cx="3012469" cy="9669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38100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Quaternary</a:t>
          </a:r>
          <a:endParaRPr lang="en-US" sz="3000" kern="1200" dirty="0"/>
        </a:p>
      </dsp:txBody>
      <dsp:txXfrm>
        <a:off x="4653832" y="3839791"/>
        <a:ext cx="2121457" cy="966960"/>
      </dsp:txXfrm>
    </dsp:sp>
    <dsp:sp modelId="{108A8172-ABD7-4384-AEDB-7CE7940E3B3B}">
      <dsp:nvSpPr>
        <dsp:cNvPr id="0" name=""/>
        <dsp:cNvSpPr/>
      </dsp:nvSpPr>
      <dsp:spPr>
        <a:xfrm>
          <a:off x="6860507" y="3993384"/>
          <a:ext cx="1054364" cy="1054364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#9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#10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BE859D-1A0F-F740-B450-F709EB5151B8}" type="datetimeFigureOut">
              <a:rPr lang="en-US" smtClean="0"/>
              <a:t>9/8/13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CF5CD5-B37E-764B-9D13-814E5829A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590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68ABCA-ABD4-4318-ABF7-0B3EEAF2CD0C}" type="slidenum">
              <a:rPr lang="en-GB"/>
              <a:pPr/>
              <a:t>10</a:t>
            </a:fld>
            <a:endParaRPr lang="en-GB"/>
          </a:p>
        </p:txBody>
      </p:sp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229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/>
          <a:lstStyle/>
          <a:p>
            <a:pPr algn="r"/>
            <a:fld id="{B1CA90F8-2EC6-459F-BB98-6BCAB0974347}" type="slidenum">
              <a:rPr lang="en-US" sz="1200">
                <a:cs typeface="Arial" charset="0"/>
              </a:rPr>
              <a:pPr algn="r"/>
              <a:t>10</a:t>
            </a:fld>
            <a:endParaRPr lang="en-US" sz="1200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C69572-759C-4802-BF65-BA882FE973EB}" type="slidenum">
              <a:rPr lang="en-GB"/>
              <a:pPr/>
              <a:t>11</a:t>
            </a:fld>
            <a:endParaRPr lang="en-GB"/>
          </a:p>
        </p:txBody>
      </p:sp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434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/>
          <a:lstStyle/>
          <a:p>
            <a:pPr algn="r"/>
            <a:fld id="{7B6FA22D-08BC-438F-933F-C7211AC5E2A8}" type="slidenum">
              <a:rPr lang="en-US" sz="1200">
                <a:cs typeface="Arial" charset="0"/>
              </a:rPr>
              <a:pPr algn="r"/>
              <a:t>11</a:t>
            </a:fld>
            <a:endParaRPr lang="en-US" sz="1200" dirty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B032-2854-CE42-99DD-D50627825887}" type="datetimeFigureOut">
              <a:rPr lang="en-US" smtClean="0"/>
              <a:t>9/8/13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01F4-DFA1-AD44-8174-2426EE549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18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B032-2854-CE42-99DD-D50627825887}" type="datetimeFigureOut">
              <a:rPr lang="en-US" smtClean="0"/>
              <a:t>9/8/13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01F4-DFA1-AD44-8174-2426EE549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489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B032-2854-CE42-99DD-D50627825887}" type="datetimeFigureOut">
              <a:rPr lang="en-US" smtClean="0"/>
              <a:t>9/8/13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01F4-DFA1-AD44-8174-2426EE549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48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B032-2854-CE42-99DD-D50627825887}" type="datetimeFigureOut">
              <a:rPr lang="en-US" smtClean="0"/>
              <a:t>9/8/13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01F4-DFA1-AD44-8174-2426EE549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815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B032-2854-CE42-99DD-D50627825887}" type="datetimeFigureOut">
              <a:rPr lang="en-US" smtClean="0"/>
              <a:t>9/8/13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01F4-DFA1-AD44-8174-2426EE549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28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B032-2854-CE42-99DD-D50627825887}" type="datetimeFigureOut">
              <a:rPr lang="en-US" smtClean="0"/>
              <a:t>9/8/13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01F4-DFA1-AD44-8174-2426EE549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90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B032-2854-CE42-99DD-D50627825887}" type="datetimeFigureOut">
              <a:rPr lang="en-US" smtClean="0"/>
              <a:t>9/8/13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01F4-DFA1-AD44-8174-2426EE549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58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B032-2854-CE42-99DD-D50627825887}" type="datetimeFigureOut">
              <a:rPr lang="en-US" smtClean="0"/>
              <a:t>9/8/13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01F4-DFA1-AD44-8174-2426EE549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03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B032-2854-CE42-99DD-D50627825887}" type="datetimeFigureOut">
              <a:rPr lang="en-US" smtClean="0"/>
              <a:t>9/8/13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01F4-DFA1-AD44-8174-2426EE549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58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B032-2854-CE42-99DD-D50627825887}" type="datetimeFigureOut">
              <a:rPr lang="en-US" smtClean="0"/>
              <a:t>9/8/13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01F4-DFA1-AD44-8174-2426EE549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597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B032-2854-CE42-99DD-D50627825887}" type="datetimeFigureOut">
              <a:rPr lang="en-US" smtClean="0"/>
              <a:t>9/8/13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01F4-DFA1-AD44-8174-2426EE549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05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EB032-2854-CE42-99DD-D50627825887}" type="datetimeFigureOut">
              <a:rPr lang="en-US" smtClean="0"/>
              <a:t>9/8/13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101F4-DFA1-AD44-8174-2426EE549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4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7.jpe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2.wmf"/><Relationship Id="rId8" Type="http://schemas.openxmlformats.org/officeDocument/2006/relationships/image" Target="../media/image3.wmf"/><Relationship Id="rId9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7" Type="http://schemas.openxmlformats.org/officeDocument/2006/relationships/image" Target="../media/image4.gif"/><Relationship Id="rId8" Type="http://schemas.openxmlformats.org/officeDocument/2006/relationships/image" Target="../media/image5.wmf"/><Relationship Id="rId9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1.1.2 Business Activity/Sectors of Economy/Opportunity Costs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IB Business &amp; MGT Unit 1</a:t>
            </a:r>
          </a:p>
          <a:p>
            <a:r>
              <a:rPr lang="en-US" dirty="0" smtClean="0"/>
              <a:t>YR1</a:t>
            </a:r>
          </a:p>
          <a:p>
            <a:r>
              <a:rPr lang="en-US" dirty="0" err="1" smtClean="0"/>
              <a:t>Mr</a:t>
            </a:r>
            <a:r>
              <a:rPr lang="en-US" dirty="0" smtClean="0"/>
              <a:t> </a:t>
            </a:r>
            <a:r>
              <a:rPr lang="en-US" smtClean="0"/>
              <a:t>Greenbank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317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/>
              <a:t>Outputs – the main sectors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5750" y="1349375"/>
          <a:ext cx="8572500" cy="4797108"/>
        </p:xfrm>
        <a:graphic>
          <a:graphicData uri="http://schemas.openxmlformats.org/drawingml/2006/table">
            <a:tbl>
              <a:tblPr/>
              <a:tblGrid>
                <a:gridCol w="2087563"/>
                <a:gridCol w="3130550"/>
                <a:gridCol w="3354387"/>
              </a:tblGrid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Examples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Extraction of natural resources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Mining, farming, energy extraction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Secondary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Production of finished goods and components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Manufacturing, food processing, component assembly, raw material processing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Tertiary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Providing services to consumers and businesses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Personal services (e.g. beauticians), retailing, household franchises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Quaternary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Providing information &amp; ICT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Software development, financial services, data processing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057396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GB" sz="4000"/>
              <a:t>Businesses can operate in more than one sector</a:t>
            </a: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571500" y="1500188"/>
            <a:ext cx="5357813" cy="466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cs typeface="Arial" charset="0"/>
              </a:rPr>
              <a:t>Many farms in Britain (farming = </a:t>
            </a:r>
            <a:r>
              <a:rPr lang="en-US" sz="3200" b="1">
                <a:cs typeface="Arial" charset="0"/>
              </a:rPr>
              <a:t>primary sector</a:t>
            </a:r>
            <a:r>
              <a:rPr lang="en-US" sz="3200">
                <a:cs typeface="Arial" charset="0"/>
              </a:rPr>
              <a:t>) also offer holiday accommodation (</a:t>
            </a:r>
            <a:r>
              <a:rPr lang="en-US" sz="3200" b="1">
                <a:cs typeface="Arial" charset="0"/>
              </a:rPr>
              <a:t>tertiary sector</a:t>
            </a:r>
            <a:r>
              <a:rPr lang="en-US" sz="3200">
                <a:cs typeface="Arial" charset="0"/>
              </a:rPr>
              <a:t>) and produce processed foods such as cheese and ice-cream from farm supplies (</a:t>
            </a:r>
            <a:r>
              <a:rPr lang="en-US" sz="3200" b="1">
                <a:cs typeface="Arial" charset="0"/>
              </a:rPr>
              <a:t>secondary sector</a:t>
            </a:r>
            <a:r>
              <a:rPr lang="en-US" sz="3200">
                <a:cs typeface="Arial" charset="0"/>
              </a:rPr>
              <a:t>).</a:t>
            </a:r>
            <a:endParaRPr lang="en-GB" sz="3200">
              <a:cs typeface="Arial" charset="0"/>
            </a:endParaRPr>
          </a:p>
        </p:txBody>
      </p:sp>
      <p:pic>
        <p:nvPicPr>
          <p:cNvPr id="13316" name="Picture 4" descr="aqa-decks-windsorfarmshop2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16700" y="2857500"/>
            <a:ext cx="1482725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4_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86500" y="1357313"/>
            <a:ext cx="2143125" cy="136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51575" y="4929188"/>
            <a:ext cx="2214563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97661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u="sng" dirty="0" smtClean="0"/>
              <a:t>Interdependence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Important </a:t>
            </a:r>
            <a:r>
              <a:rPr lang="en-GB" dirty="0"/>
              <a:t>to remember that all three sectors depend on each other to function:</a:t>
            </a:r>
            <a:endParaRPr lang="en-US" sz="5400" dirty="0"/>
          </a:p>
          <a:p>
            <a:pPr lvl="1"/>
            <a:r>
              <a:rPr lang="en-GB" dirty="0"/>
              <a:t>E.g. Tuna is extracted from the sea (primary), which then </a:t>
            </a:r>
            <a:r>
              <a:rPr lang="en-GB" dirty="0" smtClean="0"/>
              <a:t>needs </a:t>
            </a:r>
            <a:r>
              <a:rPr lang="en-GB" dirty="0"/>
              <a:t>a business to manufacture them in to cans (John West), who then needs a shop to sell and service them to customers </a:t>
            </a:r>
            <a:r>
              <a:rPr lang="en-GB" dirty="0" smtClean="0"/>
              <a:t>(Carrefour). </a:t>
            </a:r>
            <a:r>
              <a:rPr lang="en-GB" dirty="0"/>
              <a:t>This is the </a:t>
            </a:r>
            <a:r>
              <a:rPr lang="en-GB" b="1" dirty="0"/>
              <a:t>chain of production. </a:t>
            </a:r>
            <a:r>
              <a:rPr lang="en-GB" dirty="0"/>
              <a:t>When each sector depends on the others, it is called </a:t>
            </a:r>
            <a:r>
              <a:rPr lang="en-GB" b="1" dirty="0"/>
              <a:t>INTERPEDENDENCE</a:t>
            </a:r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982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2 – 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By the end you will be able to:</a:t>
            </a:r>
          </a:p>
          <a:p>
            <a:r>
              <a:rPr lang="en-US" dirty="0" smtClean="0"/>
              <a:t>Understand the economic problem</a:t>
            </a:r>
          </a:p>
          <a:p>
            <a:r>
              <a:rPr lang="en-US" dirty="0" smtClean="0"/>
              <a:t>Demonstrate knowledge of how to overcome an economic problem for the good of a country</a:t>
            </a:r>
          </a:p>
          <a:p>
            <a:r>
              <a:rPr lang="en-US" dirty="0" smtClean="0"/>
              <a:t>Demonstrate knowledge of businesses in each sector of the economy and how they rely on </a:t>
            </a:r>
            <a:r>
              <a:rPr lang="en-US" smtClean="0"/>
              <a:t>each other</a:t>
            </a:r>
            <a:endParaRPr lang="en-US" dirty="0" smtClean="0"/>
          </a:p>
          <a:p>
            <a:r>
              <a:rPr lang="en-US" dirty="0" smtClean="0"/>
              <a:t>Understand the concepts of opportunity cost and </a:t>
            </a:r>
            <a:r>
              <a:rPr lang="en-US" dirty="0" err="1" smtClean="0"/>
              <a:t>specialisation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255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i="1" dirty="0" smtClean="0"/>
              <a:t>Why can’t we all have or produce all the items we want?</a:t>
            </a:r>
            <a:br>
              <a:rPr lang="en-US" sz="2800" i="1" dirty="0" smtClean="0"/>
            </a:br>
            <a:r>
              <a:rPr lang="en-US" sz="2800" b="1" u="sng" dirty="0" smtClean="0"/>
              <a:t>The Economic problem!</a:t>
            </a:r>
            <a:endParaRPr lang="en-US" sz="2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economic problem is the </a:t>
            </a:r>
            <a:r>
              <a:rPr lang="en-GB" b="1" dirty="0"/>
              <a:t>scarcity </a:t>
            </a:r>
            <a:r>
              <a:rPr lang="en-GB" dirty="0"/>
              <a:t>of the resources and money that </a:t>
            </a:r>
            <a:r>
              <a:rPr lang="en-GB" dirty="0" smtClean="0"/>
              <a:t>goes </a:t>
            </a:r>
            <a:r>
              <a:rPr lang="en-GB" dirty="0"/>
              <a:t>into making products and buying </a:t>
            </a:r>
            <a:r>
              <a:rPr lang="en-GB" dirty="0" smtClean="0"/>
              <a:t>them</a:t>
            </a:r>
            <a:endParaRPr lang="en-US" dirty="0"/>
          </a:p>
          <a:p>
            <a:r>
              <a:rPr lang="en-GB" dirty="0"/>
              <a:t>A business might want to buy some machinery but a lack of money (capital) prevents this from happening. </a:t>
            </a:r>
            <a:endParaRPr lang="en-GB" dirty="0" smtClean="0"/>
          </a:p>
          <a:p>
            <a:r>
              <a:rPr lang="en-GB" dirty="0" smtClean="0"/>
              <a:t>This is what the study of business &amp; economics is all about!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168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Resources?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Scarce Resources </a:t>
            </a:r>
            <a:r>
              <a:rPr lang="en-US" dirty="0" smtClean="0"/>
              <a:t>– The amount of resources available is limited</a:t>
            </a:r>
          </a:p>
          <a:p>
            <a:r>
              <a:rPr lang="en-US" b="1" dirty="0" smtClean="0"/>
              <a:t>Resources</a:t>
            </a:r>
            <a:r>
              <a:rPr lang="en-US" dirty="0" smtClean="0"/>
              <a:t> – Anything that can be used to produce goods and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801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Opportunity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Because of the SCARCITY of the factors of production, we all have to make choices from what is available and possible.</a:t>
            </a:r>
            <a:endParaRPr lang="en-US" dirty="0"/>
          </a:p>
          <a:p>
            <a:r>
              <a:rPr lang="en-GB" dirty="0"/>
              <a:t>As we have a limited supply of money, we have to make decisions as to what items we buy, as we can’t buy everything we would like – buy a new car or a new kitchen – you may not be able to buy both!</a:t>
            </a:r>
            <a:endParaRPr lang="en-US" dirty="0"/>
          </a:p>
          <a:p>
            <a:r>
              <a:rPr lang="en-GB" dirty="0"/>
              <a:t>Businesses face similar choices, as they too don’t have the capital to buy everything they want. E.g. Buy new machinery or build a new office – they may not have enough capital for both</a:t>
            </a:r>
            <a:endParaRPr lang="en-US" dirty="0"/>
          </a:p>
          <a:p>
            <a:r>
              <a:rPr lang="en-GB" dirty="0"/>
              <a:t>When a choice has to be made in this way it is called </a:t>
            </a:r>
            <a:r>
              <a:rPr lang="en-GB" b="1" dirty="0"/>
              <a:t>OPPORTUNITY COST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38147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Problems of a Lack of Resources...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9698" name="Picture 2" descr="http://underthemountainbunker.files.wordpress.com/2012/05/1-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0"/>
            <a:ext cx="9144000" cy="62497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37947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Specialisation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When a business is in one particular sector, it will often specialise in that area, and leave other sectors of business activity to their work. E.g. a toy maker will concentrate on making toys, leaving the selling of the toys to another specialist firms.</a:t>
            </a:r>
            <a:endParaRPr lang="en-US" dirty="0" smtClean="0"/>
          </a:p>
          <a:p>
            <a:r>
              <a:rPr lang="en-GB" dirty="0" smtClean="0"/>
              <a:t>By concentrating on, or specialising in, one activity the business can save money by looking at ways of reducing costs in that one area</a:t>
            </a:r>
          </a:p>
          <a:p>
            <a:r>
              <a:rPr lang="en-GB" dirty="0" smtClean="0"/>
              <a:t>However, workers may become bored by concentrating on only one stage of production &amp; also the firm relies on other outside suppliers and retailers who could </a:t>
            </a:r>
            <a:r>
              <a:rPr lang="en-GB" smtClean="0"/>
              <a:t>be unreliable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966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500063" y="428625"/>
            <a:ext cx="8229600" cy="7143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Economic Sectors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26193CD9-1295-422A-9412-6824F278E7E6}" type="slidenum">
              <a:rPr lang="en-US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1"/>
          </p:nvPr>
        </p:nvGraphicFramePr>
        <p:xfrm>
          <a:off x="600076" y="1143000"/>
          <a:ext cx="8115328" cy="5430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413" name="Picture 2" descr="C:\Users\Radia\AppData\Local\Microsoft\Windows\Temporary Internet Files\Content.IE5\1Y4A7PEG\MCSY01847_0000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97175" y="4929188"/>
            <a:ext cx="1989138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3" descr="C:\Users\Radia\AppData\Local\Microsoft\Windows\Temporary Internet Files\Content.IE5\I9IP3248\MCSY01848_0000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58000" y="4933950"/>
            <a:ext cx="185737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857250" y="1285875"/>
            <a:ext cx="3786188" cy="3970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Tx/>
              <a:buBlip>
                <a:blip r:embed="rId9"/>
              </a:buBlip>
              <a:defRPr/>
            </a:pPr>
            <a:r>
              <a:rPr lang="en-US" dirty="0">
                <a:latin typeface="+mn-lt"/>
              </a:rPr>
              <a:t> Covers activity that involves:</a:t>
            </a:r>
            <a:br>
              <a:rPr lang="en-US" dirty="0">
                <a:latin typeface="+mn-lt"/>
              </a:rPr>
            </a:br>
            <a:endParaRPr lang="en-US" dirty="0">
              <a:latin typeface="+mn-lt"/>
            </a:endParaRPr>
          </a:p>
          <a:p>
            <a:pPr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</a:rPr>
              <a:t> Agriculture</a:t>
            </a:r>
          </a:p>
          <a:p>
            <a:pPr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</a:rPr>
              <a:t> Fishing</a:t>
            </a:r>
          </a:p>
          <a:p>
            <a:pPr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</a:rPr>
              <a:t> Extraction of raw materials</a:t>
            </a:r>
          </a:p>
          <a:p>
            <a:pPr>
              <a:buClr>
                <a:schemeClr val="accent2"/>
              </a:buClr>
              <a:defRPr/>
            </a:pPr>
            <a:endParaRPr lang="en-US" dirty="0">
              <a:latin typeface="+mn-lt"/>
            </a:endParaRPr>
          </a:p>
          <a:p>
            <a:pPr>
              <a:buFontTx/>
              <a:buBlip>
                <a:blip r:embed="rId9"/>
              </a:buBlip>
              <a:defRPr/>
            </a:pPr>
            <a:r>
              <a:rPr lang="en-US" dirty="0">
                <a:latin typeface="+mn-lt"/>
              </a:rPr>
              <a:t> Closely monitored by the government due to:</a:t>
            </a:r>
          </a:p>
          <a:p>
            <a:pPr>
              <a:defRPr/>
            </a:pPr>
            <a:endParaRPr lang="en-US" dirty="0">
              <a:latin typeface="+mn-lt"/>
            </a:endParaRPr>
          </a:p>
          <a:p>
            <a:pPr marL="342900" indent="-342900">
              <a:buFontTx/>
              <a:buAutoNum type="arabicParenR"/>
              <a:defRPr/>
            </a:pPr>
            <a:r>
              <a:rPr lang="en-US" dirty="0">
                <a:latin typeface="+mn-lt"/>
              </a:rPr>
              <a:t>Scarcity of materials and food sources</a:t>
            </a:r>
          </a:p>
          <a:p>
            <a:pPr marL="342900" indent="-342900">
              <a:buFontTx/>
              <a:buAutoNum type="arabicParenR"/>
              <a:defRPr/>
            </a:pPr>
            <a:r>
              <a:rPr lang="en-US" dirty="0">
                <a:latin typeface="+mn-lt"/>
              </a:rPr>
              <a:t>Pollution effects due to extraction process</a:t>
            </a:r>
          </a:p>
          <a:p>
            <a:pPr marL="342900" indent="-342900"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00625" y="1655763"/>
            <a:ext cx="3786188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Tx/>
              <a:buBlip>
                <a:blip r:embed="rId9"/>
              </a:buBlip>
              <a:defRPr/>
            </a:pPr>
            <a:r>
              <a:rPr lang="en-US" dirty="0">
                <a:latin typeface="+mn-lt"/>
              </a:rPr>
              <a:t> Includes industries that create finished/usable products.</a:t>
            </a:r>
          </a:p>
          <a:p>
            <a:pPr>
              <a:buFontTx/>
              <a:buBlip>
                <a:blip r:embed="rId9"/>
              </a:buBlip>
              <a:defRPr/>
            </a:pPr>
            <a:endParaRPr lang="en-US" dirty="0">
              <a:latin typeface="+mn-lt"/>
            </a:endParaRPr>
          </a:p>
          <a:p>
            <a:pPr>
              <a:buFontTx/>
              <a:buBlip>
                <a:blip r:embed="rId9"/>
              </a:buBlip>
              <a:defRPr/>
            </a:pPr>
            <a:r>
              <a:rPr lang="en-US" dirty="0">
                <a:latin typeface="+mn-lt"/>
              </a:rPr>
              <a:t> Takes goods from the primary sector and turn it into finished or component products.</a:t>
            </a:r>
          </a:p>
          <a:p>
            <a:pPr>
              <a:buFontTx/>
              <a:buBlip>
                <a:blip r:embed="rId9"/>
              </a:buBlip>
              <a:defRPr/>
            </a:pPr>
            <a:endParaRPr lang="en-US" dirty="0">
              <a:latin typeface="+mn-lt"/>
            </a:endParaRPr>
          </a:p>
          <a:p>
            <a:pPr>
              <a:buFontTx/>
              <a:buBlip>
                <a:blip r:embed="rId9"/>
              </a:buBlip>
              <a:defRPr/>
            </a:pPr>
            <a:r>
              <a:rPr lang="en-US" dirty="0">
                <a:latin typeface="+mn-lt"/>
              </a:rPr>
              <a:t> Has declined for many 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developed countries due to loss 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of </a:t>
            </a:r>
            <a:r>
              <a:rPr lang="en-US" i="1" dirty="0">
                <a:latin typeface="+mn-lt"/>
              </a:rPr>
              <a:t>international competitiveness</a:t>
            </a:r>
            <a:r>
              <a:rPr lang="en-US" dirty="0">
                <a:latin typeface="+mn-lt"/>
              </a:rPr>
              <a:t>. </a:t>
            </a:r>
          </a:p>
          <a:p>
            <a:pPr>
              <a:buFontTx/>
              <a:buBlip>
                <a:blip r:embed="rId9"/>
              </a:buBlip>
              <a:defRPr/>
            </a:pPr>
            <a:endParaRPr lang="en-US" dirty="0">
              <a:latin typeface="+mn-lt"/>
            </a:endParaRPr>
          </a:p>
          <a:p>
            <a:pPr marL="342900" indent="-342900"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53200" y="381000"/>
            <a:ext cx="813043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(4)</a:t>
            </a:r>
          </a:p>
        </p:txBody>
      </p:sp>
    </p:spTree>
    <p:extLst>
      <p:ext uri="{BB962C8B-B14F-4D97-AF65-F5344CB8AC3E}">
        <p14:creationId xmlns:p14="http://schemas.microsoft.com/office/powerpoint/2010/main" val="3581267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500063" y="428625"/>
            <a:ext cx="8229600" cy="7143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Economic Sectors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26F3CB6B-9B68-46B0-A70C-DDF30358625B}" type="slidenum">
              <a:rPr lang="en-US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1"/>
          </p:nvPr>
        </p:nvGraphicFramePr>
        <p:xfrm>
          <a:off x="600076" y="1143000"/>
          <a:ext cx="8115328" cy="5430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857250" y="1285875"/>
            <a:ext cx="3786188" cy="36623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Tx/>
              <a:buBlip>
                <a:blip r:embed="rId7"/>
              </a:buBlip>
              <a:defRPr/>
            </a:pPr>
            <a:r>
              <a:rPr lang="en-US" dirty="0">
                <a:latin typeface="+mn-lt"/>
              </a:rPr>
              <a:t> Covers activity that involves providing services to businesses &amp; individual customers.</a:t>
            </a:r>
          </a:p>
          <a:p>
            <a:pPr>
              <a:defRPr/>
            </a:pPr>
            <a:endParaRPr lang="en-US" dirty="0">
              <a:latin typeface="+mn-lt"/>
            </a:endParaRPr>
          </a:p>
          <a:p>
            <a:pPr>
              <a:buFontTx/>
              <a:buBlip>
                <a:blip r:embed="rId7"/>
              </a:buBlip>
              <a:defRPr/>
            </a:pPr>
            <a:r>
              <a:rPr lang="en-US" dirty="0">
                <a:latin typeface="+mn-lt"/>
              </a:rPr>
              <a:t> Grown in importance in many developed countries </a:t>
            </a:r>
            <a:br>
              <a:rPr lang="en-US" dirty="0">
                <a:latin typeface="+mn-lt"/>
              </a:rPr>
            </a:br>
            <a:r>
              <a:rPr lang="en-US" sz="1600" dirty="0">
                <a:latin typeface="+mn-lt"/>
              </a:rPr>
              <a:t>(i.e. Netherlands)</a:t>
            </a:r>
            <a:endParaRPr lang="en-US" dirty="0">
              <a:latin typeface="+mn-lt"/>
            </a:endParaRPr>
          </a:p>
          <a:p>
            <a:pPr>
              <a:defRPr/>
            </a:pPr>
            <a:endParaRPr lang="en-US" dirty="0">
              <a:latin typeface="+mn-lt"/>
            </a:endParaRPr>
          </a:p>
          <a:p>
            <a:pPr>
              <a:buFontTx/>
              <a:buBlip>
                <a:blip r:embed="rId7"/>
              </a:buBlip>
              <a:defRPr/>
            </a:pPr>
            <a:r>
              <a:rPr lang="en-US" dirty="0">
                <a:latin typeface="+mn-lt"/>
              </a:rPr>
              <a:t> Includes:</a:t>
            </a:r>
          </a:p>
          <a:p>
            <a:pPr marL="342900" indent="-342900">
              <a:buFontTx/>
              <a:buAutoNum type="arabicParenR"/>
              <a:defRPr/>
            </a:pPr>
            <a:r>
              <a:rPr lang="en-US" dirty="0">
                <a:latin typeface="+mn-lt"/>
              </a:rPr>
              <a:t>Transportation &amp; distribution</a:t>
            </a:r>
          </a:p>
          <a:p>
            <a:pPr marL="342900" indent="-342900">
              <a:buFontTx/>
              <a:buAutoNum type="arabicParenR"/>
              <a:defRPr/>
            </a:pPr>
            <a:r>
              <a:rPr lang="en-US" dirty="0">
                <a:latin typeface="+mn-lt"/>
              </a:rPr>
              <a:t>Advisory &amp; consultancy</a:t>
            </a:r>
          </a:p>
          <a:p>
            <a:pPr marL="342900" indent="-342900">
              <a:buFontTx/>
              <a:buAutoNum type="arabicParenR"/>
              <a:defRPr/>
            </a:pPr>
            <a:r>
              <a:rPr lang="en-US" dirty="0">
                <a:latin typeface="+mn-lt"/>
              </a:rPr>
              <a:t>Wholesale and retail services </a:t>
            </a:r>
          </a:p>
          <a:p>
            <a:pPr marL="342900" indent="-342900"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00625" y="1714500"/>
            <a:ext cx="3786188" cy="2862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Tx/>
              <a:buBlip>
                <a:blip r:embed="rId7"/>
              </a:buBlip>
              <a:defRPr/>
            </a:pPr>
            <a:r>
              <a:rPr lang="en-US" dirty="0">
                <a:latin typeface="+mn-lt"/>
              </a:rPr>
              <a:t> Includes organizations 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providing information services through ICT.</a:t>
            </a:r>
          </a:p>
          <a:p>
            <a:pPr>
              <a:buFontTx/>
              <a:buBlip>
                <a:blip r:embed="rId7"/>
              </a:buBlip>
              <a:defRPr/>
            </a:pPr>
            <a:endParaRPr lang="en-US" dirty="0">
              <a:latin typeface="+mn-lt"/>
            </a:endParaRPr>
          </a:p>
          <a:p>
            <a:pPr>
              <a:buFontTx/>
              <a:buBlip>
                <a:blip r:embed="rId7"/>
              </a:buBlip>
              <a:defRPr/>
            </a:pPr>
            <a:r>
              <a:rPr lang="en-US" dirty="0">
                <a:latin typeface="+mn-lt"/>
              </a:rPr>
              <a:t> Linked to all sectors, mostly the tertiary sector.</a:t>
            </a:r>
          </a:p>
          <a:p>
            <a:pPr>
              <a:buFontTx/>
              <a:buBlip>
                <a:blip r:embed="rId7"/>
              </a:buBlip>
              <a:defRPr/>
            </a:pPr>
            <a:endParaRPr lang="en-US" dirty="0">
              <a:latin typeface="+mn-lt"/>
            </a:endParaRPr>
          </a:p>
          <a:p>
            <a:pPr>
              <a:defRPr/>
            </a:pPr>
            <a:endParaRPr lang="en-US" dirty="0">
              <a:latin typeface="+mn-lt"/>
            </a:endParaRPr>
          </a:p>
          <a:p>
            <a:pPr>
              <a:buFontTx/>
              <a:buBlip>
                <a:blip r:embed="rId7"/>
              </a:buBlip>
              <a:defRPr/>
            </a:pPr>
            <a:endParaRPr lang="en-US" dirty="0">
              <a:latin typeface="+mn-lt"/>
            </a:endParaRPr>
          </a:p>
          <a:p>
            <a:pPr marL="342900" indent="-342900">
              <a:defRPr/>
            </a:pPr>
            <a:endParaRPr lang="en-US" dirty="0">
              <a:latin typeface="+mn-lt"/>
            </a:endParaRPr>
          </a:p>
        </p:txBody>
      </p:sp>
      <p:pic>
        <p:nvPicPr>
          <p:cNvPr id="18439" name="Picture 2" descr="C:\Users\Radia\AppData\Local\Microsoft\Windows\Temporary Internet Files\Content.IE5\OFDNDAGG\MCSY01849_0000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57500" y="4975225"/>
            <a:ext cx="185737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3" descr="C:\Users\Radia\AppData\Local\Microsoft\Windows\Temporary Internet Files\Content.IE5\1Y4A7PEG\MCSY01850_0000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58000" y="4929188"/>
            <a:ext cx="191770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6553200" y="381000"/>
            <a:ext cx="813043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(4)</a:t>
            </a:r>
          </a:p>
        </p:txBody>
      </p:sp>
    </p:spTree>
    <p:extLst>
      <p:ext uri="{BB962C8B-B14F-4D97-AF65-F5344CB8AC3E}">
        <p14:creationId xmlns:p14="http://schemas.microsoft.com/office/powerpoint/2010/main" val="3789651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682</Words>
  <Application>Microsoft Macintosh PowerPoint</Application>
  <PresentationFormat>On-screen Show (4:3)</PresentationFormat>
  <Paragraphs>89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1.1.2 Business Activity/Sectors of Economy/Opportunity Costs</vt:lpstr>
      <vt:lpstr>Lesson 2 – Learning Objectives</vt:lpstr>
      <vt:lpstr>Why can’t we all have or produce all the items we want? The Economic problem!</vt:lpstr>
      <vt:lpstr>What Are Resources?</vt:lpstr>
      <vt:lpstr>Opportunity Cost</vt:lpstr>
      <vt:lpstr>Problems of a Lack of Resources...</vt:lpstr>
      <vt:lpstr>Specialisation</vt:lpstr>
      <vt:lpstr>Economic Sectors </vt:lpstr>
      <vt:lpstr>Economic Sectors </vt:lpstr>
      <vt:lpstr>Outputs – the main sectors</vt:lpstr>
      <vt:lpstr>Businesses can operate in more than one sector</vt:lpstr>
      <vt:lpstr>Interdependence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1.1.2 Business Activity/Sectors of Economy/Opportunity Costs</dc:title>
  <dc:creator>Liam Greenbank</dc:creator>
  <cp:lastModifiedBy>Liam Greenbank</cp:lastModifiedBy>
  <cp:revision>1</cp:revision>
  <dcterms:created xsi:type="dcterms:W3CDTF">2013-09-08T11:28:33Z</dcterms:created>
  <dcterms:modified xsi:type="dcterms:W3CDTF">2013-09-08T11:29:34Z</dcterms:modified>
</cp:coreProperties>
</file>