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60591-D97E-8E43-BF64-7ABC951AA0E5}" type="datetimeFigureOut">
              <a:rPr lang="en-US" smtClean="0"/>
              <a:t>9/26/13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416F8-1B7D-3C4F-B8FB-6065FA47EF21}" type="slidenum">
              <a:rPr lang="en-US" smtClean="0"/>
              <a:t>‹#›</a:t>
            </a:fld>
            <a:endParaRPr lang="en-US"/>
          </a:p>
        </p:txBody>
      </p:sp>
    </p:spTree>
    <p:extLst>
      <p:ext uri="{BB962C8B-B14F-4D97-AF65-F5344CB8AC3E}">
        <p14:creationId xmlns:p14="http://schemas.microsoft.com/office/powerpoint/2010/main" val="18725581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BC60274-0F23-4639-98AC-88BACBF389C8}" type="slidenum">
              <a:rPr lang="en-GB"/>
              <a:pPr/>
              <a:t>9</a:t>
            </a:fld>
            <a:endParaRPr lang="en-GB"/>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8E07A14-AA5C-437F-AF6F-6D4B03B0329F}" type="slidenum">
              <a:rPr lang="en-GB"/>
              <a:pPr/>
              <a:t>10</a:t>
            </a:fld>
            <a:endParaRPr lang="en-GB"/>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369EBDD-BFDE-47E7-8C2A-8EBE239CCC67}" type="slidenum">
              <a:rPr lang="en-GB"/>
              <a:pPr/>
              <a:t>11</a:t>
            </a:fld>
            <a:endParaRPr lang="en-GB"/>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4CFEA95-397C-444B-ABDD-75D963CEB17C}" type="slidenum">
              <a:rPr lang="en-GB"/>
              <a:pPr/>
              <a:t>12</a:t>
            </a:fld>
            <a:endParaRPr lang="en-GB"/>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8D4BBFD-BC95-4C43-806C-3E0C8574DDCF}" type="slidenum">
              <a:rPr lang="en-GB"/>
              <a:pPr/>
              <a:t>18</a:t>
            </a:fld>
            <a:endParaRPr lang="en-GB"/>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643DF-190B-BD45-987F-861AC8E5F305}" type="datetimeFigureOut">
              <a:rPr lang="en-US" smtClean="0"/>
              <a:t>9/26/13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153531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643DF-190B-BD45-987F-861AC8E5F305}" type="datetimeFigureOut">
              <a:rPr lang="en-US" smtClean="0"/>
              <a:t>9/26/13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171779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643DF-190B-BD45-987F-861AC8E5F305}" type="datetimeFigureOut">
              <a:rPr lang="en-US" smtClean="0"/>
              <a:t>9/26/13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403523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643DF-190B-BD45-987F-861AC8E5F305}" type="datetimeFigureOut">
              <a:rPr lang="en-US" smtClean="0"/>
              <a:t>9/26/13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235500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643DF-190B-BD45-987F-861AC8E5F305}" type="datetimeFigureOut">
              <a:rPr lang="en-US" smtClean="0"/>
              <a:t>9/26/13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271509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643DF-190B-BD45-987F-861AC8E5F305}" type="datetimeFigureOut">
              <a:rPr lang="en-US" smtClean="0"/>
              <a:t>9/26/13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398191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643DF-190B-BD45-987F-861AC8E5F305}" type="datetimeFigureOut">
              <a:rPr lang="en-US" smtClean="0"/>
              <a:t>9/26/13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5917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643DF-190B-BD45-987F-861AC8E5F305}" type="datetimeFigureOut">
              <a:rPr lang="en-US" smtClean="0"/>
              <a:t>9/26/13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426824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643DF-190B-BD45-987F-861AC8E5F305}" type="datetimeFigureOut">
              <a:rPr lang="en-US" smtClean="0"/>
              <a:t>9/26/13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208822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643DF-190B-BD45-987F-861AC8E5F305}" type="datetimeFigureOut">
              <a:rPr lang="en-US" smtClean="0"/>
              <a:t>9/26/13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126799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643DF-190B-BD45-987F-861AC8E5F305}" type="datetimeFigureOut">
              <a:rPr lang="en-US" smtClean="0"/>
              <a:t>9/26/13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39022-9B9E-4943-B146-71DA26D752AB}" type="slidenum">
              <a:rPr lang="en-US" smtClean="0"/>
              <a:t>‹#›</a:t>
            </a:fld>
            <a:endParaRPr lang="en-US"/>
          </a:p>
        </p:txBody>
      </p:sp>
    </p:spTree>
    <p:extLst>
      <p:ext uri="{BB962C8B-B14F-4D97-AF65-F5344CB8AC3E}">
        <p14:creationId xmlns:p14="http://schemas.microsoft.com/office/powerpoint/2010/main" val="1414226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643DF-190B-BD45-987F-861AC8E5F305}" type="datetimeFigureOut">
              <a:rPr lang="en-US" smtClean="0"/>
              <a:t>9/26/13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39022-9B9E-4943-B146-71DA26D752AB}" type="slidenum">
              <a:rPr lang="en-US" smtClean="0"/>
              <a:t>‹#›</a:t>
            </a:fld>
            <a:endParaRPr lang="en-US"/>
          </a:p>
        </p:txBody>
      </p:sp>
    </p:spTree>
    <p:extLst>
      <p:ext uri="{BB962C8B-B14F-4D97-AF65-F5344CB8AC3E}">
        <p14:creationId xmlns:p14="http://schemas.microsoft.com/office/powerpoint/2010/main" val="600037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iam.greenbank@gemsdaa.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ews/business-1246135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nocentdrinks.co.uk/us/ethics/" TargetMode="Externa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Corporate Social Responsibility and Social Audits</a:t>
            </a:r>
            <a:endParaRPr lang="en-US" dirty="0"/>
          </a:p>
        </p:txBody>
      </p:sp>
      <p:sp>
        <p:nvSpPr>
          <p:cNvPr id="3" name="Subtitle 2"/>
          <p:cNvSpPr>
            <a:spLocks noGrp="1"/>
          </p:cNvSpPr>
          <p:nvPr>
            <p:ph type="subTitle" idx="1"/>
          </p:nvPr>
        </p:nvSpPr>
        <p:spPr/>
        <p:txBody>
          <a:bodyPr/>
          <a:lstStyle/>
          <a:p>
            <a:r>
              <a:rPr lang="en-US" dirty="0" smtClean="0"/>
              <a:t>IB BUS 1.3 </a:t>
            </a:r>
          </a:p>
          <a:p>
            <a:endParaRPr lang="en-US" dirty="0"/>
          </a:p>
        </p:txBody>
      </p:sp>
    </p:spTree>
    <p:extLst>
      <p:ext uri="{BB962C8B-B14F-4D97-AF65-F5344CB8AC3E}">
        <p14:creationId xmlns:p14="http://schemas.microsoft.com/office/powerpoint/2010/main" val="391302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4000" smtClean="0"/>
              <a:t>Advantages of Ethical Behaviour</a:t>
            </a:r>
          </a:p>
        </p:txBody>
      </p:sp>
      <p:sp>
        <p:nvSpPr>
          <p:cNvPr id="22531" name="Rectangle 3"/>
          <p:cNvSpPr>
            <a:spLocks noGrp="1" noChangeArrowheads="1"/>
          </p:cNvSpPr>
          <p:nvPr>
            <p:ph type="body" idx="1"/>
          </p:nvPr>
        </p:nvSpPr>
        <p:spPr>
          <a:xfrm>
            <a:off x="457200" y="1600200"/>
            <a:ext cx="5334000" cy="5029200"/>
          </a:xfrm>
        </p:spPr>
        <p:txBody>
          <a:bodyPr/>
          <a:lstStyle/>
          <a:p>
            <a:pPr eaLnBrk="1" hangingPunct="1"/>
            <a:r>
              <a:rPr lang="en-GB" b="1" dirty="0" smtClean="0"/>
              <a:t>Public Relations Advantages</a:t>
            </a:r>
            <a:r>
              <a:rPr lang="en-GB" dirty="0" smtClean="0"/>
              <a:t> – e.g. The Co-Operative Group announced a 12% increase in pre-tax profits in 2010, while confirming the maintenance of its ethical principles such as selling a high proportion of </a:t>
            </a:r>
            <a:r>
              <a:rPr lang="en-GB" dirty="0" err="1" smtClean="0"/>
              <a:t>FairTrade</a:t>
            </a:r>
            <a:r>
              <a:rPr lang="en-GB" dirty="0" smtClean="0"/>
              <a:t> products</a:t>
            </a:r>
          </a:p>
          <a:p>
            <a:pPr eaLnBrk="1" hangingPunct="1">
              <a:buFontTx/>
              <a:buNone/>
            </a:pPr>
            <a:endParaRPr lang="en-GB" dirty="0" smtClean="0"/>
          </a:p>
        </p:txBody>
      </p:sp>
      <p:pic>
        <p:nvPicPr>
          <p:cNvPr id="9218" name="Picture 2" descr="http://www.foodanddrinkdigital.com/sites/default/files/fairtrade_logo.png"/>
          <p:cNvPicPr>
            <a:picLocks noChangeAspect="1" noChangeArrowheads="1"/>
          </p:cNvPicPr>
          <p:nvPr/>
        </p:nvPicPr>
        <p:blipFill>
          <a:blip r:embed="rId3" cstate="print"/>
          <a:srcRect/>
          <a:stretch>
            <a:fillRect/>
          </a:stretch>
        </p:blipFill>
        <p:spPr bwMode="auto">
          <a:xfrm>
            <a:off x="5715000" y="1828800"/>
            <a:ext cx="3429000" cy="4876800"/>
          </a:xfrm>
          <a:prstGeom prst="rect">
            <a:avLst/>
          </a:prstGeom>
          <a:noFill/>
        </p:spPr>
      </p:pic>
    </p:spTree>
    <p:extLst>
      <p:ext uri="{BB962C8B-B14F-4D97-AF65-F5344CB8AC3E}">
        <p14:creationId xmlns:p14="http://schemas.microsoft.com/office/powerpoint/2010/main" val="5358760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4000" smtClean="0"/>
              <a:t>Advantages of Ethical Behaviour</a:t>
            </a:r>
          </a:p>
        </p:txBody>
      </p:sp>
      <p:sp>
        <p:nvSpPr>
          <p:cNvPr id="23555" name="Rectangle 3"/>
          <p:cNvSpPr>
            <a:spLocks noGrp="1" noChangeArrowheads="1"/>
          </p:cNvSpPr>
          <p:nvPr>
            <p:ph type="body" idx="1"/>
          </p:nvPr>
        </p:nvSpPr>
        <p:spPr>
          <a:xfrm>
            <a:off x="457200" y="1600200"/>
            <a:ext cx="8362950" cy="4525963"/>
          </a:xfrm>
        </p:spPr>
        <p:txBody>
          <a:bodyPr/>
          <a:lstStyle/>
          <a:p>
            <a:pPr eaLnBrk="1" hangingPunct="1"/>
            <a:r>
              <a:rPr lang="en-GB" b="1" dirty="0" smtClean="0"/>
              <a:t>Positive Effects on the Workforce</a:t>
            </a:r>
            <a:r>
              <a:rPr lang="en-GB" dirty="0" smtClean="0"/>
              <a:t> – Firms may expect to recruit staff who are better qualified and motivated – </a:t>
            </a:r>
            <a:r>
              <a:rPr lang="en-GB" dirty="0" smtClean="0">
                <a:solidFill>
                  <a:schemeClr val="tx2"/>
                </a:solidFill>
              </a:rPr>
              <a:t>e.g. Innocent Drinks has 187 employees and has had only 201 different permanent members of staff since its creation in 1999. This is a very high rate of retention of staff and has meant that the company has reduced costs of recruitment &amp; training</a:t>
            </a:r>
          </a:p>
          <a:p>
            <a:pPr eaLnBrk="1" hangingPunct="1">
              <a:buFontTx/>
              <a:buNone/>
            </a:pPr>
            <a:endParaRPr lang="en-GB" dirty="0" smtClean="0"/>
          </a:p>
        </p:txBody>
      </p:sp>
    </p:spTree>
    <p:extLst>
      <p:ext uri="{BB962C8B-B14F-4D97-AF65-F5344CB8AC3E}">
        <p14:creationId xmlns:p14="http://schemas.microsoft.com/office/powerpoint/2010/main" val="27814631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dirty="0" smtClean="0"/>
              <a:t>Task 1</a:t>
            </a:r>
          </a:p>
        </p:txBody>
      </p:sp>
      <p:sp>
        <p:nvSpPr>
          <p:cNvPr id="15363" name="Rectangle 3"/>
          <p:cNvSpPr>
            <a:spLocks noGrp="1" noChangeArrowheads="1"/>
          </p:cNvSpPr>
          <p:nvPr>
            <p:ph type="body" idx="1"/>
          </p:nvPr>
        </p:nvSpPr>
        <p:spPr>
          <a:xfrm>
            <a:off x="457200" y="1600200"/>
            <a:ext cx="8305800" cy="4876800"/>
          </a:xfrm>
        </p:spPr>
        <p:txBody>
          <a:bodyPr>
            <a:normAutofit lnSpcReduction="10000"/>
          </a:bodyPr>
          <a:lstStyle/>
          <a:p>
            <a:pPr eaLnBrk="1" hangingPunct="1">
              <a:lnSpc>
                <a:spcPct val="90000"/>
              </a:lnSpc>
            </a:pPr>
            <a:r>
              <a:rPr lang="en-GB" sz="2400" dirty="0" smtClean="0"/>
              <a:t>Golden Virginia tobacco company have responded to declining sales in the western world by increasing production and sales in Asia and Latin America. Consumers in these countries are less knowledgeable about the dangers of smoking and more likely to purchase potentially harmful products</a:t>
            </a:r>
          </a:p>
          <a:p>
            <a:pPr eaLnBrk="1" hangingPunct="1">
              <a:lnSpc>
                <a:spcPct val="90000"/>
              </a:lnSpc>
            </a:pPr>
            <a:r>
              <a:rPr lang="en-GB" sz="2400" dirty="0" smtClean="0"/>
              <a:t>Oxford University has monitored the death rates from tobacco in several developing countries, including China. Their research has revealed that worldwide deaths from tobacco are likely to increase from about 4 million per year at present to about 10 million per year by the 2040s. An estimated 70% of these deaths will be in developing countries</a:t>
            </a:r>
          </a:p>
          <a:p>
            <a:pPr eaLnBrk="1" hangingPunct="1">
              <a:lnSpc>
                <a:spcPct val="90000"/>
              </a:lnSpc>
            </a:pPr>
            <a:endParaRPr lang="en-GB" sz="2400" dirty="0"/>
          </a:p>
          <a:p>
            <a:pPr eaLnBrk="1" hangingPunct="1">
              <a:lnSpc>
                <a:spcPct val="90000"/>
              </a:lnSpc>
            </a:pPr>
            <a:r>
              <a:rPr lang="en-GB" sz="2400" b="1" dirty="0" smtClean="0"/>
              <a:t>1) Analyse the social &amp; private benefits &amp; costs of Golden Virginia increasing production in Asia and Latin America (8 Marks)</a:t>
            </a:r>
          </a:p>
        </p:txBody>
      </p:sp>
    </p:spTree>
    <p:extLst>
      <p:ext uri="{BB962C8B-B14F-4D97-AF65-F5344CB8AC3E}">
        <p14:creationId xmlns:p14="http://schemas.microsoft.com/office/powerpoint/2010/main" val="27818397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Virginia</a:t>
            </a:r>
            <a:endParaRPr lang="en-US" dirty="0"/>
          </a:p>
        </p:txBody>
      </p:sp>
      <p:graphicFrame>
        <p:nvGraphicFramePr>
          <p:cNvPr id="4" name="Content Placeholder 3"/>
          <p:cNvGraphicFramePr>
            <a:graphicFrameLocks noGrp="1"/>
          </p:cNvGraphicFramePr>
          <p:nvPr>
            <p:ph idx="1"/>
          </p:nvPr>
        </p:nvGraphicFramePr>
        <p:xfrm>
          <a:off x="457200" y="1295400"/>
          <a:ext cx="8229600" cy="5039359"/>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Social Benefits</a:t>
                      </a:r>
                      <a:endParaRPr lang="en-US" dirty="0"/>
                    </a:p>
                  </a:txBody>
                  <a:tcPr/>
                </a:tc>
                <a:tc>
                  <a:txBody>
                    <a:bodyPr/>
                    <a:lstStyle/>
                    <a:p>
                      <a:pPr algn="ctr"/>
                      <a:r>
                        <a:rPr lang="en-US" dirty="0" smtClean="0"/>
                        <a:t>Social Costs</a:t>
                      </a:r>
                      <a:endParaRPr lang="en-US" dirty="0"/>
                    </a:p>
                  </a:txBody>
                  <a:tcPr/>
                </a:tc>
              </a:tr>
              <a:tr h="370840">
                <a:tc>
                  <a:txBody>
                    <a:bodyPr/>
                    <a:lstStyle/>
                    <a:p>
                      <a:endParaRPr lang="en-US" dirty="0" smtClean="0"/>
                    </a:p>
                    <a:p>
                      <a:r>
                        <a:rPr lang="en-US" dirty="0" smtClean="0"/>
                        <a:t>More Jobs</a:t>
                      </a:r>
                    </a:p>
                    <a:p>
                      <a:r>
                        <a:rPr lang="en-US" dirty="0" smtClean="0"/>
                        <a:t>Easier Access to Tobacco</a:t>
                      </a:r>
                    </a:p>
                    <a:p>
                      <a:r>
                        <a:rPr lang="en-US" dirty="0" smtClean="0"/>
                        <a:t>Cheaper</a:t>
                      </a:r>
                      <a:r>
                        <a:rPr lang="en-US" baseline="0" dirty="0" smtClean="0"/>
                        <a:t> Tobacco from </a:t>
                      </a:r>
                    </a:p>
                    <a:p>
                      <a:r>
                        <a:rPr lang="en-US" dirty="0" smtClean="0"/>
                        <a:t>Golden Virginia</a:t>
                      </a:r>
                      <a:r>
                        <a:rPr lang="en-US" baseline="0" dirty="0" smtClean="0"/>
                        <a:t> may help the community in other ways</a:t>
                      </a:r>
                      <a:endParaRPr lang="en-US" dirty="0" smtClean="0"/>
                    </a:p>
                    <a:p>
                      <a:endParaRPr lang="en-US" dirty="0" smtClean="0"/>
                    </a:p>
                  </a:txBody>
                  <a:tcPr/>
                </a:tc>
                <a:tc>
                  <a:txBody>
                    <a:bodyPr/>
                    <a:lstStyle/>
                    <a:p>
                      <a:endParaRPr lang="en-US" dirty="0" smtClean="0"/>
                    </a:p>
                    <a:p>
                      <a:r>
                        <a:rPr lang="en-US" dirty="0" smtClean="0"/>
                        <a:t>Health of workers</a:t>
                      </a:r>
                    </a:p>
                    <a:p>
                      <a:r>
                        <a:rPr lang="en-US" dirty="0" smtClean="0"/>
                        <a:t>Pollution of Environment</a:t>
                      </a:r>
                    </a:p>
                    <a:p>
                      <a:r>
                        <a:rPr lang="en-US" dirty="0" smtClean="0"/>
                        <a:t>Noise of factory build</a:t>
                      </a:r>
                    </a:p>
                    <a:p>
                      <a:r>
                        <a:rPr lang="en-US" dirty="0" smtClean="0"/>
                        <a:t>Exploiting cheap workers</a:t>
                      </a:r>
                      <a:endParaRPr lang="en-US" dirty="0"/>
                    </a:p>
                  </a:txBody>
                  <a:tcPr/>
                </a:tc>
              </a:tr>
              <a:tr h="370840">
                <a:tc>
                  <a:txBody>
                    <a:bodyPr/>
                    <a:lstStyle/>
                    <a:p>
                      <a:pPr algn="ctr"/>
                      <a:r>
                        <a:rPr lang="en-US" b="1" u="sng" dirty="0" smtClean="0"/>
                        <a:t>Private Benefits</a:t>
                      </a:r>
                      <a:endParaRPr lang="en-US" b="1" u="sng" dirty="0"/>
                    </a:p>
                  </a:txBody>
                  <a:tcPr/>
                </a:tc>
                <a:tc>
                  <a:txBody>
                    <a:bodyPr/>
                    <a:lstStyle/>
                    <a:p>
                      <a:pPr algn="ctr"/>
                      <a:r>
                        <a:rPr lang="en-US" b="1" u="sng" dirty="0" smtClean="0"/>
                        <a:t>Private Costs</a:t>
                      </a:r>
                      <a:endParaRPr lang="en-US" b="1" u="sng" dirty="0"/>
                    </a:p>
                  </a:txBody>
                  <a:tcPr/>
                </a:tc>
              </a:tr>
              <a:tr h="370840">
                <a:tc>
                  <a:txBody>
                    <a:bodyPr/>
                    <a:lstStyle/>
                    <a:p>
                      <a:endParaRPr lang="en-US" dirty="0" smtClean="0"/>
                    </a:p>
                    <a:p>
                      <a:r>
                        <a:rPr lang="en-US" dirty="0" smtClean="0"/>
                        <a:t>Cheap</a:t>
                      </a:r>
                      <a:r>
                        <a:rPr lang="en-US" baseline="0" dirty="0" smtClean="0"/>
                        <a:t> </a:t>
                      </a:r>
                      <a:r>
                        <a:rPr lang="en-US" baseline="0" dirty="0" err="1" smtClean="0"/>
                        <a:t>Labour</a:t>
                      </a:r>
                      <a:endParaRPr lang="en-US" baseline="0" dirty="0" smtClean="0"/>
                    </a:p>
                    <a:p>
                      <a:r>
                        <a:rPr lang="en-US" baseline="0" dirty="0" smtClean="0"/>
                        <a:t>Bigger pool of </a:t>
                      </a:r>
                      <a:r>
                        <a:rPr lang="en-US" baseline="0" dirty="0" err="1" smtClean="0"/>
                        <a:t>labour</a:t>
                      </a:r>
                      <a:r>
                        <a:rPr lang="en-US" baseline="0" dirty="0" smtClean="0"/>
                        <a:t> to choose from</a:t>
                      </a:r>
                    </a:p>
                    <a:p>
                      <a:r>
                        <a:rPr lang="en-US" baseline="0" dirty="0" smtClean="0"/>
                        <a:t>More sales to larger market</a:t>
                      </a:r>
                    </a:p>
                    <a:p>
                      <a:r>
                        <a:rPr lang="en-US" baseline="0" dirty="0" smtClean="0"/>
                        <a:t>Could lower prices because costs are low – this will increase sales further</a:t>
                      </a:r>
                      <a:endParaRPr lang="en-US" dirty="0" smtClean="0"/>
                    </a:p>
                    <a:p>
                      <a:endParaRPr lang="en-US" dirty="0" smtClean="0"/>
                    </a:p>
                    <a:p>
                      <a:endParaRPr lang="en-US" dirty="0"/>
                    </a:p>
                  </a:txBody>
                  <a:tcPr/>
                </a:tc>
                <a:tc>
                  <a:txBody>
                    <a:bodyPr/>
                    <a:lstStyle/>
                    <a:p>
                      <a:endParaRPr lang="en-US" dirty="0" smtClean="0"/>
                    </a:p>
                    <a:p>
                      <a:r>
                        <a:rPr lang="en-US" dirty="0" smtClean="0"/>
                        <a:t>Poor Reputation of company</a:t>
                      </a:r>
                    </a:p>
                    <a:p>
                      <a:r>
                        <a:rPr lang="en-US" dirty="0" smtClean="0"/>
                        <a:t>Low Sales from bad</a:t>
                      </a:r>
                      <a:r>
                        <a:rPr lang="en-US" baseline="0" dirty="0" smtClean="0"/>
                        <a:t> publicity</a:t>
                      </a:r>
                    </a:p>
                    <a:p>
                      <a:r>
                        <a:rPr lang="en-US" baseline="0" dirty="0" smtClean="0"/>
                        <a:t>Low quality production from cheap workers</a:t>
                      </a:r>
                      <a:endParaRPr lang="en-US" dirty="0"/>
                    </a:p>
                  </a:txBody>
                  <a:tcPr/>
                </a:tc>
              </a:tr>
            </a:tbl>
          </a:graphicData>
        </a:graphic>
      </p:graphicFrame>
    </p:spTree>
    <p:extLst>
      <p:ext uri="{BB962C8B-B14F-4D97-AF65-F5344CB8AC3E}">
        <p14:creationId xmlns:p14="http://schemas.microsoft.com/office/powerpoint/2010/main" val="29915777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Answer</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Social Cost/Social Benefit</a:t>
            </a:r>
          </a:p>
          <a:p>
            <a:r>
              <a:rPr lang="en-US" dirty="0" smtClean="0"/>
              <a:t>Private Benefit/Private Cost</a:t>
            </a:r>
          </a:p>
          <a:p>
            <a:r>
              <a:rPr lang="en-US" dirty="0" smtClean="0"/>
              <a:t>Conclusion – overall benefit for society? Benefit for company?</a:t>
            </a:r>
          </a:p>
          <a:p>
            <a:r>
              <a:rPr lang="en-US" dirty="0" smtClean="0"/>
              <a:t>MUST HAVE BUSINESS TERMINOLOGY</a:t>
            </a:r>
          </a:p>
          <a:p>
            <a:r>
              <a:rPr lang="en-US" dirty="0" smtClean="0"/>
              <a:t>MUST HAVE APPLICATION TO THE BUSINESS</a:t>
            </a:r>
            <a:endParaRPr lang="en-US" dirty="0"/>
          </a:p>
        </p:txBody>
      </p:sp>
    </p:spTree>
    <p:extLst>
      <p:ext uri="{BB962C8B-B14F-4D97-AF65-F5344CB8AC3E}">
        <p14:creationId xmlns:p14="http://schemas.microsoft.com/office/powerpoint/2010/main" val="8539237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By Golden Virginia operating in Asia, they will be able to potentially increase sales and profits as it is a huge market that is largely uneducated on the negative effects of smoking and so is likely to </a:t>
            </a:r>
            <a:r>
              <a:rPr lang="en-US" dirty="0" err="1" smtClean="0"/>
              <a:t>atleast</a:t>
            </a:r>
            <a:r>
              <a:rPr lang="en-US" dirty="0" smtClean="0"/>
              <a:t> attempt a new tobacco company’s product range. However, in western cultures, it may decrease their sales even more as a company as they receive negative media attention for exploiting developing countries. </a:t>
            </a:r>
            <a:endParaRPr lang="en-US" dirty="0"/>
          </a:p>
        </p:txBody>
      </p:sp>
    </p:spTree>
    <p:extLst>
      <p:ext uri="{BB962C8B-B14F-4D97-AF65-F5344CB8AC3E}">
        <p14:creationId xmlns:p14="http://schemas.microsoft.com/office/powerpoint/2010/main" val="25411426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Within Asia however, the expansion of Golden Virginia may be seen as a positive growth strategy in terms of the community benefit as it will create more manufacturing jobs which will increase sales for other businesses as more people within communities will have capital to spend. However, workers will be risking their health working for a tobacco factory and in the long term the social cost could result in an increase in medical attention required for workers surrounded by tobacco which as in increase in Government costs for hospitals</a:t>
            </a:r>
          </a:p>
        </p:txBody>
      </p:sp>
    </p:spTree>
    <p:extLst>
      <p:ext uri="{BB962C8B-B14F-4D97-AF65-F5344CB8AC3E}">
        <p14:creationId xmlns:p14="http://schemas.microsoft.com/office/powerpoint/2010/main" val="19896119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Overall from a private company point of view, the expansion is a positive growth strategy as it will open them up to a market with over a billion new potential customers despite the potential negative PR in western cultures, the potential increase in sales could be much more lucrative. Socially the expansion will be a negative long term strategy as the health of thousands of workers will be negatively impacted however in the short term it will be a positive strategy for the local communities as it will provide much needed employment</a:t>
            </a:r>
            <a:endParaRPr lang="en-US" dirty="0"/>
          </a:p>
        </p:txBody>
      </p:sp>
    </p:spTree>
    <p:extLst>
      <p:ext uri="{BB962C8B-B14F-4D97-AF65-F5344CB8AC3E}">
        <p14:creationId xmlns:p14="http://schemas.microsoft.com/office/powerpoint/2010/main" val="24341777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4000" smtClean="0"/>
              <a:t>Disadvantages of Ethical Behaviour</a:t>
            </a:r>
          </a:p>
        </p:txBody>
      </p:sp>
      <p:sp>
        <p:nvSpPr>
          <p:cNvPr id="24579" name="Rectangle 3"/>
          <p:cNvSpPr>
            <a:spLocks noGrp="1" noChangeArrowheads="1"/>
          </p:cNvSpPr>
          <p:nvPr>
            <p:ph type="body" idx="1"/>
          </p:nvPr>
        </p:nvSpPr>
        <p:spPr/>
        <p:txBody>
          <a:bodyPr/>
          <a:lstStyle/>
          <a:p>
            <a:pPr eaLnBrk="1" hangingPunct="1">
              <a:lnSpc>
                <a:spcPct val="90000"/>
              </a:lnSpc>
            </a:pPr>
            <a:r>
              <a:rPr lang="en-GB" b="1" dirty="0" smtClean="0"/>
              <a:t>Reduced Profitability</a:t>
            </a:r>
            <a:r>
              <a:rPr lang="en-GB" dirty="0" smtClean="0"/>
              <a:t> – </a:t>
            </a:r>
            <a:r>
              <a:rPr lang="en-GB" dirty="0" smtClean="0">
                <a:solidFill>
                  <a:schemeClr val="accent2"/>
                </a:solidFill>
              </a:rPr>
              <a:t>Higher costs &amp; also firms may have to turn down potentially high return investments because they go against their ethical policies</a:t>
            </a:r>
          </a:p>
          <a:p>
            <a:pPr eaLnBrk="1" hangingPunct="1">
              <a:lnSpc>
                <a:spcPct val="90000"/>
              </a:lnSpc>
            </a:pPr>
            <a:r>
              <a:rPr lang="en-GB" b="1" dirty="0" smtClean="0"/>
              <a:t>Conflict with Existing Policies</a:t>
            </a:r>
            <a:r>
              <a:rPr lang="en-GB" dirty="0" smtClean="0"/>
              <a:t> – </a:t>
            </a:r>
            <a:r>
              <a:rPr lang="en-GB" dirty="0" smtClean="0">
                <a:solidFill>
                  <a:schemeClr val="tx2"/>
                </a:solidFill>
              </a:rPr>
              <a:t>Can create internal divisions within the business – some may be concerned this behaviour will conflict with profits</a:t>
            </a:r>
          </a:p>
        </p:txBody>
      </p:sp>
    </p:spTree>
    <p:extLst>
      <p:ext uri="{BB962C8B-B14F-4D97-AF65-F5344CB8AC3E}">
        <p14:creationId xmlns:p14="http://schemas.microsoft.com/office/powerpoint/2010/main" val="1310673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20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QUIZ</a:t>
            </a:r>
            <a:endParaRPr lang="en-US" dirty="0"/>
          </a:p>
        </p:txBody>
      </p:sp>
      <p:sp>
        <p:nvSpPr>
          <p:cNvPr id="3" name="Content Placeholder 2"/>
          <p:cNvSpPr>
            <a:spLocks noGrp="1"/>
          </p:cNvSpPr>
          <p:nvPr>
            <p:ph idx="1"/>
          </p:nvPr>
        </p:nvSpPr>
        <p:spPr/>
        <p:txBody>
          <a:bodyPr/>
          <a:lstStyle/>
          <a:p>
            <a:r>
              <a:rPr lang="en-US" dirty="0" smtClean="0"/>
              <a:t>1) Give two social costs of a business moving a factory in to a local community</a:t>
            </a:r>
          </a:p>
          <a:p>
            <a:r>
              <a:rPr lang="en-US" dirty="0" smtClean="0"/>
              <a:t>2) Give two private benefits of a business moving a factory in to a local community</a:t>
            </a:r>
          </a:p>
          <a:p>
            <a:r>
              <a:rPr lang="en-US" dirty="0" smtClean="0"/>
              <a:t>3) Give two advantages of business acting socially responsibly</a:t>
            </a:r>
          </a:p>
          <a:p>
            <a:r>
              <a:rPr lang="en-US" dirty="0" smtClean="0"/>
              <a:t>4) Give two disadvantages of businesses acting socially responsibly</a:t>
            </a:r>
            <a:endParaRPr lang="en-US" dirty="0"/>
          </a:p>
        </p:txBody>
      </p:sp>
    </p:spTree>
    <p:extLst>
      <p:ext uri="{BB962C8B-B14F-4D97-AF65-F5344CB8AC3E}">
        <p14:creationId xmlns:p14="http://schemas.microsoft.com/office/powerpoint/2010/main" val="26314523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Drive</a:t>
            </a: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20000"/>
          </a:bodyPr>
          <a:lstStyle/>
          <a:p>
            <a:r>
              <a:rPr lang="en-US" dirty="0" smtClean="0"/>
              <a:t>Go to your Gmail, then at the top of the options click on ‘Drive’ which is located right next to the ‘Mail’ Tab.</a:t>
            </a:r>
          </a:p>
          <a:p>
            <a:r>
              <a:rPr lang="en-US" dirty="0" smtClean="0"/>
              <a:t>Create folder with name: IB1(Block Letter Here) BUS.SURNAME.FIRST NAME.</a:t>
            </a:r>
          </a:p>
          <a:p>
            <a:r>
              <a:rPr lang="en-US" dirty="0" smtClean="0"/>
              <a:t>Click Share, and share it with my e-mail:</a:t>
            </a:r>
          </a:p>
          <a:p>
            <a:r>
              <a:rPr lang="en-US" dirty="0">
                <a:hlinkClick r:id="rId2"/>
              </a:rPr>
              <a:t>l</a:t>
            </a:r>
            <a:r>
              <a:rPr lang="en-US" dirty="0" smtClean="0">
                <a:hlinkClick r:id="rId2"/>
              </a:rPr>
              <a:t>iam.greenbank@gemsdaa.net</a:t>
            </a:r>
            <a:endParaRPr lang="en-US" dirty="0" smtClean="0"/>
          </a:p>
          <a:p>
            <a:r>
              <a:rPr lang="en-US" dirty="0" smtClean="0"/>
              <a:t>(Any file you upload or create in your folder must now be available to ‘EDIT’ so I can grade it)</a:t>
            </a:r>
          </a:p>
          <a:p>
            <a:r>
              <a:rPr lang="en-US" dirty="0" smtClean="0"/>
              <a:t>Click ‘Create’ and at the bottom of the options click on ‘connect more apps’…</a:t>
            </a:r>
          </a:p>
          <a:p>
            <a:r>
              <a:rPr lang="en-US" dirty="0" smtClean="0"/>
              <a:t>…In the search bar, type ‘</a:t>
            </a:r>
            <a:r>
              <a:rPr lang="en-US" dirty="0" err="1" smtClean="0"/>
              <a:t>Kaizena</a:t>
            </a:r>
            <a:r>
              <a:rPr lang="en-US" dirty="0" smtClean="0"/>
              <a:t>’ and click the ‘connect +’ button to add it to your apps</a:t>
            </a:r>
          </a:p>
          <a:p>
            <a:r>
              <a:rPr lang="en-US" dirty="0" smtClean="0"/>
              <a:t>You are done for now!...</a:t>
            </a:r>
          </a:p>
          <a:p>
            <a:endParaRPr lang="en-US" dirty="0"/>
          </a:p>
        </p:txBody>
      </p:sp>
    </p:spTree>
    <p:extLst>
      <p:ext uri="{BB962C8B-B14F-4D97-AF65-F5344CB8AC3E}">
        <p14:creationId xmlns:p14="http://schemas.microsoft.com/office/powerpoint/2010/main" val="14340108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By the end of this lesson, students should be able to:</a:t>
            </a:r>
          </a:p>
          <a:p>
            <a:pPr lvl="1"/>
            <a:r>
              <a:rPr lang="en-US" dirty="0" smtClean="0">
                <a:solidFill>
                  <a:schemeClr val="tx2"/>
                </a:solidFill>
              </a:rPr>
              <a:t>Describe, with relevant examples, the social costs and benefits of business activity</a:t>
            </a:r>
          </a:p>
          <a:p>
            <a:pPr lvl="1"/>
            <a:r>
              <a:rPr lang="en-US" dirty="0" smtClean="0"/>
              <a:t>Compare social costs and benefits with private costs and benefits</a:t>
            </a:r>
          </a:p>
          <a:p>
            <a:pPr lvl="1"/>
            <a:r>
              <a:rPr lang="en-US" dirty="0" smtClean="0">
                <a:solidFill>
                  <a:schemeClr val="tx2"/>
                </a:solidFill>
              </a:rPr>
              <a:t>Demonstrate understanding of the advantages and disadvantages to businesses of acting socially responsible</a:t>
            </a:r>
            <a:endParaRPr lang="en-US" dirty="0">
              <a:solidFill>
                <a:schemeClr val="tx2"/>
              </a:solidFill>
            </a:endParaRPr>
          </a:p>
        </p:txBody>
      </p:sp>
    </p:spTree>
    <p:extLst>
      <p:ext uri="{BB962C8B-B14F-4D97-AF65-F5344CB8AC3E}">
        <p14:creationId xmlns:p14="http://schemas.microsoft.com/office/powerpoint/2010/main" val="2448562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Costs &amp; Benefits of Business 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The costs and benefits to society of business activity are known as </a:t>
            </a:r>
            <a:r>
              <a:rPr lang="en-US" b="1" dirty="0" smtClean="0">
                <a:solidFill>
                  <a:schemeClr val="tx2"/>
                </a:solidFill>
              </a:rPr>
              <a:t>social costs </a:t>
            </a:r>
            <a:r>
              <a:rPr lang="en-US" dirty="0" smtClean="0">
                <a:solidFill>
                  <a:schemeClr val="tx2"/>
                </a:solidFill>
              </a:rPr>
              <a:t>and</a:t>
            </a:r>
            <a:r>
              <a:rPr lang="en-US" b="1" dirty="0" smtClean="0">
                <a:solidFill>
                  <a:schemeClr val="tx2"/>
                </a:solidFill>
              </a:rPr>
              <a:t> social benefits</a:t>
            </a:r>
          </a:p>
          <a:p>
            <a:r>
              <a:rPr lang="en-US" dirty="0" smtClean="0"/>
              <a:t>The costs and benefits to the business itself of its activity are called </a:t>
            </a:r>
            <a:r>
              <a:rPr lang="en-US" b="1" dirty="0" smtClean="0"/>
              <a:t>private costs </a:t>
            </a:r>
            <a:r>
              <a:rPr lang="en-US" dirty="0" smtClean="0"/>
              <a:t>and</a:t>
            </a:r>
            <a:r>
              <a:rPr lang="en-US" b="1" dirty="0" smtClean="0"/>
              <a:t> private benefits</a:t>
            </a:r>
          </a:p>
          <a:p>
            <a:r>
              <a:rPr lang="en-US" dirty="0" smtClean="0">
                <a:solidFill>
                  <a:schemeClr val="tx2"/>
                </a:solidFill>
              </a:rPr>
              <a:t>Have a look at the following video and decide what the social benefits &amp; costs are for the Ecuadorian people</a:t>
            </a:r>
            <a:endParaRPr lang="en-US" dirty="0">
              <a:solidFill>
                <a:schemeClr val="tx2"/>
              </a:solidFill>
            </a:endParaRPr>
          </a:p>
        </p:txBody>
      </p:sp>
    </p:spTree>
    <p:extLst>
      <p:ext uri="{BB962C8B-B14F-4D97-AF65-F5344CB8AC3E}">
        <p14:creationId xmlns:p14="http://schemas.microsoft.com/office/powerpoint/2010/main" val="37134237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Benefits &amp; Costs for Companies </a:t>
            </a:r>
            <a:endParaRPr lang="en-US" dirty="0"/>
          </a:p>
        </p:txBody>
      </p:sp>
      <p:sp>
        <p:nvSpPr>
          <p:cNvPr id="3" name="Content Placeholder 2"/>
          <p:cNvSpPr>
            <a:spLocks noGrp="1"/>
          </p:cNvSpPr>
          <p:nvPr>
            <p:ph idx="1"/>
          </p:nvPr>
        </p:nvSpPr>
        <p:spPr/>
        <p:txBody>
          <a:bodyPr/>
          <a:lstStyle/>
          <a:p>
            <a:r>
              <a:rPr lang="en-US" dirty="0" smtClean="0">
                <a:hlinkClick r:id="rId2"/>
              </a:rPr>
              <a:t>http://www.bbc.co.uk/news/business-12461354</a:t>
            </a:r>
            <a:r>
              <a:rPr lang="en-US" dirty="0" smtClean="0"/>
              <a:t> </a:t>
            </a:r>
            <a:endParaRPr lang="en-US" dirty="0"/>
          </a:p>
        </p:txBody>
      </p:sp>
    </p:spTree>
    <p:extLst>
      <p:ext uri="{BB962C8B-B14F-4D97-AF65-F5344CB8AC3E}">
        <p14:creationId xmlns:p14="http://schemas.microsoft.com/office/powerpoint/2010/main" val="39579627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Businesses who have become successful for ethical &amp; socially responsible activities</a:t>
            </a:r>
            <a:endParaRPr lang="en-US" dirty="0"/>
          </a:p>
        </p:txBody>
      </p:sp>
      <p:sp>
        <p:nvSpPr>
          <p:cNvPr id="3" name="Content Placeholder 2"/>
          <p:cNvSpPr>
            <a:spLocks noGrp="1"/>
          </p:cNvSpPr>
          <p:nvPr>
            <p:ph idx="1"/>
          </p:nvPr>
        </p:nvSpPr>
        <p:spPr>
          <a:xfrm>
            <a:off x="457200" y="1828800"/>
            <a:ext cx="8229600" cy="4525963"/>
          </a:xfrm>
        </p:spPr>
        <p:txBody>
          <a:bodyPr/>
          <a:lstStyle/>
          <a:p>
            <a:r>
              <a:rPr lang="en-US" b="1" dirty="0" smtClean="0"/>
              <a:t>Innocent Drinks </a:t>
            </a:r>
            <a:r>
              <a:rPr lang="en-US" dirty="0" smtClean="0"/>
              <a:t>– Sales increased by 140% in 2009 compared with 2008 largely because they have built their brand around being socially responsible in their business activities</a:t>
            </a:r>
          </a:p>
          <a:p>
            <a:r>
              <a:rPr lang="en-US" dirty="0" smtClean="0">
                <a:hlinkClick r:id="rId2"/>
              </a:rPr>
              <a:t>http://www.innocentdrinks.co.uk/us/ethics/</a:t>
            </a:r>
            <a:r>
              <a:rPr lang="en-US" dirty="0" smtClean="0"/>
              <a:t> </a:t>
            </a:r>
            <a:endParaRPr lang="en-US" dirty="0"/>
          </a:p>
        </p:txBody>
      </p:sp>
      <p:pic>
        <p:nvPicPr>
          <p:cNvPr id="14338" name="Picture 2" descr="http://static.guim.co.uk/sys-images/Media/Pix/pictures/2008/04/01/innocent460.jpg"/>
          <p:cNvPicPr>
            <a:picLocks noChangeAspect="1" noChangeArrowheads="1"/>
          </p:cNvPicPr>
          <p:nvPr/>
        </p:nvPicPr>
        <p:blipFill>
          <a:blip r:embed="rId3" cstate="print"/>
          <a:srcRect/>
          <a:stretch>
            <a:fillRect/>
          </a:stretch>
        </p:blipFill>
        <p:spPr bwMode="auto">
          <a:xfrm>
            <a:off x="1524000" y="4480560"/>
            <a:ext cx="6096000" cy="2377440"/>
          </a:xfrm>
          <a:prstGeom prst="rect">
            <a:avLst/>
          </a:prstGeom>
          <a:noFill/>
        </p:spPr>
      </p:pic>
    </p:spTree>
    <p:extLst>
      <p:ext uri="{BB962C8B-B14F-4D97-AF65-F5344CB8AC3E}">
        <p14:creationId xmlns:p14="http://schemas.microsoft.com/office/powerpoint/2010/main" val="16848566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Businesses who have become successful for ethical &amp; socially responsible activities</a:t>
            </a:r>
            <a:endParaRPr lang="en-US" dirty="0"/>
          </a:p>
        </p:txBody>
      </p:sp>
      <p:sp>
        <p:nvSpPr>
          <p:cNvPr id="3" name="Content Placeholder 2"/>
          <p:cNvSpPr>
            <a:spLocks noGrp="1"/>
          </p:cNvSpPr>
          <p:nvPr>
            <p:ph idx="1"/>
          </p:nvPr>
        </p:nvSpPr>
        <p:spPr>
          <a:xfrm>
            <a:off x="457200" y="1828800"/>
            <a:ext cx="8229600" cy="4525963"/>
          </a:xfrm>
        </p:spPr>
        <p:txBody>
          <a:bodyPr/>
          <a:lstStyle/>
          <a:p>
            <a:r>
              <a:rPr lang="en-US" b="1" dirty="0" smtClean="0"/>
              <a:t>Toyota </a:t>
            </a:r>
            <a:r>
              <a:rPr lang="en-US" b="1" dirty="0" err="1" smtClean="0"/>
              <a:t>Prius</a:t>
            </a:r>
            <a:r>
              <a:rPr lang="en-US" b="1" dirty="0" smtClean="0"/>
              <a:t> </a:t>
            </a:r>
            <a:r>
              <a:rPr lang="en-US" dirty="0" smtClean="0"/>
              <a:t>– This is a hybrid car which uses very little petrol therefore does not pollute the environment – this enabled the </a:t>
            </a:r>
            <a:r>
              <a:rPr lang="en-US" dirty="0" err="1" smtClean="0"/>
              <a:t>Prius</a:t>
            </a:r>
            <a:r>
              <a:rPr lang="en-US" dirty="0" smtClean="0"/>
              <a:t> to become the number one selling car worldwide in 2009</a:t>
            </a:r>
          </a:p>
          <a:p>
            <a:pPr>
              <a:buNone/>
            </a:pP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2555875" y="3886200"/>
            <a:ext cx="4457700" cy="2971800"/>
          </a:xfrm>
          <a:prstGeom prst="rect">
            <a:avLst/>
          </a:prstGeom>
          <a:noFill/>
          <a:ln w="9525">
            <a:noFill/>
            <a:miter lim="800000"/>
            <a:headEnd/>
            <a:tailEnd/>
          </a:ln>
        </p:spPr>
      </p:pic>
    </p:spTree>
    <p:extLst>
      <p:ext uri="{BB962C8B-B14F-4D97-AF65-F5344CB8AC3E}">
        <p14:creationId xmlns:p14="http://schemas.microsoft.com/office/powerpoint/2010/main" val="1166757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r>
              <a:rPr lang="en-US" dirty="0" smtClean="0"/>
              <a:t>What are the advantages for businesses of being socially </a:t>
            </a:r>
            <a:r>
              <a:rPr lang="en-US" dirty="0" err="1"/>
              <a:t>r</a:t>
            </a:r>
            <a:r>
              <a:rPr lang="en-US" dirty="0" err="1" smtClean="0"/>
              <a:t>eponsible</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338604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4000" smtClean="0"/>
              <a:t>Advantages of Ethical Behaviour</a:t>
            </a:r>
          </a:p>
        </p:txBody>
      </p:sp>
      <p:sp>
        <p:nvSpPr>
          <p:cNvPr id="21507" name="Rectangle 3"/>
          <p:cNvSpPr>
            <a:spLocks noGrp="1" noChangeArrowheads="1"/>
          </p:cNvSpPr>
          <p:nvPr>
            <p:ph type="body" idx="1"/>
          </p:nvPr>
        </p:nvSpPr>
        <p:spPr>
          <a:xfrm>
            <a:off x="381000" y="1219200"/>
            <a:ext cx="8229600" cy="4525963"/>
          </a:xfrm>
        </p:spPr>
        <p:txBody>
          <a:bodyPr/>
          <a:lstStyle/>
          <a:p>
            <a:pPr eaLnBrk="1" hangingPunct="1"/>
            <a:r>
              <a:rPr lang="en-GB" b="1" dirty="0" smtClean="0"/>
              <a:t>Marketing Advantages</a:t>
            </a:r>
            <a:r>
              <a:rPr lang="en-GB" dirty="0" smtClean="0"/>
              <a:t> – e.g. The Body Shop develops ethical behaviour in to a USP –</a:t>
            </a:r>
            <a:r>
              <a:rPr lang="en-GB" dirty="0" smtClean="0">
                <a:solidFill>
                  <a:schemeClr val="tx2"/>
                </a:solidFill>
              </a:rPr>
              <a:t> it promotes the way it supports poor communities in the less-developed world, hoping this will gain increased sales</a:t>
            </a:r>
          </a:p>
          <a:p>
            <a:pPr eaLnBrk="1" hangingPunct="1">
              <a:buFontTx/>
              <a:buNone/>
            </a:pPr>
            <a:endParaRPr lang="en-GB" dirty="0" smtClean="0"/>
          </a:p>
        </p:txBody>
      </p:sp>
      <p:pic>
        <p:nvPicPr>
          <p:cNvPr id="12290" name="Picture 2" descr="http://www.eco-asia.info/content/sites/default/files/images/b-thebodyshop-2-in-1.jpg"/>
          <p:cNvPicPr>
            <a:picLocks noChangeAspect="1" noChangeArrowheads="1"/>
          </p:cNvPicPr>
          <p:nvPr/>
        </p:nvPicPr>
        <p:blipFill>
          <a:blip r:embed="rId3" cstate="print"/>
          <a:srcRect/>
          <a:stretch>
            <a:fillRect/>
          </a:stretch>
        </p:blipFill>
        <p:spPr bwMode="auto">
          <a:xfrm>
            <a:off x="1828800" y="3705225"/>
            <a:ext cx="5848350" cy="3152775"/>
          </a:xfrm>
          <a:prstGeom prst="rect">
            <a:avLst/>
          </a:prstGeom>
          <a:noFill/>
        </p:spPr>
      </p:pic>
    </p:spTree>
    <p:extLst>
      <p:ext uri="{BB962C8B-B14F-4D97-AF65-F5344CB8AC3E}">
        <p14:creationId xmlns:p14="http://schemas.microsoft.com/office/powerpoint/2010/main" val="1039495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1158</Words>
  <Application>Microsoft Macintosh PowerPoint</Application>
  <PresentationFormat>On-screen Show (4:3)</PresentationFormat>
  <Paragraphs>87</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Corporate Social Responsibility and Social Audits</vt:lpstr>
      <vt:lpstr>Google Drive</vt:lpstr>
      <vt:lpstr>Learning Objectives</vt:lpstr>
      <vt:lpstr>Social Costs &amp; Benefits of Business Activity</vt:lpstr>
      <vt:lpstr>Private Benefits &amp; Costs for Companies </vt:lpstr>
      <vt:lpstr>Businesses who have become successful for ethical &amp; socially responsible activities</vt:lpstr>
      <vt:lpstr>Businesses who have become successful for ethical &amp; socially responsible activities</vt:lpstr>
      <vt:lpstr>What are the advantages for businesses of being socially reponsible?</vt:lpstr>
      <vt:lpstr>Advantages of Ethical Behaviour</vt:lpstr>
      <vt:lpstr>Advantages of Ethical Behaviour</vt:lpstr>
      <vt:lpstr>Advantages of Ethical Behaviour</vt:lpstr>
      <vt:lpstr>Task 1</vt:lpstr>
      <vt:lpstr>Golden Virginia</vt:lpstr>
      <vt:lpstr>Structure of Answer</vt:lpstr>
      <vt:lpstr>PowerPoint Presentation</vt:lpstr>
      <vt:lpstr>PowerPoint Presentation</vt:lpstr>
      <vt:lpstr>Conclusion</vt:lpstr>
      <vt:lpstr>Disadvantages of Ethical Behaviour</vt:lpstr>
      <vt:lpstr>RECAP QUIZ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Social Responsibility and Social Audits</dc:title>
  <dc:creator>Liam Greenbank</dc:creator>
  <cp:lastModifiedBy>Liam Greenbank</cp:lastModifiedBy>
  <cp:revision>2</cp:revision>
  <dcterms:created xsi:type="dcterms:W3CDTF">2013-09-26T05:34:17Z</dcterms:created>
  <dcterms:modified xsi:type="dcterms:W3CDTF">2013-09-26T11:12:49Z</dcterms:modified>
</cp:coreProperties>
</file>