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DEAC99-AECD-4033-99FD-612B5B51D5F9}" type="doc">
      <dgm:prSet loTypeId="urn:microsoft.com/office/officeart/2005/8/layout/radial4" loCatId="relationship" qsTypeId="urn:microsoft.com/office/officeart/2005/8/quickstyle/simple3" qsCatId="simple" csTypeId="urn:microsoft.com/office/officeart/2005/8/colors/colorful1#14" csCatId="colorful" phldr="1"/>
      <dgm:spPr/>
      <dgm:t>
        <a:bodyPr/>
        <a:lstStyle/>
        <a:p>
          <a:endParaRPr lang="en-US"/>
        </a:p>
      </dgm:t>
    </dgm:pt>
    <dgm:pt modelId="{F35608E5-B29B-4F1A-A1AF-9E5641356194}">
      <dgm:prSet phldrT="[Text]"/>
      <dgm:spPr/>
      <dgm:t>
        <a:bodyPr/>
        <a:lstStyle/>
        <a:p>
          <a:r>
            <a:rPr lang="en-US" dirty="0" smtClean="0"/>
            <a:t>MOST</a:t>
          </a:r>
          <a:endParaRPr lang="en-US" dirty="0"/>
        </a:p>
      </dgm:t>
    </dgm:pt>
    <dgm:pt modelId="{801DCE9C-FBF2-4A01-81BC-8BD2A8E4FC54}" type="parTrans" cxnId="{2F95845D-7917-4302-B0DC-6F2A1E173525}">
      <dgm:prSet/>
      <dgm:spPr/>
      <dgm:t>
        <a:bodyPr/>
        <a:lstStyle/>
        <a:p>
          <a:endParaRPr lang="en-US"/>
        </a:p>
      </dgm:t>
    </dgm:pt>
    <dgm:pt modelId="{DA92C545-70B9-4E2A-B4CA-932838F4E654}" type="sibTrans" cxnId="{2F95845D-7917-4302-B0DC-6F2A1E173525}">
      <dgm:prSet/>
      <dgm:spPr/>
      <dgm:t>
        <a:bodyPr/>
        <a:lstStyle/>
        <a:p>
          <a:endParaRPr lang="en-US"/>
        </a:p>
      </dgm:t>
    </dgm:pt>
    <dgm:pt modelId="{EB9FF267-6F4B-4B49-8A00-3AE854795CFB}">
      <dgm:prSet phldrT="[Text]" custT="1"/>
      <dgm:spPr/>
      <dgm:t>
        <a:bodyPr/>
        <a:lstStyle/>
        <a:p>
          <a:r>
            <a:rPr lang="en-US" sz="2400" b="1" dirty="0" smtClean="0"/>
            <a:t>Mission</a:t>
          </a:r>
          <a:r>
            <a:rPr lang="en-US" sz="2300" dirty="0" smtClean="0"/>
            <a:t/>
          </a:r>
          <a:br>
            <a:rPr lang="en-US" sz="2300" dirty="0" smtClean="0"/>
          </a:br>
          <a:r>
            <a:rPr lang="en-US" sz="2300" i="1" dirty="0" smtClean="0"/>
            <a:t>Organization’s purpose</a:t>
          </a:r>
          <a:endParaRPr lang="en-US" sz="2300" i="1" dirty="0"/>
        </a:p>
      </dgm:t>
    </dgm:pt>
    <dgm:pt modelId="{4E60A39A-9ED7-4177-8758-91DF43C03A4A}" type="parTrans" cxnId="{F8D91D9B-E7AA-4BB4-A1FC-EF14D19BD55E}">
      <dgm:prSet/>
      <dgm:spPr/>
      <dgm:t>
        <a:bodyPr/>
        <a:lstStyle/>
        <a:p>
          <a:endParaRPr lang="en-US"/>
        </a:p>
      </dgm:t>
    </dgm:pt>
    <dgm:pt modelId="{069D967D-FB82-4242-BE92-916152340ADA}" type="sibTrans" cxnId="{F8D91D9B-E7AA-4BB4-A1FC-EF14D19BD55E}">
      <dgm:prSet/>
      <dgm:spPr/>
      <dgm:t>
        <a:bodyPr/>
        <a:lstStyle/>
        <a:p>
          <a:endParaRPr lang="en-US"/>
        </a:p>
      </dgm:t>
    </dgm:pt>
    <dgm:pt modelId="{299AAE13-89B8-4956-ACF5-9420BE0BEEDA}">
      <dgm:prSet phldrT="[Text]" custT="1"/>
      <dgm:spPr/>
      <dgm:t>
        <a:bodyPr/>
        <a:lstStyle/>
        <a:p>
          <a:r>
            <a:rPr lang="en-US" sz="2400" b="1" dirty="0" smtClean="0"/>
            <a:t>Objectives</a:t>
          </a:r>
          <a:r>
            <a:rPr lang="en-US" sz="2300" dirty="0" smtClean="0"/>
            <a:t/>
          </a:r>
          <a:br>
            <a:rPr lang="en-US" sz="2300" dirty="0" smtClean="0"/>
          </a:br>
          <a:r>
            <a:rPr lang="en-US" sz="2300" i="1" dirty="0" smtClean="0"/>
            <a:t>Key goals that help achieve the mission.</a:t>
          </a:r>
          <a:endParaRPr lang="en-US" sz="2300" i="1" dirty="0"/>
        </a:p>
      </dgm:t>
    </dgm:pt>
    <dgm:pt modelId="{3C344696-CB91-4365-91BE-C0E17C9E3581}" type="parTrans" cxnId="{15119387-B14A-44E4-BA77-5BFD8C2C7F02}">
      <dgm:prSet/>
      <dgm:spPr/>
      <dgm:t>
        <a:bodyPr/>
        <a:lstStyle/>
        <a:p>
          <a:endParaRPr lang="en-US"/>
        </a:p>
      </dgm:t>
    </dgm:pt>
    <dgm:pt modelId="{143D953F-7ABF-4204-A3E9-1FC95C8BA328}" type="sibTrans" cxnId="{15119387-B14A-44E4-BA77-5BFD8C2C7F02}">
      <dgm:prSet/>
      <dgm:spPr/>
      <dgm:t>
        <a:bodyPr/>
        <a:lstStyle/>
        <a:p>
          <a:endParaRPr lang="en-US"/>
        </a:p>
      </dgm:t>
    </dgm:pt>
    <dgm:pt modelId="{1A4C8214-F247-4A58-BF98-064D0ED93B76}">
      <dgm:prSet phldrT="[Text]" custT="1"/>
      <dgm:spPr/>
      <dgm:t>
        <a:bodyPr/>
        <a:lstStyle/>
        <a:p>
          <a:r>
            <a:rPr lang="en-US" sz="2400" b="1" dirty="0" smtClean="0"/>
            <a:t>Strategies</a:t>
          </a:r>
          <a:r>
            <a:rPr lang="en-US" sz="2300" dirty="0" smtClean="0"/>
            <a:t/>
          </a:r>
          <a:br>
            <a:rPr lang="en-US" sz="2300" dirty="0" smtClean="0"/>
          </a:br>
          <a:r>
            <a:rPr lang="en-US" sz="2300" i="1" dirty="0" smtClean="0"/>
            <a:t>Options to achieve the objectives.</a:t>
          </a:r>
          <a:endParaRPr lang="en-US" sz="2300" i="1" dirty="0"/>
        </a:p>
      </dgm:t>
    </dgm:pt>
    <dgm:pt modelId="{73EA2751-6B6F-4D0B-87DB-66C35057C71B}" type="parTrans" cxnId="{FEA7640F-6F22-41B1-B989-7AEE5BCAE533}">
      <dgm:prSet/>
      <dgm:spPr/>
      <dgm:t>
        <a:bodyPr/>
        <a:lstStyle/>
        <a:p>
          <a:endParaRPr lang="en-US"/>
        </a:p>
      </dgm:t>
    </dgm:pt>
    <dgm:pt modelId="{2D0A8F9A-6D7C-4F6E-8355-1FF5A5CBCD43}" type="sibTrans" cxnId="{FEA7640F-6F22-41B1-B989-7AEE5BCAE533}">
      <dgm:prSet/>
      <dgm:spPr/>
      <dgm:t>
        <a:bodyPr/>
        <a:lstStyle/>
        <a:p>
          <a:endParaRPr lang="en-US"/>
        </a:p>
      </dgm:t>
    </dgm:pt>
    <dgm:pt modelId="{A46A30C4-61C0-415D-A368-F5DA39A0C7A5}">
      <dgm:prSet phldrT="[Text]" custT="1"/>
      <dgm:spPr/>
      <dgm:t>
        <a:bodyPr/>
        <a:lstStyle/>
        <a:p>
          <a:r>
            <a:rPr lang="en-US" sz="2400" b="1" dirty="0" smtClean="0"/>
            <a:t>Tactics</a:t>
          </a:r>
          <a:r>
            <a:rPr lang="en-US" sz="2300" dirty="0" smtClean="0"/>
            <a:t/>
          </a:r>
          <a:br>
            <a:rPr lang="en-US" sz="2300" dirty="0" smtClean="0"/>
          </a:br>
          <a:r>
            <a:rPr lang="en-US" sz="2300" i="1" dirty="0" smtClean="0"/>
            <a:t>How the strategies will be put into action.</a:t>
          </a:r>
          <a:endParaRPr lang="en-US" sz="2300" i="1" dirty="0"/>
        </a:p>
      </dgm:t>
    </dgm:pt>
    <dgm:pt modelId="{0E7F252A-0F50-4D6E-A5D6-97ECFEAB03F6}" type="parTrans" cxnId="{2F3AEFB7-8B17-4AFB-9E0A-DEFC23CDD5EF}">
      <dgm:prSet/>
      <dgm:spPr/>
      <dgm:t>
        <a:bodyPr/>
        <a:lstStyle/>
        <a:p>
          <a:endParaRPr lang="en-US"/>
        </a:p>
      </dgm:t>
    </dgm:pt>
    <dgm:pt modelId="{ABEE5085-9286-4452-9B3E-9FB9944D28D5}" type="sibTrans" cxnId="{2F3AEFB7-8B17-4AFB-9E0A-DEFC23CDD5EF}">
      <dgm:prSet/>
      <dgm:spPr/>
      <dgm:t>
        <a:bodyPr/>
        <a:lstStyle/>
        <a:p>
          <a:endParaRPr lang="en-US"/>
        </a:p>
      </dgm:t>
    </dgm:pt>
    <dgm:pt modelId="{24E8AF5F-7605-47EA-8D11-3142D5D7CC41}" type="pres">
      <dgm:prSet presAssocID="{04DEAC99-AECD-4033-99FD-612B5B51D5F9}" presName="cycle" presStyleCnt="0">
        <dgm:presLayoutVars>
          <dgm:chMax val="1"/>
          <dgm:dir/>
          <dgm:animLvl val="ctr"/>
          <dgm:resizeHandles val="exact"/>
        </dgm:presLayoutVars>
      </dgm:prSet>
      <dgm:spPr/>
      <dgm:t>
        <a:bodyPr/>
        <a:lstStyle/>
        <a:p>
          <a:endParaRPr lang="en-US"/>
        </a:p>
      </dgm:t>
    </dgm:pt>
    <dgm:pt modelId="{6106B6F1-80C2-4946-8195-EC9AE46611DF}" type="pres">
      <dgm:prSet presAssocID="{F35608E5-B29B-4F1A-A1AF-9E5641356194}" presName="centerShape" presStyleLbl="node0" presStyleIdx="0" presStyleCnt="1"/>
      <dgm:spPr/>
      <dgm:t>
        <a:bodyPr/>
        <a:lstStyle/>
        <a:p>
          <a:endParaRPr lang="en-US"/>
        </a:p>
      </dgm:t>
    </dgm:pt>
    <dgm:pt modelId="{4570BE6B-D3DF-499B-BD93-9C54D8680892}" type="pres">
      <dgm:prSet presAssocID="{4E60A39A-9ED7-4177-8758-91DF43C03A4A}" presName="parTrans" presStyleLbl="bgSibTrans2D1" presStyleIdx="0" presStyleCnt="4"/>
      <dgm:spPr/>
      <dgm:t>
        <a:bodyPr/>
        <a:lstStyle/>
        <a:p>
          <a:endParaRPr lang="en-US"/>
        </a:p>
      </dgm:t>
    </dgm:pt>
    <dgm:pt modelId="{0E35EF57-75C1-4AE0-B076-15A3D8F46C23}" type="pres">
      <dgm:prSet presAssocID="{EB9FF267-6F4B-4B49-8A00-3AE854795CFB}" presName="node" presStyleLbl="node1" presStyleIdx="0" presStyleCnt="4">
        <dgm:presLayoutVars>
          <dgm:bulletEnabled val="1"/>
        </dgm:presLayoutVars>
      </dgm:prSet>
      <dgm:spPr/>
      <dgm:t>
        <a:bodyPr/>
        <a:lstStyle/>
        <a:p>
          <a:endParaRPr lang="en-US"/>
        </a:p>
      </dgm:t>
    </dgm:pt>
    <dgm:pt modelId="{6402E414-BD53-4DDB-AB9F-4AE835729FFE}" type="pres">
      <dgm:prSet presAssocID="{3C344696-CB91-4365-91BE-C0E17C9E3581}" presName="parTrans" presStyleLbl="bgSibTrans2D1" presStyleIdx="1" presStyleCnt="4"/>
      <dgm:spPr/>
      <dgm:t>
        <a:bodyPr/>
        <a:lstStyle/>
        <a:p>
          <a:endParaRPr lang="en-US"/>
        </a:p>
      </dgm:t>
    </dgm:pt>
    <dgm:pt modelId="{CA1FE386-D1BC-45E2-8E14-08E2142DC4E0}" type="pres">
      <dgm:prSet presAssocID="{299AAE13-89B8-4956-ACF5-9420BE0BEEDA}" presName="node" presStyleLbl="node1" presStyleIdx="1" presStyleCnt="4">
        <dgm:presLayoutVars>
          <dgm:bulletEnabled val="1"/>
        </dgm:presLayoutVars>
      </dgm:prSet>
      <dgm:spPr/>
      <dgm:t>
        <a:bodyPr/>
        <a:lstStyle/>
        <a:p>
          <a:endParaRPr lang="en-US"/>
        </a:p>
      </dgm:t>
    </dgm:pt>
    <dgm:pt modelId="{326DDAB0-AE52-4AA8-BC8B-3CB0EB22EE43}" type="pres">
      <dgm:prSet presAssocID="{73EA2751-6B6F-4D0B-87DB-66C35057C71B}" presName="parTrans" presStyleLbl="bgSibTrans2D1" presStyleIdx="2" presStyleCnt="4"/>
      <dgm:spPr/>
      <dgm:t>
        <a:bodyPr/>
        <a:lstStyle/>
        <a:p>
          <a:endParaRPr lang="en-US"/>
        </a:p>
      </dgm:t>
    </dgm:pt>
    <dgm:pt modelId="{1D3DB1C0-1038-46C3-A5F4-70541FDCE003}" type="pres">
      <dgm:prSet presAssocID="{1A4C8214-F247-4A58-BF98-064D0ED93B76}" presName="node" presStyleLbl="node1" presStyleIdx="2" presStyleCnt="4">
        <dgm:presLayoutVars>
          <dgm:bulletEnabled val="1"/>
        </dgm:presLayoutVars>
      </dgm:prSet>
      <dgm:spPr/>
      <dgm:t>
        <a:bodyPr/>
        <a:lstStyle/>
        <a:p>
          <a:endParaRPr lang="en-US"/>
        </a:p>
      </dgm:t>
    </dgm:pt>
    <dgm:pt modelId="{7CC2590D-3427-401E-8474-214D937BF34C}" type="pres">
      <dgm:prSet presAssocID="{0E7F252A-0F50-4D6E-A5D6-97ECFEAB03F6}" presName="parTrans" presStyleLbl="bgSibTrans2D1" presStyleIdx="3" presStyleCnt="4"/>
      <dgm:spPr/>
      <dgm:t>
        <a:bodyPr/>
        <a:lstStyle/>
        <a:p>
          <a:endParaRPr lang="en-US"/>
        </a:p>
      </dgm:t>
    </dgm:pt>
    <dgm:pt modelId="{CA30F412-3A49-4DD9-B621-8E08442559B7}" type="pres">
      <dgm:prSet presAssocID="{A46A30C4-61C0-415D-A368-F5DA39A0C7A5}" presName="node" presStyleLbl="node1" presStyleIdx="3" presStyleCnt="4">
        <dgm:presLayoutVars>
          <dgm:bulletEnabled val="1"/>
        </dgm:presLayoutVars>
      </dgm:prSet>
      <dgm:spPr/>
      <dgm:t>
        <a:bodyPr/>
        <a:lstStyle/>
        <a:p>
          <a:endParaRPr lang="en-US"/>
        </a:p>
      </dgm:t>
    </dgm:pt>
  </dgm:ptLst>
  <dgm:cxnLst>
    <dgm:cxn modelId="{2F95845D-7917-4302-B0DC-6F2A1E173525}" srcId="{04DEAC99-AECD-4033-99FD-612B5B51D5F9}" destId="{F35608E5-B29B-4F1A-A1AF-9E5641356194}" srcOrd="0" destOrd="0" parTransId="{801DCE9C-FBF2-4A01-81BC-8BD2A8E4FC54}" sibTransId="{DA92C545-70B9-4E2A-B4CA-932838F4E654}"/>
    <dgm:cxn modelId="{AAB9BC63-1257-2443-9E6F-53E109B899A0}" type="presOf" srcId="{4E60A39A-9ED7-4177-8758-91DF43C03A4A}" destId="{4570BE6B-D3DF-499B-BD93-9C54D8680892}" srcOrd="0" destOrd="0" presId="urn:microsoft.com/office/officeart/2005/8/layout/radial4"/>
    <dgm:cxn modelId="{F4D518D3-6028-1B45-8573-30196141B9CC}" type="presOf" srcId="{73EA2751-6B6F-4D0B-87DB-66C35057C71B}" destId="{326DDAB0-AE52-4AA8-BC8B-3CB0EB22EE43}" srcOrd="0" destOrd="0" presId="urn:microsoft.com/office/officeart/2005/8/layout/radial4"/>
    <dgm:cxn modelId="{A84B3328-433F-964E-8250-4519B3C126F5}" type="presOf" srcId="{1A4C8214-F247-4A58-BF98-064D0ED93B76}" destId="{1D3DB1C0-1038-46C3-A5F4-70541FDCE003}" srcOrd="0" destOrd="0" presId="urn:microsoft.com/office/officeart/2005/8/layout/radial4"/>
    <dgm:cxn modelId="{F8D91D9B-E7AA-4BB4-A1FC-EF14D19BD55E}" srcId="{F35608E5-B29B-4F1A-A1AF-9E5641356194}" destId="{EB9FF267-6F4B-4B49-8A00-3AE854795CFB}" srcOrd="0" destOrd="0" parTransId="{4E60A39A-9ED7-4177-8758-91DF43C03A4A}" sibTransId="{069D967D-FB82-4242-BE92-916152340ADA}"/>
    <dgm:cxn modelId="{31BE5B84-DC42-BA40-9C1A-53B4CA608E5D}" type="presOf" srcId="{F35608E5-B29B-4F1A-A1AF-9E5641356194}" destId="{6106B6F1-80C2-4946-8195-EC9AE46611DF}" srcOrd="0" destOrd="0" presId="urn:microsoft.com/office/officeart/2005/8/layout/radial4"/>
    <dgm:cxn modelId="{157B5628-FF9E-3348-A42A-5D71125A7FB1}" type="presOf" srcId="{0E7F252A-0F50-4D6E-A5D6-97ECFEAB03F6}" destId="{7CC2590D-3427-401E-8474-214D937BF34C}" srcOrd="0" destOrd="0" presId="urn:microsoft.com/office/officeart/2005/8/layout/radial4"/>
    <dgm:cxn modelId="{0F39E4F0-FF51-B546-BA9E-03669CB1FD43}" type="presOf" srcId="{3C344696-CB91-4365-91BE-C0E17C9E3581}" destId="{6402E414-BD53-4DDB-AB9F-4AE835729FFE}" srcOrd="0" destOrd="0" presId="urn:microsoft.com/office/officeart/2005/8/layout/radial4"/>
    <dgm:cxn modelId="{E6BC7307-5E92-4D44-BE0E-FB7BB864BF73}" type="presOf" srcId="{EB9FF267-6F4B-4B49-8A00-3AE854795CFB}" destId="{0E35EF57-75C1-4AE0-B076-15A3D8F46C23}" srcOrd="0" destOrd="0" presId="urn:microsoft.com/office/officeart/2005/8/layout/radial4"/>
    <dgm:cxn modelId="{2F3AEFB7-8B17-4AFB-9E0A-DEFC23CDD5EF}" srcId="{F35608E5-B29B-4F1A-A1AF-9E5641356194}" destId="{A46A30C4-61C0-415D-A368-F5DA39A0C7A5}" srcOrd="3" destOrd="0" parTransId="{0E7F252A-0F50-4D6E-A5D6-97ECFEAB03F6}" sibTransId="{ABEE5085-9286-4452-9B3E-9FB9944D28D5}"/>
    <dgm:cxn modelId="{BA2CDF73-0441-2E49-BFE8-AA360A3A756A}" type="presOf" srcId="{A46A30C4-61C0-415D-A368-F5DA39A0C7A5}" destId="{CA30F412-3A49-4DD9-B621-8E08442559B7}" srcOrd="0" destOrd="0" presId="urn:microsoft.com/office/officeart/2005/8/layout/radial4"/>
    <dgm:cxn modelId="{182CFC29-AED4-7047-9889-AD9CE3B7AEA5}" type="presOf" srcId="{04DEAC99-AECD-4033-99FD-612B5B51D5F9}" destId="{24E8AF5F-7605-47EA-8D11-3142D5D7CC41}" srcOrd="0" destOrd="0" presId="urn:microsoft.com/office/officeart/2005/8/layout/radial4"/>
    <dgm:cxn modelId="{367B5642-D8F5-DA48-978A-4969E7CF789F}" type="presOf" srcId="{299AAE13-89B8-4956-ACF5-9420BE0BEEDA}" destId="{CA1FE386-D1BC-45E2-8E14-08E2142DC4E0}" srcOrd="0" destOrd="0" presId="urn:microsoft.com/office/officeart/2005/8/layout/radial4"/>
    <dgm:cxn modelId="{FEA7640F-6F22-41B1-B989-7AEE5BCAE533}" srcId="{F35608E5-B29B-4F1A-A1AF-9E5641356194}" destId="{1A4C8214-F247-4A58-BF98-064D0ED93B76}" srcOrd="2" destOrd="0" parTransId="{73EA2751-6B6F-4D0B-87DB-66C35057C71B}" sibTransId="{2D0A8F9A-6D7C-4F6E-8355-1FF5A5CBCD43}"/>
    <dgm:cxn modelId="{15119387-B14A-44E4-BA77-5BFD8C2C7F02}" srcId="{F35608E5-B29B-4F1A-A1AF-9E5641356194}" destId="{299AAE13-89B8-4956-ACF5-9420BE0BEEDA}" srcOrd="1" destOrd="0" parTransId="{3C344696-CB91-4365-91BE-C0E17C9E3581}" sibTransId="{143D953F-7ABF-4204-A3E9-1FC95C8BA328}"/>
    <dgm:cxn modelId="{99B447EB-F755-6144-9660-2FF6A47DF07C}" type="presParOf" srcId="{24E8AF5F-7605-47EA-8D11-3142D5D7CC41}" destId="{6106B6F1-80C2-4946-8195-EC9AE46611DF}" srcOrd="0" destOrd="0" presId="urn:microsoft.com/office/officeart/2005/8/layout/radial4"/>
    <dgm:cxn modelId="{5690FD74-BA04-3044-BD62-22BB910B7CB4}" type="presParOf" srcId="{24E8AF5F-7605-47EA-8D11-3142D5D7CC41}" destId="{4570BE6B-D3DF-499B-BD93-9C54D8680892}" srcOrd="1" destOrd="0" presId="urn:microsoft.com/office/officeart/2005/8/layout/radial4"/>
    <dgm:cxn modelId="{6274BA48-F3E6-734B-8647-3C297B5200A3}" type="presParOf" srcId="{24E8AF5F-7605-47EA-8D11-3142D5D7CC41}" destId="{0E35EF57-75C1-4AE0-B076-15A3D8F46C23}" srcOrd="2" destOrd="0" presId="urn:microsoft.com/office/officeart/2005/8/layout/radial4"/>
    <dgm:cxn modelId="{C6CA9849-0AB0-284B-BF5C-DC39E01DF425}" type="presParOf" srcId="{24E8AF5F-7605-47EA-8D11-3142D5D7CC41}" destId="{6402E414-BD53-4DDB-AB9F-4AE835729FFE}" srcOrd="3" destOrd="0" presId="urn:microsoft.com/office/officeart/2005/8/layout/radial4"/>
    <dgm:cxn modelId="{831FB106-D9D1-4A45-9D0E-213C03BC4D4C}" type="presParOf" srcId="{24E8AF5F-7605-47EA-8D11-3142D5D7CC41}" destId="{CA1FE386-D1BC-45E2-8E14-08E2142DC4E0}" srcOrd="4" destOrd="0" presId="urn:microsoft.com/office/officeart/2005/8/layout/radial4"/>
    <dgm:cxn modelId="{88971A63-2E44-1746-97A4-1362271CBD13}" type="presParOf" srcId="{24E8AF5F-7605-47EA-8D11-3142D5D7CC41}" destId="{326DDAB0-AE52-4AA8-BC8B-3CB0EB22EE43}" srcOrd="5" destOrd="0" presId="urn:microsoft.com/office/officeart/2005/8/layout/radial4"/>
    <dgm:cxn modelId="{42E7BC3E-1C0E-644E-BFC0-2F4F05317D2B}" type="presParOf" srcId="{24E8AF5F-7605-47EA-8D11-3142D5D7CC41}" destId="{1D3DB1C0-1038-46C3-A5F4-70541FDCE003}" srcOrd="6" destOrd="0" presId="urn:microsoft.com/office/officeart/2005/8/layout/radial4"/>
    <dgm:cxn modelId="{9E15460C-4B82-8549-B4A8-E0F40B2CDBBB}" type="presParOf" srcId="{24E8AF5F-7605-47EA-8D11-3142D5D7CC41}" destId="{7CC2590D-3427-401E-8474-214D937BF34C}" srcOrd="7" destOrd="0" presId="urn:microsoft.com/office/officeart/2005/8/layout/radial4"/>
    <dgm:cxn modelId="{F99E9CF9-C89E-BC4B-B2D7-4F051B2F6AE7}" type="presParOf" srcId="{24E8AF5F-7605-47EA-8D11-3142D5D7CC41}" destId="{CA30F412-3A49-4DD9-B621-8E08442559B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6B6F1-80C2-4946-8195-EC9AE46611DF}">
      <dsp:nvSpPr>
        <dsp:cNvPr id="0" name=""/>
        <dsp:cNvSpPr/>
      </dsp:nvSpPr>
      <dsp:spPr>
        <a:xfrm>
          <a:off x="2979215" y="2299951"/>
          <a:ext cx="2194968" cy="2194968"/>
        </a:xfrm>
        <a:prstGeom prst="ellips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lang="en-US" sz="4700" kern="1200" dirty="0" smtClean="0"/>
            <a:t>MOST</a:t>
          </a:r>
          <a:endParaRPr lang="en-US" sz="4700" kern="1200" dirty="0"/>
        </a:p>
      </dsp:txBody>
      <dsp:txXfrm>
        <a:off x="3300661" y="2621397"/>
        <a:ext cx="1552076" cy="1552076"/>
      </dsp:txXfrm>
    </dsp:sp>
    <dsp:sp modelId="{4570BE6B-D3DF-499B-BD93-9C54D8680892}">
      <dsp:nvSpPr>
        <dsp:cNvPr id="0" name=""/>
        <dsp:cNvSpPr/>
      </dsp:nvSpPr>
      <dsp:spPr>
        <a:xfrm rot="11700000">
          <a:off x="1317819" y="2564426"/>
          <a:ext cx="1634741" cy="625566"/>
        </a:xfrm>
        <a:prstGeom prst="lef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E35EF57-75C1-4AE0-B076-15A3D8F46C23}">
      <dsp:nvSpPr>
        <dsp:cNvPr id="0" name=""/>
        <dsp:cNvSpPr/>
      </dsp:nvSpPr>
      <dsp:spPr>
        <a:xfrm>
          <a:off x="303060" y="1831570"/>
          <a:ext cx="2085220" cy="1668176"/>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t>Mission</a:t>
          </a:r>
          <a:r>
            <a:rPr lang="en-US" sz="2300" kern="1200" dirty="0" smtClean="0"/>
            <a:t/>
          </a:r>
          <a:br>
            <a:rPr lang="en-US" sz="2300" kern="1200" dirty="0" smtClean="0"/>
          </a:br>
          <a:r>
            <a:rPr lang="en-US" sz="2300" i="1" kern="1200" dirty="0" smtClean="0"/>
            <a:t>Organization’s purpose</a:t>
          </a:r>
          <a:endParaRPr lang="en-US" sz="2300" i="1" kern="1200" dirty="0"/>
        </a:p>
      </dsp:txBody>
      <dsp:txXfrm>
        <a:off x="351919" y="1880429"/>
        <a:ext cx="1987502" cy="1570458"/>
      </dsp:txXfrm>
    </dsp:sp>
    <dsp:sp modelId="{6402E414-BD53-4DDB-AB9F-4AE835729FFE}">
      <dsp:nvSpPr>
        <dsp:cNvPr id="0" name=""/>
        <dsp:cNvSpPr/>
      </dsp:nvSpPr>
      <dsp:spPr>
        <a:xfrm rot="14700000">
          <a:off x="2409867" y="1262974"/>
          <a:ext cx="1634741" cy="625566"/>
        </a:xfrm>
        <a:prstGeom prst="lef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A1FE386-D1BC-45E2-8E14-08E2142DC4E0}">
      <dsp:nvSpPr>
        <dsp:cNvPr id="0" name=""/>
        <dsp:cNvSpPr/>
      </dsp:nvSpPr>
      <dsp:spPr>
        <a:xfrm>
          <a:off x="1839192" y="880"/>
          <a:ext cx="2085220" cy="166817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t>Objectives</a:t>
          </a:r>
          <a:r>
            <a:rPr lang="en-US" sz="2300" kern="1200" dirty="0" smtClean="0"/>
            <a:t/>
          </a:r>
          <a:br>
            <a:rPr lang="en-US" sz="2300" kern="1200" dirty="0" smtClean="0"/>
          </a:br>
          <a:r>
            <a:rPr lang="en-US" sz="2300" i="1" kern="1200" dirty="0" smtClean="0"/>
            <a:t>Key goals that help achieve the mission.</a:t>
          </a:r>
          <a:endParaRPr lang="en-US" sz="2300" i="1" kern="1200" dirty="0"/>
        </a:p>
      </dsp:txBody>
      <dsp:txXfrm>
        <a:off x="1888051" y="49739"/>
        <a:ext cx="1987502" cy="1570458"/>
      </dsp:txXfrm>
    </dsp:sp>
    <dsp:sp modelId="{326DDAB0-AE52-4AA8-BC8B-3CB0EB22EE43}">
      <dsp:nvSpPr>
        <dsp:cNvPr id="0" name=""/>
        <dsp:cNvSpPr/>
      </dsp:nvSpPr>
      <dsp:spPr>
        <a:xfrm rot="17700000">
          <a:off x="4108791" y="1262974"/>
          <a:ext cx="1634741" cy="625566"/>
        </a:xfrm>
        <a:prstGeom prst="lef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1D3DB1C0-1038-46C3-A5F4-70541FDCE003}">
      <dsp:nvSpPr>
        <dsp:cNvPr id="0" name=""/>
        <dsp:cNvSpPr/>
      </dsp:nvSpPr>
      <dsp:spPr>
        <a:xfrm>
          <a:off x="4228987" y="880"/>
          <a:ext cx="2085220" cy="1668176"/>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t>Strategies</a:t>
          </a:r>
          <a:r>
            <a:rPr lang="en-US" sz="2300" kern="1200" dirty="0" smtClean="0"/>
            <a:t/>
          </a:r>
          <a:br>
            <a:rPr lang="en-US" sz="2300" kern="1200" dirty="0" smtClean="0"/>
          </a:br>
          <a:r>
            <a:rPr lang="en-US" sz="2300" i="1" kern="1200" dirty="0" smtClean="0"/>
            <a:t>Options to achieve the objectives.</a:t>
          </a:r>
          <a:endParaRPr lang="en-US" sz="2300" i="1" kern="1200" dirty="0"/>
        </a:p>
      </dsp:txBody>
      <dsp:txXfrm>
        <a:off x="4277846" y="49739"/>
        <a:ext cx="1987502" cy="1570458"/>
      </dsp:txXfrm>
    </dsp:sp>
    <dsp:sp modelId="{7CC2590D-3427-401E-8474-214D937BF34C}">
      <dsp:nvSpPr>
        <dsp:cNvPr id="0" name=""/>
        <dsp:cNvSpPr/>
      </dsp:nvSpPr>
      <dsp:spPr>
        <a:xfrm rot="20700000">
          <a:off x="5200838" y="2564426"/>
          <a:ext cx="1634741" cy="625566"/>
        </a:xfrm>
        <a:prstGeom prst="lef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CA30F412-3A49-4DD9-B621-8E08442559B7}">
      <dsp:nvSpPr>
        <dsp:cNvPr id="0" name=""/>
        <dsp:cNvSpPr/>
      </dsp:nvSpPr>
      <dsp:spPr>
        <a:xfrm>
          <a:off x="5765119" y="1831570"/>
          <a:ext cx="2085220" cy="1668176"/>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en-US" sz="2400" b="1" kern="1200" dirty="0" smtClean="0"/>
            <a:t>Tactics</a:t>
          </a:r>
          <a:r>
            <a:rPr lang="en-US" sz="2300" kern="1200" dirty="0" smtClean="0"/>
            <a:t/>
          </a:r>
          <a:br>
            <a:rPr lang="en-US" sz="2300" kern="1200" dirty="0" smtClean="0"/>
          </a:br>
          <a:r>
            <a:rPr lang="en-US" sz="2300" i="1" kern="1200" dirty="0" smtClean="0"/>
            <a:t>How the strategies will be put into action.</a:t>
          </a:r>
          <a:endParaRPr lang="en-US" sz="2300" i="1" kern="1200" dirty="0"/>
        </a:p>
      </dsp:txBody>
      <dsp:txXfrm>
        <a:off x="5813978" y="1880429"/>
        <a:ext cx="1987502" cy="157045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98E2E1-1C7B-A24A-9BC1-DD593A23D0E5}" type="datetimeFigureOut">
              <a:rPr lang="en-US" smtClean="0"/>
              <a:t>9/19/13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0BC3D-7725-F44C-98F8-C959FF32AA97}" type="slidenum">
              <a:rPr lang="en-US" smtClean="0"/>
              <a:t>‹#›</a:t>
            </a:fld>
            <a:endParaRPr lang="en-US"/>
          </a:p>
        </p:txBody>
      </p:sp>
    </p:spTree>
    <p:extLst>
      <p:ext uri="{BB962C8B-B14F-4D97-AF65-F5344CB8AC3E}">
        <p14:creationId xmlns:p14="http://schemas.microsoft.com/office/powerpoint/2010/main" val="31205523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5C80D86-EDF2-48D7-BB5B-826732F8A1C4}"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5C80D86-EDF2-48D7-BB5B-826732F8A1C4}"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B9AA59-10D8-664A-A8B8-A20AFB170E6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41823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9AA59-10D8-664A-A8B8-A20AFB170E6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198661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9AA59-10D8-664A-A8B8-A20AFB170E6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3273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9AA59-10D8-664A-A8B8-A20AFB170E6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120103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9AA59-10D8-664A-A8B8-A20AFB170E6B}" type="datetimeFigureOut">
              <a:rPr lang="en-US" smtClean="0"/>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2059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B9AA59-10D8-664A-A8B8-A20AFB170E6B}" type="datetimeFigureOut">
              <a:rPr lang="en-US" smtClean="0"/>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50237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9AA59-10D8-664A-A8B8-A20AFB170E6B}" type="datetimeFigureOut">
              <a:rPr lang="en-US" smtClean="0"/>
              <a:t>9/19/13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1036222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9AA59-10D8-664A-A8B8-A20AFB170E6B}" type="datetimeFigureOut">
              <a:rPr lang="en-US" smtClean="0"/>
              <a:t>9/19/13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334860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9AA59-10D8-664A-A8B8-A20AFB170E6B}" type="datetimeFigureOut">
              <a:rPr lang="en-US" smtClean="0"/>
              <a:t>9/19/13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73749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9AA59-10D8-664A-A8B8-A20AFB170E6B}" type="datetimeFigureOut">
              <a:rPr lang="en-US" smtClean="0"/>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142058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9AA59-10D8-664A-A8B8-A20AFB170E6B}" type="datetimeFigureOut">
              <a:rPr lang="en-US" smtClean="0"/>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7614B-F8C7-A242-B765-C73B1451EC82}" type="slidenum">
              <a:rPr lang="en-US" smtClean="0"/>
              <a:t>‹#›</a:t>
            </a:fld>
            <a:endParaRPr lang="en-US"/>
          </a:p>
        </p:txBody>
      </p:sp>
    </p:spTree>
    <p:extLst>
      <p:ext uri="{BB962C8B-B14F-4D97-AF65-F5344CB8AC3E}">
        <p14:creationId xmlns:p14="http://schemas.microsoft.com/office/powerpoint/2010/main" val="24124546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9AA59-10D8-664A-A8B8-A20AFB170E6B}" type="datetimeFigureOut">
              <a:rPr lang="en-US" smtClean="0"/>
              <a:t>9/19/13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7614B-F8C7-A242-B765-C73B1451EC82}" type="slidenum">
              <a:rPr lang="en-US" smtClean="0"/>
              <a:t>‹#›</a:t>
            </a:fld>
            <a:endParaRPr lang="en-US"/>
          </a:p>
        </p:txBody>
      </p:sp>
    </p:spTree>
    <p:extLst>
      <p:ext uri="{BB962C8B-B14F-4D97-AF65-F5344CB8AC3E}">
        <p14:creationId xmlns:p14="http://schemas.microsoft.com/office/powerpoint/2010/main" val="504780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Y4AItMg70k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smtClean="0"/>
              <a:t>1.3 Organisational Objectives</a:t>
            </a:r>
            <a:br>
              <a:rPr lang="en-GB" i="1" dirty="0" smtClean="0"/>
            </a:br>
            <a:r>
              <a:rPr lang="en-GB" i="1" dirty="0" smtClean="0"/>
              <a:t>1.3.1 Mission / vision statements</a:t>
            </a:r>
            <a:endParaRPr lang="en-GB" i="1" dirty="0"/>
          </a:p>
        </p:txBody>
      </p:sp>
      <p:sp>
        <p:nvSpPr>
          <p:cNvPr id="3" name="Subtitle 2"/>
          <p:cNvSpPr>
            <a:spLocks noGrp="1"/>
          </p:cNvSpPr>
          <p:nvPr>
            <p:ph type="subTitle" idx="1"/>
          </p:nvPr>
        </p:nvSpPr>
        <p:spPr/>
        <p:txBody>
          <a:bodyPr/>
          <a:lstStyle/>
          <a:p>
            <a:r>
              <a:rPr lang="en-GB" dirty="0" smtClean="0"/>
              <a:t>IB Unit 1 Business Organisation and Environment</a:t>
            </a:r>
            <a:endParaRPr lang="en-GB" dirty="0"/>
          </a:p>
        </p:txBody>
      </p:sp>
    </p:spTree>
    <p:extLst>
      <p:ext uri="{BB962C8B-B14F-4D97-AF65-F5344CB8AC3E}">
        <p14:creationId xmlns:p14="http://schemas.microsoft.com/office/powerpoint/2010/main" val="12776028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41338" y="228600"/>
            <a:ext cx="8531225" cy="990600"/>
          </a:xfrm>
        </p:spPr>
        <p:txBody>
          <a:bodyPr/>
          <a:lstStyle/>
          <a:p>
            <a:r>
              <a:rPr lang="en-US" sz="4000" b="1" smtClean="0"/>
              <a:t>Mission</a:t>
            </a:r>
            <a:r>
              <a:rPr lang="en-US" sz="4000" smtClean="0"/>
              <a:t> statement </a:t>
            </a:r>
            <a:r>
              <a:rPr lang="en-US" sz="4000" u="sng" smtClean="0"/>
              <a:t>or</a:t>
            </a:r>
            <a:r>
              <a:rPr lang="en-US" sz="4000" smtClean="0"/>
              <a:t> </a:t>
            </a:r>
            <a:r>
              <a:rPr lang="en-US" sz="4000" b="1" smtClean="0"/>
              <a:t>Vision</a:t>
            </a:r>
            <a:r>
              <a:rPr lang="en-US" sz="4000" smtClean="0"/>
              <a:t> statement?</a:t>
            </a:r>
          </a:p>
        </p:txBody>
      </p:sp>
      <p:sp>
        <p:nvSpPr>
          <p:cNvPr id="4" name="Slide Number Placeholder 3"/>
          <p:cNvSpPr>
            <a:spLocks noGrp="1"/>
          </p:cNvSpPr>
          <p:nvPr>
            <p:ph type="sldNum" sz="quarter" idx="12"/>
          </p:nvPr>
        </p:nvSpPr>
        <p:spPr/>
        <p:txBody>
          <a:bodyPr>
            <a:normAutofit/>
          </a:bodyPr>
          <a:lstStyle/>
          <a:p>
            <a:pPr>
              <a:defRPr/>
            </a:pPr>
            <a:fld id="{168C490D-9F23-4CC3-9F59-9FC211E4834E}" type="slidenum">
              <a:rPr lang="en-US" smtClean="0"/>
              <a:pPr>
                <a:defRPr/>
              </a:pPr>
              <a:t>10</a:t>
            </a:fld>
            <a:endParaRPr lang="en-US"/>
          </a:p>
        </p:txBody>
      </p:sp>
      <p:graphicFrame>
        <p:nvGraphicFramePr>
          <p:cNvPr id="7" name="Content Placeholder 6"/>
          <p:cNvGraphicFramePr>
            <a:graphicFrameLocks noGrp="1"/>
          </p:cNvGraphicFramePr>
          <p:nvPr>
            <p:ph sz="quarter" idx="1"/>
          </p:nvPr>
        </p:nvGraphicFramePr>
        <p:xfrm>
          <a:off x="142875" y="1574800"/>
          <a:ext cx="8858311" cy="5212080"/>
        </p:xfrm>
        <a:graphic>
          <a:graphicData uri="http://schemas.openxmlformats.org/drawingml/2006/table">
            <a:tbl>
              <a:tblPr firstRow="1" bandRow="1">
                <a:tableStyleId>{5202B0CA-FC54-4496-8BCA-5EF66A818D29}</a:tableStyleId>
              </a:tblPr>
              <a:tblGrid>
                <a:gridCol w="1428759"/>
                <a:gridCol w="6340444"/>
                <a:gridCol w="1089108"/>
              </a:tblGrid>
              <a:tr h="714379">
                <a:tc>
                  <a:txBody>
                    <a:bodyPr/>
                    <a:lstStyle/>
                    <a:p>
                      <a:r>
                        <a:rPr lang="en-US" dirty="0" smtClean="0"/>
                        <a:t>Company</a:t>
                      </a:r>
                      <a:endParaRPr lang="en-US" dirty="0"/>
                    </a:p>
                  </a:txBody>
                  <a:tcPr/>
                </a:tc>
                <a:tc>
                  <a:txBody>
                    <a:bodyPr/>
                    <a:lstStyle/>
                    <a:p>
                      <a:r>
                        <a:rPr lang="en-US" dirty="0" smtClean="0"/>
                        <a:t>Statement</a:t>
                      </a:r>
                      <a:endParaRPr lang="en-US" dirty="0"/>
                    </a:p>
                  </a:txBody>
                  <a:tcPr/>
                </a:tc>
                <a:tc>
                  <a:txBody>
                    <a:bodyPr/>
                    <a:lstStyle/>
                    <a:p>
                      <a:r>
                        <a:rPr lang="en-US" dirty="0" smtClean="0"/>
                        <a:t>Mission</a:t>
                      </a:r>
                      <a:br>
                        <a:rPr lang="en-US" dirty="0" smtClean="0"/>
                      </a:br>
                      <a:r>
                        <a:rPr lang="en-US" dirty="0" smtClean="0"/>
                        <a:t>or </a:t>
                      </a:r>
                      <a:br>
                        <a:rPr lang="en-US" dirty="0" smtClean="0"/>
                      </a:br>
                      <a:r>
                        <a:rPr lang="en-US" dirty="0" smtClean="0"/>
                        <a:t>Vision</a:t>
                      </a:r>
                      <a:endParaRPr lang="en-US" dirty="0"/>
                    </a:p>
                  </a:txBody>
                  <a:tcPr/>
                </a:tc>
              </a:tr>
              <a:tr h="854869">
                <a:tc rowSpan="2">
                  <a:txBody>
                    <a:bodyPr/>
                    <a:lstStyle/>
                    <a:p>
                      <a:endParaRPr lang="en-US" dirty="0"/>
                    </a:p>
                  </a:txBody>
                  <a:tcPr>
                    <a:solidFill>
                      <a:schemeClr val="bg1"/>
                    </a:solidFill>
                  </a:tcPr>
                </a:tc>
                <a:tc>
                  <a:txBody>
                    <a:bodyPr/>
                    <a:lstStyle/>
                    <a:p>
                      <a:r>
                        <a:rPr lang="en-US" dirty="0" smtClean="0"/>
                        <a:t>To refresh the world... </a:t>
                      </a:r>
                    </a:p>
                    <a:p>
                      <a:r>
                        <a:rPr lang="en-US" dirty="0" smtClean="0"/>
                        <a:t>To inspire moments of optimism and happiness... </a:t>
                      </a:r>
                    </a:p>
                    <a:p>
                      <a:r>
                        <a:rPr lang="en-US" dirty="0" smtClean="0"/>
                        <a:t>To create value and make a difference. </a:t>
                      </a:r>
                    </a:p>
                  </a:txBody>
                  <a:tcPr/>
                </a:tc>
                <a:tc>
                  <a:txBody>
                    <a:bodyPr/>
                    <a:lstStyle/>
                    <a:p>
                      <a:endParaRPr lang="en-US" dirty="0"/>
                    </a:p>
                  </a:txBody>
                  <a:tcPr/>
                </a:tc>
              </a:tr>
              <a:tr h="3163013">
                <a:tc vMerge="1">
                  <a:txBody>
                    <a:bodyPr/>
                    <a:lstStyle/>
                    <a:p>
                      <a:endParaRPr lang="en-US" dirty="0"/>
                    </a:p>
                  </a:txBody>
                  <a:tcPr/>
                </a:tc>
                <a:tc>
                  <a:txBody>
                    <a:bodyPr/>
                    <a:lstStyle/>
                    <a:p>
                      <a:r>
                        <a:rPr lang="en-US" b="1" dirty="0" smtClean="0"/>
                        <a:t>People:</a:t>
                      </a:r>
                      <a:r>
                        <a:rPr lang="en-US" dirty="0" smtClean="0"/>
                        <a:t> Be a great place to work where people are inspired to be the best they can be. </a:t>
                      </a:r>
                    </a:p>
                    <a:p>
                      <a:r>
                        <a:rPr lang="en-US" b="1" dirty="0" smtClean="0"/>
                        <a:t>Portfolio:</a:t>
                      </a:r>
                      <a:r>
                        <a:rPr lang="en-US" dirty="0" smtClean="0"/>
                        <a:t> Bring to the world a portfolio of quality beverage brands that anticipate and satisfy people's desires and needs. </a:t>
                      </a:r>
                    </a:p>
                    <a:p>
                      <a:r>
                        <a:rPr lang="en-US" b="1" dirty="0" smtClean="0"/>
                        <a:t>Partners:</a:t>
                      </a:r>
                      <a:r>
                        <a:rPr lang="en-US" dirty="0" smtClean="0"/>
                        <a:t> Nurture a winning network of customers and suppliers, together we create mutual, enduring value. </a:t>
                      </a:r>
                    </a:p>
                    <a:p>
                      <a:r>
                        <a:rPr lang="en-US" b="1" dirty="0" smtClean="0"/>
                        <a:t>Planet:</a:t>
                      </a:r>
                      <a:r>
                        <a:rPr lang="en-US" dirty="0" smtClean="0"/>
                        <a:t> Be a responsible citizen that makes a difference by helping build and support sustainable communities. </a:t>
                      </a:r>
                    </a:p>
                    <a:p>
                      <a:r>
                        <a:rPr lang="en-US" b="1" dirty="0" smtClean="0"/>
                        <a:t>Profit:</a:t>
                      </a:r>
                      <a:r>
                        <a:rPr lang="en-US" dirty="0" smtClean="0"/>
                        <a:t> Maximize long-term return to shareowners while being mindful of our overall responsibilities. </a:t>
                      </a:r>
                    </a:p>
                    <a:p>
                      <a:r>
                        <a:rPr lang="en-US" b="1" dirty="0" smtClean="0"/>
                        <a:t>Productivity:</a:t>
                      </a:r>
                      <a:r>
                        <a:rPr lang="en-US" dirty="0" smtClean="0"/>
                        <a:t> Be a highly effective, lean and fast-moving organization.</a:t>
                      </a:r>
                      <a:endParaRPr lang="en-US" dirty="0"/>
                    </a:p>
                  </a:txBody>
                  <a:tcPr/>
                </a:tc>
                <a:tc>
                  <a:txBody>
                    <a:bodyPr/>
                    <a:lstStyle/>
                    <a:p>
                      <a:endParaRPr lang="en-US" dirty="0"/>
                    </a:p>
                  </a:txBody>
                  <a:tcPr/>
                </a:tc>
              </a:tr>
            </a:tbl>
          </a:graphicData>
        </a:graphic>
      </p:graphicFrame>
      <p:sp>
        <p:nvSpPr>
          <p:cNvPr id="8" name="TextBox 7"/>
          <p:cNvSpPr txBox="1"/>
          <p:nvPr/>
        </p:nvSpPr>
        <p:spPr>
          <a:xfrm>
            <a:off x="7858125" y="2643188"/>
            <a:ext cx="1071563" cy="400050"/>
          </a:xfrm>
          <a:prstGeom prst="rect">
            <a:avLst/>
          </a:prstGeom>
          <a:noFill/>
        </p:spPr>
        <p:txBody>
          <a:bodyPr>
            <a:spAutoFit/>
          </a:bodyPr>
          <a:lstStyle/>
          <a:p>
            <a:pPr algn="ctr">
              <a:defRPr/>
            </a:pPr>
            <a:r>
              <a:rPr lang="en-US" sz="2000" b="1" dirty="0">
                <a:solidFill>
                  <a:srgbClr val="002060"/>
                </a:solidFill>
                <a:latin typeface="+mj-lt"/>
              </a:rPr>
              <a:t>Mission</a:t>
            </a:r>
          </a:p>
        </p:txBody>
      </p:sp>
      <p:sp>
        <p:nvSpPr>
          <p:cNvPr id="9" name="TextBox 8"/>
          <p:cNvSpPr txBox="1"/>
          <p:nvPr/>
        </p:nvSpPr>
        <p:spPr>
          <a:xfrm>
            <a:off x="7929563" y="3559175"/>
            <a:ext cx="1000125" cy="400050"/>
          </a:xfrm>
          <a:prstGeom prst="rect">
            <a:avLst/>
          </a:prstGeom>
          <a:noFill/>
        </p:spPr>
        <p:txBody>
          <a:bodyPr>
            <a:spAutoFit/>
          </a:bodyPr>
          <a:lstStyle/>
          <a:p>
            <a:pPr algn="ctr">
              <a:defRPr/>
            </a:pPr>
            <a:r>
              <a:rPr lang="en-US" sz="2000" b="1" dirty="0">
                <a:solidFill>
                  <a:srgbClr val="002060"/>
                </a:solidFill>
                <a:latin typeface="+mj-lt"/>
              </a:rPr>
              <a:t>Vision</a:t>
            </a:r>
          </a:p>
        </p:txBody>
      </p:sp>
      <p:pic>
        <p:nvPicPr>
          <p:cNvPr id="20495" name="Picture 9" descr="800px-coca-cola_logo_svg.png"/>
          <p:cNvPicPr>
            <a:picLocks noChangeAspect="1"/>
          </p:cNvPicPr>
          <p:nvPr/>
        </p:nvPicPr>
        <p:blipFill>
          <a:blip r:embed="rId2"/>
          <a:srcRect/>
          <a:stretch>
            <a:fillRect/>
          </a:stretch>
        </p:blipFill>
        <p:spPr bwMode="auto">
          <a:xfrm>
            <a:off x="285750" y="2606675"/>
            <a:ext cx="1071563" cy="3751263"/>
          </a:xfrm>
          <a:prstGeom prst="rect">
            <a:avLst/>
          </a:prstGeom>
          <a:noFill/>
          <a:ln w="9525">
            <a:noFill/>
            <a:miter lim="800000"/>
            <a:headEnd/>
            <a:tailEnd/>
          </a:ln>
        </p:spPr>
      </p:pic>
    </p:spTree>
    <p:extLst>
      <p:ext uri="{BB962C8B-B14F-4D97-AF65-F5344CB8AC3E}">
        <p14:creationId xmlns:p14="http://schemas.microsoft.com/office/powerpoint/2010/main" val="25906023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41338" y="228600"/>
            <a:ext cx="8531225" cy="990600"/>
          </a:xfrm>
        </p:spPr>
        <p:txBody>
          <a:bodyPr/>
          <a:lstStyle/>
          <a:p>
            <a:r>
              <a:rPr lang="en-US" sz="4000" b="1" smtClean="0"/>
              <a:t>Mission</a:t>
            </a:r>
            <a:r>
              <a:rPr lang="en-US" sz="4000" smtClean="0"/>
              <a:t> statement </a:t>
            </a:r>
            <a:r>
              <a:rPr lang="en-US" sz="4000" u="sng" smtClean="0"/>
              <a:t>or</a:t>
            </a:r>
            <a:r>
              <a:rPr lang="en-US" sz="4000" smtClean="0"/>
              <a:t> </a:t>
            </a:r>
            <a:r>
              <a:rPr lang="en-US" sz="4000" b="1" smtClean="0"/>
              <a:t>Vision</a:t>
            </a:r>
            <a:r>
              <a:rPr lang="en-US" sz="4000" smtClean="0"/>
              <a:t> statement?</a:t>
            </a:r>
          </a:p>
        </p:txBody>
      </p:sp>
      <p:sp>
        <p:nvSpPr>
          <p:cNvPr id="4" name="Slide Number Placeholder 3"/>
          <p:cNvSpPr>
            <a:spLocks noGrp="1"/>
          </p:cNvSpPr>
          <p:nvPr>
            <p:ph type="sldNum" sz="quarter" idx="12"/>
          </p:nvPr>
        </p:nvSpPr>
        <p:spPr/>
        <p:txBody>
          <a:bodyPr>
            <a:normAutofit/>
          </a:bodyPr>
          <a:lstStyle/>
          <a:p>
            <a:pPr>
              <a:defRPr/>
            </a:pPr>
            <a:fld id="{9201873F-8C2A-42A7-8DF6-ADFA5BFF3F07}" type="slidenum">
              <a:rPr lang="en-US" smtClean="0"/>
              <a:pPr>
                <a:defRPr/>
              </a:pPr>
              <a:t>11</a:t>
            </a:fld>
            <a:endParaRPr lang="en-US"/>
          </a:p>
        </p:txBody>
      </p:sp>
      <p:graphicFrame>
        <p:nvGraphicFramePr>
          <p:cNvPr id="7" name="Content Placeholder 6"/>
          <p:cNvGraphicFramePr>
            <a:graphicFrameLocks noGrp="1"/>
          </p:cNvGraphicFramePr>
          <p:nvPr>
            <p:ph sz="quarter" idx="1"/>
          </p:nvPr>
        </p:nvGraphicFramePr>
        <p:xfrm>
          <a:off x="142875" y="1574800"/>
          <a:ext cx="8858311" cy="5083252"/>
        </p:xfrm>
        <a:graphic>
          <a:graphicData uri="http://schemas.openxmlformats.org/drawingml/2006/table">
            <a:tbl>
              <a:tblPr firstRow="1" bandRow="1">
                <a:tableStyleId>{5202B0CA-FC54-4496-8BCA-5EF66A818D29}</a:tableStyleId>
              </a:tblPr>
              <a:tblGrid>
                <a:gridCol w="1500197"/>
                <a:gridCol w="6269006"/>
                <a:gridCol w="1089108"/>
              </a:tblGrid>
              <a:tr h="714379">
                <a:tc>
                  <a:txBody>
                    <a:bodyPr/>
                    <a:lstStyle/>
                    <a:p>
                      <a:r>
                        <a:rPr lang="en-US" i="0" dirty="0" smtClean="0">
                          <a:latin typeface="+mn-lt"/>
                        </a:rPr>
                        <a:t>Company</a:t>
                      </a:r>
                      <a:endParaRPr lang="en-US" i="0" dirty="0">
                        <a:latin typeface="+mn-lt"/>
                      </a:endParaRPr>
                    </a:p>
                  </a:txBody>
                  <a:tcPr/>
                </a:tc>
                <a:tc>
                  <a:txBody>
                    <a:bodyPr/>
                    <a:lstStyle/>
                    <a:p>
                      <a:r>
                        <a:rPr lang="en-US" i="0" dirty="0" smtClean="0">
                          <a:latin typeface="+mn-lt"/>
                        </a:rPr>
                        <a:t>Statement</a:t>
                      </a:r>
                      <a:endParaRPr lang="en-US" i="0" dirty="0">
                        <a:latin typeface="+mn-lt"/>
                      </a:endParaRPr>
                    </a:p>
                  </a:txBody>
                  <a:tcPr/>
                </a:tc>
                <a:tc>
                  <a:txBody>
                    <a:bodyPr/>
                    <a:lstStyle/>
                    <a:p>
                      <a:r>
                        <a:rPr lang="en-US" i="0" dirty="0" smtClean="0">
                          <a:latin typeface="+mn-lt"/>
                        </a:rPr>
                        <a:t>Mission</a:t>
                      </a:r>
                      <a:br>
                        <a:rPr lang="en-US" i="0" dirty="0" smtClean="0">
                          <a:latin typeface="+mn-lt"/>
                        </a:rPr>
                      </a:br>
                      <a:r>
                        <a:rPr lang="en-US" i="0" dirty="0" smtClean="0">
                          <a:latin typeface="+mn-lt"/>
                        </a:rPr>
                        <a:t>or </a:t>
                      </a:r>
                      <a:br>
                        <a:rPr lang="en-US" i="0" dirty="0" smtClean="0">
                          <a:latin typeface="+mn-lt"/>
                        </a:rPr>
                      </a:br>
                      <a:r>
                        <a:rPr lang="en-US" i="0" dirty="0" smtClean="0">
                          <a:latin typeface="+mn-lt"/>
                        </a:rPr>
                        <a:t>Vision</a:t>
                      </a:r>
                      <a:endParaRPr lang="en-US" i="0" dirty="0">
                        <a:latin typeface="+mn-lt"/>
                      </a:endParaRPr>
                    </a:p>
                  </a:txBody>
                  <a:tcPr/>
                </a:tc>
              </a:tr>
              <a:tr h="797218">
                <a:tc rowSpan="2">
                  <a:txBody>
                    <a:bodyPr/>
                    <a:lstStyle/>
                    <a:p>
                      <a:endParaRPr lang="en-US" i="0" dirty="0">
                        <a:latin typeface="+mn-lt"/>
                      </a:endParaRPr>
                    </a:p>
                  </a:txBody>
                  <a:tcPr>
                    <a:solidFill>
                      <a:schemeClr val="bg1"/>
                    </a:solidFill>
                  </a:tcPr>
                </a:tc>
                <a:tc>
                  <a:txBody>
                    <a:bodyPr/>
                    <a:lstStyle/>
                    <a:p>
                      <a:r>
                        <a:rPr lang="en-US" sz="2000" dirty="0" smtClean="0"/>
                        <a:t>To be valued as the world’s leading supplier of commercial transport solutions.</a:t>
                      </a:r>
                      <a:br>
                        <a:rPr lang="en-US" sz="2000" dirty="0" smtClean="0"/>
                      </a:br>
                      <a:endParaRPr lang="en-US" sz="2000" i="0" dirty="0" smtClean="0">
                        <a:latin typeface="+mn-lt"/>
                      </a:endParaRPr>
                    </a:p>
                  </a:txBody>
                  <a:tcPr/>
                </a:tc>
                <a:tc>
                  <a:txBody>
                    <a:bodyPr/>
                    <a:lstStyle/>
                    <a:p>
                      <a:endParaRPr lang="en-US" i="0" dirty="0">
                        <a:latin typeface="+mn-lt"/>
                      </a:endParaRPr>
                    </a:p>
                  </a:txBody>
                  <a:tcPr/>
                </a:tc>
              </a:tr>
              <a:tr h="3163013">
                <a:tc vMerge="1">
                  <a:txBody>
                    <a:bodyPr/>
                    <a:lstStyle/>
                    <a:p>
                      <a:endParaRPr lang="en-US" dirty="0"/>
                    </a:p>
                  </a:txBody>
                  <a:tcPr/>
                </a:tc>
                <a:tc>
                  <a:txBody>
                    <a:bodyPr/>
                    <a:lstStyle/>
                    <a:p>
                      <a:endParaRPr lang="en-US" sz="2000" b="0" i="0" dirty="0" smtClean="0">
                        <a:latin typeface="+mn-lt"/>
                      </a:endParaRPr>
                    </a:p>
                    <a:p>
                      <a:r>
                        <a:rPr lang="en-US" sz="2000" b="0" i="0" dirty="0" smtClean="0">
                          <a:latin typeface="+mn-lt"/>
                        </a:rPr>
                        <a:t>By creating value for our customers, we create value for our shareholders. </a:t>
                      </a:r>
                      <a:br>
                        <a:rPr lang="en-US" sz="2000" b="0" i="0" dirty="0" smtClean="0">
                          <a:latin typeface="+mn-lt"/>
                        </a:rPr>
                      </a:br>
                      <a:r>
                        <a:rPr lang="en-US" sz="2000" b="0" i="0" dirty="0" smtClean="0">
                          <a:latin typeface="+mn-lt"/>
                        </a:rPr>
                        <a:t/>
                      </a:r>
                      <a:br>
                        <a:rPr lang="en-US" sz="2000" b="0" i="0" dirty="0" smtClean="0">
                          <a:latin typeface="+mn-lt"/>
                        </a:rPr>
                      </a:br>
                      <a:r>
                        <a:rPr lang="en-US" sz="2000" b="0" i="0" dirty="0" smtClean="0">
                          <a:latin typeface="+mn-lt"/>
                        </a:rPr>
                        <a:t>We use our expertise to create transport-related products and services of superior quality, safety and environmental care for demanding customers in selected segments.</a:t>
                      </a:r>
                      <a:br>
                        <a:rPr lang="en-US" sz="2000" b="0" i="0" dirty="0" smtClean="0">
                          <a:latin typeface="+mn-lt"/>
                        </a:rPr>
                      </a:br>
                      <a:r>
                        <a:rPr lang="en-US" sz="2000" b="0" i="0" dirty="0" smtClean="0">
                          <a:latin typeface="+mn-lt"/>
                        </a:rPr>
                        <a:t/>
                      </a:r>
                      <a:br>
                        <a:rPr lang="en-US" sz="2000" b="0" i="0" dirty="0" smtClean="0">
                          <a:latin typeface="+mn-lt"/>
                        </a:rPr>
                      </a:br>
                      <a:r>
                        <a:rPr lang="en-US" sz="2000" b="0" i="0" dirty="0" smtClean="0">
                          <a:latin typeface="+mn-lt"/>
                        </a:rPr>
                        <a:t>We work with energy, passion and respect for the individual. </a:t>
                      </a:r>
                      <a:endParaRPr lang="en-US" sz="2000" b="0" i="0" dirty="0">
                        <a:latin typeface="+mn-lt"/>
                      </a:endParaRPr>
                    </a:p>
                  </a:txBody>
                  <a:tcPr/>
                </a:tc>
                <a:tc>
                  <a:txBody>
                    <a:bodyPr/>
                    <a:lstStyle/>
                    <a:p>
                      <a:endParaRPr lang="en-US" i="0" dirty="0">
                        <a:latin typeface="+mn-lt"/>
                      </a:endParaRPr>
                    </a:p>
                  </a:txBody>
                  <a:tcPr/>
                </a:tc>
              </a:tr>
            </a:tbl>
          </a:graphicData>
        </a:graphic>
      </p:graphicFrame>
      <p:sp>
        <p:nvSpPr>
          <p:cNvPr id="8" name="TextBox 7"/>
          <p:cNvSpPr txBox="1"/>
          <p:nvPr/>
        </p:nvSpPr>
        <p:spPr>
          <a:xfrm>
            <a:off x="7929563" y="3500438"/>
            <a:ext cx="1071562" cy="400050"/>
          </a:xfrm>
          <a:prstGeom prst="rect">
            <a:avLst/>
          </a:prstGeom>
          <a:noFill/>
        </p:spPr>
        <p:txBody>
          <a:bodyPr>
            <a:spAutoFit/>
          </a:bodyPr>
          <a:lstStyle/>
          <a:p>
            <a:pPr algn="ctr">
              <a:defRPr/>
            </a:pPr>
            <a:r>
              <a:rPr lang="en-US" sz="2000" b="1" dirty="0">
                <a:solidFill>
                  <a:srgbClr val="002060"/>
                </a:solidFill>
                <a:latin typeface="+mj-lt"/>
              </a:rPr>
              <a:t>Mission</a:t>
            </a:r>
          </a:p>
        </p:txBody>
      </p:sp>
      <p:sp>
        <p:nvSpPr>
          <p:cNvPr id="9" name="TextBox 8"/>
          <p:cNvSpPr txBox="1"/>
          <p:nvPr/>
        </p:nvSpPr>
        <p:spPr>
          <a:xfrm>
            <a:off x="7929563" y="2714625"/>
            <a:ext cx="1000125" cy="400050"/>
          </a:xfrm>
          <a:prstGeom prst="rect">
            <a:avLst/>
          </a:prstGeom>
          <a:noFill/>
        </p:spPr>
        <p:txBody>
          <a:bodyPr>
            <a:spAutoFit/>
          </a:bodyPr>
          <a:lstStyle/>
          <a:p>
            <a:pPr algn="ctr">
              <a:defRPr/>
            </a:pPr>
            <a:r>
              <a:rPr lang="en-US" sz="2000" b="1" dirty="0">
                <a:solidFill>
                  <a:srgbClr val="002060"/>
                </a:solidFill>
                <a:latin typeface="+mj-lt"/>
              </a:rPr>
              <a:t>Vision</a:t>
            </a:r>
          </a:p>
        </p:txBody>
      </p:sp>
      <p:pic>
        <p:nvPicPr>
          <p:cNvPr id="21519" name="Picture 10" descr="logo_volvo.jpg"/>
          <p:cNvPicPr>
            <a:picLocks noChangeAspect="1"/>
          </p:cNvPicPr>
          <p:nvPr/>
        </p:nvPicPr>
        <p:blipFill>
          <a:blip r:embed="rId2"/>
          <a:srcRect/>
          <a:stretch>
            <a:fillRect/>
          </a:stretch>
        </p:blipFill>
        <p:spPr bwMode="auto">
          <a:xfrm>
            <a:off x="0" y="3071813"/>
            <a:ext cx="1643063" cy="2273300"/>
          </a:xfrm>
          <a:prstGeom prst="rect">
            <a:avLst/>
          </a:prstGeom>
          <a:noFill/>
          <a:ln w="9525">
            <a:noFill/>
            <a:miter lim="800000"/>
            <a:headEnd/>
            <a:tailEnd/>
          </a:ln>
        </p:spPr>
      </p:pic>
    </p:spTree>
    <p:extLst>
      <p:ext uri="{BB962C8B-B14F-4D97-AF65-F5344CB8AC3E}">
        <p14:creationId xmlns:p14="http://schemas.microsoft.com/office/powerpoint/2010/main" val="32311438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41338" y="228600"/>
            <a:ext cx="8531225" cy="990600"/>
          </a:xfrm>
        </p:spPr>
        <p:txBody>
          <a:bodyPr/>
          <a:lstStyle/>
          <a:p>
            <a:r>
              <a:rPr lang="en-US" sz="4000" b="1" smtClean="0"/>
              <a:t>Mission</a:t>
            </a:r>
            <a:r>
              <a:rPr lang="en-US" sz="4000" smtClean="0"/>
              <a:t> statement </a:t>
            </a:r>
            <a:r>
              <a:rPr lang="en-US" sz="4000" u="sng" smtClean="0"/>
              <a:t>or</a:t>
            </a:r>
            <a:r>
              <a:rPr lang="en-US" sz="4000" smtClean="0"/>
              <a:t> </a:t>
            </a:r>
            <a:r>
              <a:rPr lang="en-US" sz="4000" b="1" smtClean="0"/>
              <a:t>Vision</a:t>
            </a:r>
            <a:r>
              <a:rPr lang="en-US" sz="4000" smtClean="0"/>
              <a:t> statement?</a:t>
            </a:r>
          </a:p>
        </p:txBody>
      </p:sp>
      <p:sp>
        <p:nvSpPr>
          <p:cNvPr id="4" name="Slide Number Placeholder 3"/>
          <p:cNvSpPr>
            <a:spLocks noGrp="1"/>
          </p:cNvSpPr>
          <p:nvPr>
            <p:ph type="sldNum" sz="quarter" idx="12"/>
          </p:nvPr>
        </p:nvSpPr>
        <p:spPr/>
        <p:txBody>
          <a:bodyPr>
            <a:normAutofit/>
          </a:bodyPr>
          <a:lstStyle/>
          <a:p>
            <a:pPr>
              <a:defRPr/>
            </a:pPr>
            <a:fld id="{40F5579B-6BFF-4038-A8F3-DBABA35A729E}" type="slidenum">
              <a:rPr lang="en-US" smtClean="0"/>
              <a:pPr>
                <a:defRPr/>
              </a:pPr>
              <a:t>12</a:t>
            </a:fld>
            <a:endParaRPr lang="en-US"/>
          </a:p>
        </p:txBody>
      </p:sp>
      <p:graphicFrame>
        <p:nvGraphicFramePr>
          <p:cNvPr id="7" name="Content Placeholder 6"/>
          <p:cNvGraphicFramePr>
            <a:graphicFrameLocks noGrp="1"/>
          </p:cNvGraphicFramePr>
          <p:nvPr>
            <p:ph sz="quarter" idx="1"/>
          </p:nvPr>
        </p:nvGraphicFramePr>
        <p:xfrm>
          <a:off x="285750" y="2297113"/>
          <a:ext cx="8715404" cy="3060849"/>
        </p:xfrm>
        <a:graphic>
          <a:graphicData uri="http://schemas.openxmlformats.org/drawingml/2006/table">
            <a:tbl>
              <a:tblPr firstRow="1" bandRow="1">
                <a:tableStyleId>{5202B0CA-FC54-4496-8BCA-5EF66A818D29}</a:tableStyleId>
              </a:tblPr>
              <a:tblGrid>
                <a:gridCol w="1285851"/>
                <a:gridCol w="6358015"/>
                <a:gridCol w="1071538"/>
              </a:tblGrid>
              <a:tr h="700621">
                <a:tc>
                  <a:txBody>
                    <a:bodyPr/>
                    <a:lstStyle/>
                    <a:p>
                      <a:r>
                        <a:rPr lang="en-US" dirty="0" smtClean="0"/>
                        <a:t>Company</a:t>
                      </a:r>
                      <a:endParaRPr lang="en-US" dirty="0"/>
                    </a:p>
                  </a:txBody>
                  <a:tcPr/>
                </a:tc>
                <a:tc>
                  <a:txBody>
                    <a:bodyPr/>
                    <a:lstStyle/>
                    <a:p>
                      <a:r>
                        <a:rPr lang="en-US" dirty="0" smtClean="0"/>
                        <a:t>Statement</a:t>
                      </a:r>
                      <a:endParaRPr lang="en-US" dirty="0"/>
                    </a:p>
                  </a:txBody>
                  <a:tcPr/>
                </a:tc>
                <a:tc>
                  <a:txBody>
                    <a:bodyPr/>
                    <a:lstStyle/>
                    <a:p>
                      <a:r>
                        <a:rPr lang="en-US" dirty="0" smtClean="0"/>
                        <a:t>Mission</a:t>
                      </a:r>
                      <a:br>
                        <a:rPr lang="en-US" dirty="0" smtClean="0"/>
                      </a:br>
                      <a:r>
                        <a:rPr lang="en-US" dirty="0" smtClean="0"/>
                        <a:t>or </a:t>
                      </a:r>
                      <a:br>
                        <a:rPr lang="en-US" dirty="0" smtClean="0"/>
                      </a:br>
                      <a:r>
                        <a:rPr lang="en-US" dirty="0" smtClean="0"/>
                        <a:t>Vision</a:t>
                      </a:r>
                      <a:endParaRPr lang="en-US" dirty="0"/>
                    </a:p>
                  </a:txBody>
                  <a:tcPr/>
                </a:tc>
              </a:tr>
              <a:tr h="988955">
                <a:tc rowSpan="2">
                  <a:txBody>
                    <a:bodyPr/>
                    <a:lstStyle/>
                    <a:p>
                      <a:endParaRPr lang="en-US" dirty="0"/>
                    </a:p>
                  </a:txBody>
                  <a:tcPr>
                    <a:solidFill>
                      <a:schemeClr val="bg1"/>
                    </a:solidFill>
                  </a:tcPr>
                </a:tc>
                <a:tc>
                  <a:txBody>
                    <a:bodyPr/>
                    <a:lstStyle/>
                    <a:p>
                      <a:r>
                        <a:rPr lang="en-US" sz="2400" dirty="0" smtClean="0"/>
                        <a:t>To make </a:t>
                      </a:r>
                      <a:r>
                        <a:rPr lang="en-US" sz="2400" dirty="0" err="1" smtClean="0"/>
                        <a:t>aspirational</a:t>
                      </a:r>
                      <a:r>
                        <a:rPr lang="en-US" sz="2400" dirty="0" smtClean="0"/>
                        <a:t> quality accessible to all.</a:t>
                      </a:r>
                      <a:endParaRPr lang="en-US" sz="2400" dirty="0"/>
                    </a:p>
                  </a:txBody>
                  <a:tcPr/>
                </a:tc>
                <a:tc>
                  <a:txBody>
                    <a:bodyPr/>
                    <a:lstStyle/>
                    <a:p>
                      <a:endParaRPr lang="en-US" dirty="0"/>
                    </a:p>
                  </a:txBody>
                  <a:tcPr/>
                </a:tc>
              </a:tr>
              <a:tr h="1157495">
                <a:tc vMerge="1">
                  <a:txBody>
                    <a:bodyPr/>
                    <a:lstStyle/>
                    <a:p>
                      <a:endParaRPr lang="en-US" dirty="0"/>
                    </a:p>
                  </a:txBody>
                  <a:tcPr/>
                </a:tc>
                <a:tc>
                  <a:txBody>
                    <a:bodyPr/>
                    <a:lstStyle/>
                    <a:p>
                      <a:r>
                        <a:rPr lang="en-US" sz="2400" dirty="0" smtClean="0"/>
                        <a:t>To be the standard against which all others are measured.</a:t>
                      </a:r>
                      <a:endParaRPr lang="en-US" sz="2400" dirty="0"/>
                    </a:p>
                  </a:txBody>
                  <a:tcPr/>
                </a:tc>
                <a:tc>
                  <a:txBody>
                    <a:bodyPr/>
                    <a:lstStyle/>
                    <a:p>
                      <a:endParaRPr lang="en-US" dirty="0"/>
                    </a:p>
                  </a:txBody>
                  <a:tcPr/>
                </a:tc>
              </a:tr>
            </a:tbl>
          </a:graphicData>
        </a:graphic>
      </p:graphicFrame>
      <p:sp>
        <p:nvSpPr>
          <p:cNvPr id="8" name="TextBox 7"/>
          <p:cNvSpPr txBox="1"/>
          <p:nvPr/>
        </p:nvSpPr>
        <p:spPr>
          <a:xfrm>
            <a:off x="7858125" y="3571875"/>
            <a:ext cx="1071563" cy="400050"/>
          </a:xfrm>
          <a:prstGeom prst="rect">
            <a:avLst/>
          </a:prstGeom>
          <a:noFill/>
        </p:spPr>
        <p:txBody>
          <a:bodyPr>
            <a:spAutoFit/>
          </a:bodyPr>
          <a:lstStyle/>
          <a:p>
            <a:pPr algn="ctr">
              <a:defRPr/>
            </a:pPr>
            <a:r>
              <a:rPr lang="en-US" sz="2000" b="1" dirty="0">
                <a:solidFill>
                  <a:srgbClr val="002060"/>
                </a:solidFill>
                <a:latin typeface="+mj-lt"/>
              </a:rPr>
              <a:t>Mission</a:t>
            </a:r>
          </a:p>
        </p:txBody>
      </p:sp>
      <p:sp>
        <p:nvSpPr>
          <p:cNvPr id="9" name="TextBox 8"/>
          <p:cNvSpPr txBox="1"/>
          <p:nvPr/>
        </p:nvSpPr>
        <p:spPr>
          <a:xfrm>
            <a:off x="7929563" y="4487863"/>
            <a:ext cx="1000125" cy="400050"/>
          </a:xfrm>
          <a:prstGeom prst="rect">
            <a:avLst/>
          </a:prstGeom>
          <a:noFill/>
        </p:spPr>
        <p:txBody>
          <a:bodyPr>
            <a:spAutoFit/>
          </a:bodyPr>
          <a:lstStyle/>
          <a:p>
            <a:pPr algn="ctr">
              <a:defRPr/>
            </a:pPr>
            <a:r>
              <a:rPr lang="en-US" sz="2000" b="1" dirty="0">
                <a:solidFill>
                  <a:srgbClr val="002060"/>
                </a:solidFill>
                <a:latin typeface="+mj-lt"/>
              </a:rPr>
              <a:t>Vision</a:t>
            </a:r>
          </a:p>
        </p:txBody>
      </p:sp>
      <p:pic>
        <p:nvPicPr>
          <p:cNvPr id="22543" name="Picture 10" descr="topnav_logo.gif"/>
          <p:cNvPicPr>
            <a:picLocks noChangeAspect="1"/>
          </p:cNvPicPr>
          <p:nvPr/>
        </p:nvPicPr>
        <p:blipFill>
          <a:blip r:embed="rId2"/>
          <a:srcRect/>
          <a:stretch>
            <a:fillRect/>
          </a:stretch>
        </p:blipFill>
        <p:spPr bwMode="auto">
          <a:xfrm>
            <a:off x="285750" y="3357563"/>
            <a:ext cx="1223963" cy="1928812"/>
          </a:xfrm>
          <a:prstGeom prst="rect">
            <a:avLst/>
          </a:prstGeom>
          <a:noFill/>
          <a:ln w="9525">
            <a:noFill/>
            <a:miter lim="800000"/>
            <a:headEnd/>
            <a:tailEnd/>
          </a:ln>
        </p:spPr>
      </p:pic>
    </p:spTree>
    <p:extLst>
      <p:ext uri="{BB962C8B-B14F-4D97-AF65-F5344CB8AC3E}">
        <p14:creationId xmlns:p14="http://schemas.microsoft.com/office/powerpoint/2010/main" val="2589747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41338" y="228600"/>
            <a:ext cx="8531225" cy="990600"/>
          </a:xfrm>
        </p:spPr>
        <p:txBody>
          <a:bodyPr/>
          <a:lstStyle/>
          <a:p>
            <a:r>
              <a:rPr lang="en-US" sz="4000" b="1" smtClean="0"/>
              <a:t>Mission</a:t>
            </a:r>
            <a:r>
              <a:rPr lang="en-US" sz="4000" smtClean="0"/>
              <a:t> statement </a:t>
            </a:r>
            <a:r>
              <a:rPr lang="en-US" sz="4000" u="sng" smtClean="0"/>
              <a:t>or</a:t>
            </a:r>
            <a:r>
              <a:rPr lang="en-US" sz="4000" smtClean="0"/>
              <a:t> </a:t>
            </a:r>
            <a:r>
              <a:rPr lang="en-US" sz="4000" b="1" smtClean="0"/>
              <a:t>Vision</a:t>
            </a:r>
            <a:r>
              <a:rPr lang="en-US" sz="4000" smtClean="0"/>
              <a:t> statement?</a:t>
            </a:r>
          </a:p>
        </p:txBody>
      </p:sp>
      <p:sp>
        <p:nvSpPr>
          <p:cNvPr id="4" name="Slide Number Placeholder 3"/>
          <p:cNvSpPr>
            <a:spLocks noGrp="1"/>
          </p:cNvSpPr>
          <p:nvPr>
            <p:ph type="sldNum" sz="quarter" idx="12"/>
          </p:nvPr>
        </p:nvSpPr>
        <p:spPr/>
        <p:txBody>
          <a:bodyPr>
            <a:normAutofit/>
          </a:bodyPr>
          <a:lstStyle/>
          <a:p>
            <a:pPr>
              <a:defRPr/>
            </a:pPr>
            <a:fld id="{12920997-E425-47E8-A9C7-6C609EF7CF00}" type="slidenum">
              <a:rPr lang="en-US" smtClean="0"/>
              <a:pPr>
                <a:defRPr/>
              </a:pPr>
              <a:t>13</a:t>
            </a:fld>
            <a:endParaRPr lang="en-US"/>
          </a:p>
        </p:txBody>
      </p:sp>
      <p:graphicFrame>
        <p:nvGraphicFramePr>
          <p:cNvPr id="7" name="Content Placeholder 6"/>
          <p:cNvGraphicFramePr>
            <a:graphicFrameLocks noGrp="1"/>
          </p:cNvGraphicFramePr>
          <p:nvPr>
            <p:ph sz="quarter" idx="1"/>
          </p:nvPr>
        </p:nvGraphicFramePr>
        <p:xfrm>
          <a:off x="285750" y="1574800"/>
          <a:ext cx="8715404" cy="4905324"/>
        </p:xfrm>
        <a:graphic>
          <a:graphicData uri="http://schemas.openxmlformats.org/drawingml/2006/table">
            <a:tbl>
              <a:tblPr firstRow="1" bandRow="1">
                <a:tableStyleId>{5202B0CA-FC54-4496-8BCA-5EF66A818D29}</a:tableStyleId>
              </a:tblPr>
              <a:tblGrid>
                <a:gridCol w="1285851"/>
                <a:gridCol w="6358015"/>
                <a:gridCol w="1071538"/>
              </a:tblGrid>
              <a:tr h="864315">
                <a:tc>
                  <a:txBody>
                    <a:bodyPr/>
                    <a:lstStyle/>
                    <a:p>
                      <a:r>
                        <a:rPr lang="en-US" dirty="0" smtClean="0"/>
                        <a:t>Company</a:t>
                      </a:r>
                      <a:endParaRPr lang="en-US" dirty="0"/>
                    </a:p>
                  </a:txBody>
                  <a:tcPr/>
                </a:tc>
                <a:tc>
                  <a:txBody>
                    <a:bodyPr/>
                    <a:lstStyle/>
                    <a:p>
                      <a:r>
                        <a:rPr lang="en-US" dirty="0" smtClean="0"/>
                        <a:t>Statement</a:t>
                      </a:r>
                      <a:endParaRPr lang="en-US" dirty="0"/>
                    </a:p>
                  </a:txBody>
                  <a:tcPr/>
                </a:tc>
                <a:tc>
                  <a:txBody>
                    <a:bodyPr/>
                    <a:lstStyle/>
                    <a:p>
                      <a:r>
                        <a:rPr lang="en-US" dirty="0" smtClean="0"/>
                        <a:t>Mission</a:t>
                      </a:r>
                      <a:br>
                        <a:rPr lang="en-US" dirty="0" smtClean="0"/>
                      </a:br>
                      <a:r>
                        <a:rPr lang="en-US" dirty="0" smtClean="0"/>
                        <a:t>or </a:t>
                      </a:r>
                      <a:br>
                        <a:rPr lang="en-US" dirty="0" smtClean="0"/>
                      </a:br>
                      <a:r>
                        <a:rPr lang="en-US" dirty="0" smtClean="0"/>
                        <a:t>Vision</a:t>
                      </a:r>
                      <a:endParaRPr lang="en-US" dirty="0"/>
                    </a:p>
                  </a:txBody>
                  <a:tcPr/>
                </a:tc>
              </a:tr>
              <a:tr h="1238851">
                <a:tc rowSpan="2">
                  <a:txBody>
                    <a:bodyPr/>
                    <a:lstStyle/>
                    <a:p>
                      <a:endParaRPr lang="en-US" dirty="0"/>
                    </a:p>
                  </a:txBody>
                  <a:tcPr>
                    <a:solidFill>
                      <a:schemeClr val="bg1"/>
                    </a:solidFill>
                  </a:tcPr>
                </a:tc>
                <a:tc>
                  <a:txBody>
                    <a:bodyPr/>
                    <a:lstStyle/>
                    <a:p>
                      <a:r>
                        <a:rPr kumimoji="0" lang="en-GB" sz="2000" kern="1200" dirty="0" smtClean="0">
                          <a:solidFill>
                            <a:schemeClr val="dk1"/>
                          </a:solidFill>
                          <a:latin typeface="+mn-lt"/>
                          <a:ea typeface="+mn-ea"/>
                          <a:cs typeface="+mn-cs"/>
                        </a:rPr>
                        <a:t>To be the most successful coffee business anywhere in the world as measured by customer preference and return on investment.</a:t>
                      </a:r>
                      <a:endParaRPr kumimoji="0" lang="en-US" sz="2000" kern="1200" dirty="0" smtClean="0">
                        <a:solidFill>
                          <a:schemeClr val="dk1"/>
                        </a:solidFill>
                        <a:latin typeface="+mn-lt"/>
                        <a:ea typeface="+mn-ea"/>
                        <a:cs typeface="+mn-cs"/>
                      </a:endParaRPr>
                    </a:p>
                    <a:p>
                      <a:r>
                        <a:rPr kumimoji="0" lang="en-GB" sz="2000" kern="1200" dirty="0" smtClean="0">
                          <a:solidFill>
                            <a:schemeClr val="dk1"/>
                          </a:solidFill>
                          <a:latin typeface="+mn-lt"/>
                          <a:ea typeface="+mn-ea"/>
                          <a:cs typeface="+mn-cs"/>
                        </a:rPr>
                        <a:t> </a:t>
                      </a:r>
                      <a:endParaRPr kumimoji="0" lang="en-US" sz="2000" kern="1200" dirty="0" smtClean="0">
                        <a:solidFill>
                          <a:schemeClr val="dk1"/>
                        </a:solidFill>
                        <a:latin typeface="+mn-lt"/>
                        <a:ea typeface="+mn-ea"/>
                        <a:cs typeface="+mn-cs"/>
                      </a:endParaRPr>
                    </a:p>
                  </a:txBody>
                  <a:tcPr/>
                </a:tc>
                <a:tc>
                  <a:txBody>
                    <a:bodyPr/>
                    <a:lstStyle/>
                    <a:p>
                      <a:endParaRPr lang="en-US" dirty="0"/>
                    </a:p>
                  </a:txBody>
                  <a:tcPr/>
                </a:tc>
              </a:tr>
              <a:tr h="2680285">
                <a:tc vMerge="1">
                  <a:txBody>
                    <a:bodyPr/>
                    <a:lstStyle/>
                    <a:p>
                      <a:endParaRPr lang="en-US" dirty="0"/>
                    </a:p>
                  </a:txBody>
                  <a:tcPr/>
                </a:tc>
                <a:tc>
                  <a:txBody>
                    <a:bodyPr/>
                    <a:lstStyle/>
                    <a:p>
                      <a:r>
                        <a:rPr kumimoji="0" lang="en-GB" sz="2000" kern="1200" dirty="0" smtClean="0">
                          <a:solidFill>
                            <a:schemeClr val="dk1"/>
                          </a:solidFill>
                          <a:latin typeface="+mn-lt"/>
                          <a:ea typeface="+mn-ea"/>
                          <a:cs typeface="+mn-cs"/>
                        </a:rPr>
                        <a:t>“To delight more than 1 million customers every day by 2008/09”</a:t>
                      </a:r>
                      <a:endParaRPr kumimoji="0" lang="en-US" sz="2000" kern="1200" dirty="0" smtClean="0">
                        <a:solidFill>
                          <a:schemeClr val="dk1"/>
                        </a:solidFill>
                        <a:latin typeface="+mn-lt"/>
                        <a:ea typeface="+mn-ea"/>
                        <a:cs typeface="+mn-cs"/>
                      </a:endParaRPr>
                    </a:p>
                    <a:p>
                      <a:r>
                        <a:rPr kumimoji="0" lang="en-GB" sz="2000" kern="1200" dirty="0" smtClean="0">
                          <a:solidFill>
                            <a:schemeClr val="dk1"/>
                          </a:solidFill>
                          <a:latin typeface="+mn-lt"/>
                          <a:ea typeface="+mn-ea"/>
                          <a:cs typeface="+mn-cs"/>
                        </a:rPr>
                        <a:t/>
                      </a:r>
                      <a:br>
                        <a:rPr kumimoji="0" lang="en-GB" sz="2000" kern="1200" dirty="0" smtClean="0">
                          <a:solidFill>
                            <a:schemeClr val="dk1"/>
                          </a:solidFill>
                          <a:latin typeface="+mn-lt"/>
                          <a:ea typeface="+mn-ea"/>
                          <a:cs typeface="+mn-cs"/>
                        </a:rPr>
                      </a:br>
                      <a:r>
                        <a:rPr kumimoji="0" lang="en-GB" sz="2000" kern="1200" dirty="0" smtClean="0">
                          <a:solidFill>
                            <a:schemeClr val="dk1"/>
                          </a:solidFill>
                          <a:latin typeface="+mn-lt"/>
                          <a:ea typeface="+mn-ea"/>
                          <a:cs typeface="+mn-cs"/>
                        </a:rPr>
                        <a:t>“Although we are a market leader, at heart we remain a small Italian family business and are as passionate about the welcoming environment we offer our customers, as we are about making great coffee. The interaction between the bean and our people is what differentiates us.”</a:t>
                      </a:r>
                      <a:endParaRPr kumimoji="0" lang="en-US" sz="2000" kern="1200" dirty="0">
                        <a:solidFill>
                          <a:schemeClr val="dk1"/>
                        </a:solidFill>
                        <a:latin typeface="+mn-lt"/>
                        <a:ea typeface="+mn-ea"/>
                        <a:cs typeface="+mn-cs"/>
                      </a:endParaRPr>
                    </a:p>
                  </a:txBody>
                  <a:tcPr/>
                </a:tc>
                <a:tc>
                  <a:txBody>
                    <a:bodyPr/>
                    <a:lstStyle/>
                    <a:p>
                      <a:endParaRPr lang="en-US" dirty="0"/>
                    </a:p>
                  </a:txBody>
                  <a:tcPr/>
                </a:tc>
              </a:tr>
            </a:tbl>
          </a:graphicData>
        </a:graphic>
      </p:graphicFrame>
      <p:sp>
        <p:nvSpPr>
          <p:cNvPr id="8" name="TextBox 7"/>
          <p:cNvSpPr txBox="1"/>
          <p:nvPr/>
        </p:nvSpPr>
        <p:spPr>
          <a:xfrm>
            <a:off x="7929563" y="2643188"/>
            <a:ext cx="1071562" cy="400050"/>
          </a:xfrm>
          <a:prstGeom prst="rect">
            <a:avLst/>
          </a:prstGeom>
          <a:noFill/>
        </p:spPr>
        <p:txBody>
          <a:bodyPr>
            <a:spAutoFit/>
          </a:bodyPr>
          <a:lstStyle/>
          <a:p>
            <a:pPr algn="ctr">
              <a:defRPr/>
            </a:pPr>
            <a:r>
              <a:rPr lang="en-US" sz="2000" b="1" dirty="0">
                <a:solidFill>
                  <a:srgbClr val="002060"/>
                </a:solidFill>
                <a:latin typeface="+mj-lt"/>
              </a:rPr>
              <a:t>Mission</a:t>
            </a:r>
          </a:p>
        </p:txBody>
      </p:sp>
      <p:sp>
        <p:nvSpPr>
          <p:cNvPr id="9" name="TextBox 8"/>
          <p:cNvSpPr txBox="1"/>
          <p:nvPr/>
        </p:nvSpPr>
        <p:spPr>
          <a:xfrm>
            <a:off x="7929563" y="3886200"/>
            <a:ext cx="1000125" cy="400050"/>
          </a:xfrm>
          <a:prstGeom prst="rect">
            <a:avLst/>
          </a:prstGeom>
          <a:noFill/>
        </p:spPr>
        <p:txBody>
          <a:bodyPr>
            <a:spAutoFit/>
          </a:bodyPr>
          <a:lstStyle/>
          <a:p>
            <a:pPr algn="ctr">
              <a:defRPr/>
            </a:pPr>
            <a:r>
              <a:rPr lang="en-US" sz="2000" b="1" dirty="0">
                <a:solidFill>
                  <a:srgbClr val="002060"/>
                </a:solidFill>
                <a:latin typeface="+mj-lt"/>
              </a:rPr>
              <a:t>Vision</a:t>
            </a:r>
          </a:p>
        </p:txBody>
      </p:sp>
      <p:pic>
        <p:nvPicPr>
          <p:cNvPr id="23567" name="Picture 2" descr="Costa Logo"/>
          <p:cNvPicPr>
            <a:picLocks noChangeAspect="1" noChangeArrowheads="1"/>
          </p:cNvPicPr>
          <p:nvPr/>
        </p:nvPicPr>
        <p:blipFill>
          <a:blip r:embed="rId2"/>
          <a:srcRect/>
          <a:stretch>
            <a:fillRect/>
          </a:stretch>
        </p:blipFill>
        <p:spPr bwMode="auto">
          <a:xfrm>
            <a:off x="363538" y="2786063"/>
            <a:ext cx="1208087" cy="3214687"/>
          </a:xfrm>
          <a:prstGeom prst="rect">
            <a:avLst/>
          </a:prstGeom>
          <a:noFill/>
          <a:ln w="9525">
            <a:noFill/>
            <a:miter lim="800000"/>
            <a:headEnd/>
            <a:tailEnd/>
          </a:ln>
        </p:spPr>
      </p:pic>
    </p:spTree>
    <p:extLst>
      <p:ext uri="{BB962C8B-B14F-4D97-AF65-F5344CB8AC3E}">
        <p14:creationId xmlns:p14="http://schemas.microsoft.com/office/powerpoint/2010/main" val="3870976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41338" y="228600"/>
            <a:ext cx="8531225" cy="990600"/>
          </a:xfrm>
        </p:spPr>
        <p:txBody>
          <a:bodyPr/>
          <a:lstStyle/>
          <a:p>
            <a:r>
              <a:rPr lang="en-US" sz="4000" b="1" smtClean="0"/>
              <a:t>Mission</a:t>
            </a:r>
            <a:r>
              <a:rPr lang="en-US" sz="4000" smtClean="0"/>
              <a:t> statement </a:t>
            </a:r>
            <a:r>
              <a:rPr lang="en-US" sz="4000" u="sng" smtClean="0"/>
              <a:t>or</a:t>
            </a:r>
            <a:r>
              <a:rPr lang="en-US" sz="4000" smtClean="0"/>
              <a:t> </a:t>
            </a:r>
            <a:r>
              <a:rPr lang="en-US" sz="4000" b="1" smtClean="0"/>
              <a:t>Vision</a:t>
            </a:r>
            <a:r>
              <a:rPr lang="en-US" sz="4000" smtClean="0"/>
              <a:t> statement?</a:t>
            </a:r>
          </a:p>
        </p:txBody>
      </p:sp>
      <p:sp>
        <p:nvSpPr>
          <p:cNvPr id="4" name="Slide Number Placeholder 3"/>
          <p:cNvSpPr>
            <a:spLocks noGrp="1"/>
          </p:cNvSpPr>
          <p:nvPr>
            <p:ph type="sldNum" sz="quarter" idx="12"/>
          </p:nvPr>
        </p:nvSpPr>
        <p:spPr/>
        <p:txBody>
          <a:bodyPr>
            <a:normAutofit/>
          </a:bodyPr>
          <a:lstStyle/>
          <a:p>
            <a:pPr>
              <a:defRPr/>
            </a:pPr>
            <a:fld id="{2522B6DC-3FF5-44A3-8735-E48D72D1E445}" type="slidenum">
              <a:rPr lang="en-US" smtClean="0"/>
              <a:pPr>
                <a:defRPr/>
              </a:pPr>
              <a:t>14</a:t>
            </a:fld>
            <a:endParaRPr lang="en-US"/>
          </a:p>
        </p:txBody>
      </p:sp>
      <p:graphicFrame>
        <p:nvGraphicFramePr>
          <p:cNvPr id="7" name="Content Placeholder 6"/>
          <p:cNvGraphicFramePr>
            <a:graphicFrameLocks noGrp="1"/>
          </p:cNvGraphicFramePr>
          <p:nvPr>
            <p:ph sz="quarter" idx="1"/>
          </p:nvPr>
        </p:nvGraphicFramePr>
        <p:xfrm>
          <a:off x="285750" y="2009775"/>
          <a:ext cx="8715404" cy="3930648"/>
        </p:xfrm>
        <a:graphic>
          <a:graphicData uri="http://schemas.openxmlformats.org/drawingml/2006/table">
            <a:tbl>
              <a:tblPr firstRow="1" bandRow="1">
                <a:tableStyleId>{5202B0CA-FC54-4496-8BCA-5EF66A818D29}</a:tableStyleId>
              </a:tblPr>
              <a:tblGrid>
                <a:gridCol w="1285851"/>
                <a:gridCol w="6358015"/>
                <a:gridCol w="1071538"/>
              </a:tblGrid>
              <a:tr h="854670">
                <a:tc>
                  <a:txBody>
                    <a:bodyPr/>
                    <a:lstStyle/>
                    <a:p>
                      <a:r>
                        <a:rPr lang="en-US" dirty="0" smtClean="0"/>
                        <a:t>Company</a:t>
                      </a:r>
                      <a:endParaRPr lang="en-US" dirty="0"/>
                    </a:p>
                  </a:txBody>
                  <a:tcPr/>
                </a:tc>
                <a:tc>
                  <a:txBody>
                    <a:bodyPr/>
                    <a:lstStyle/>
                    <a:p>
                      <a:r>
                        <a:rPr lang="en-US" dirty="0" smtClean="0"/>
                        <a:t>Statement</a:t>
                      </a:r>
                      <a:endParaRPr lang="en-US" dirty="0"/>
                    </a:p>
                  </a:txBody>
                  <a:tcPr/>
                </a:tc>
                <a:tc>
                  <a:txBody>
                    <a:bodyPr/>
                    <a:lstStyle/>
                    <a:p>
                      <a:r>
                        <a:rPr lang="en-US" dirty="0" smtClean="0"/>
                        <a:t>Mission</a:t>
                      </a:r>
                      <a:br>
                        <a:rPr lang="en-US" dirty="0" smtClean="0"/>
                      </a:br>
                      <a:r>
                        <a:rPr lang="en-US" dirty="0" smtClean="0"/>
                        <a:t>or </a:t>
                      </a:r>
                      <a:br>
                        <a:rPr lang="en-US" dirty="0" smtClean="0"/>
                      </a:br>
                      <a:r>
                        <a:rPr lang="en-US" dirty="0" smtClean="0"/>
                        <a:t>Vision</a:t>
                      </a:r>
                      <a:endParaRPr lang="en-US" dirty="0"/>
                    </a:p>
                  </a:txBody>
                  <a:tcPr/>
                </a:tc>
              </a:tr>
              <a:tr h="1005454">
                <a:tc rowSpan="2">
                  <a:txBody>
                    <a:bodyPr/>
                    <a:lstStyle/>
                    <a:p>
                      <a:endParaRPr lang="en-US" dirty="0"/>
                    </a:p>
                  </a:txBody>
                  <a:tcPr>
                    <a:solidFill>
                      <a:schemeClr val="bg1"/>
                    </a:solidFill>
                  </a:tcPr>
                </a:tc>
                <a:tc>
                  <a:txBody>
                    <a:bodyPr/>
                    <a:lstStyle/>
                    <a:p>
                      <a:r>
                        <a:rPr lang="en-US" sz="2000" dirty="0" smtClean="0"/>
                        <a:t>To establish Sony Ericsson as the most attractive and innovative global brand in the mobile handset industry</a:t>
                      </a:r>
                    </a:p>
                  </a:txBody>
                  <a:tcPr/>
                </a:tc>
                <a:tc>
                  <a:txBody>
                    <a:bodyPr/>
                    <a:lstStyle/>
                    <a:p>
                      <a:endParaRPr lang="en-US" dirty="0"/>
                    </a:p>
                  </a:txBody>
                  <a:tcPr/>
                </a:tc>
              </a:tr>
              <a:tr h="2010795">
                <a:tc vMerge="1">
                  <a:txBody>
                    <a:bodyPr/>
                    <a:lstStyle/>
                    <a:p>
                      <a:endParaRPr lang="en-US" dirty="0"/>
                    </a:p>
                  </a:txBody>
                  <a:tcPr/>
                </a:tc>
                <a:tc>
                  <a:txBody>
                    <a:bodyPr/>
                    <a:lstStyle/>
                    <a:p>
                      <a:r>
                        <a:rPr lang="en-US" sz="2000" dirty="0" smtClean="0"/>
                        <a:t>To become THE communication entertainment brand. We inspire people to do more than just communicate. We enable everyone to create and participate in entertainment experiences. Experiences that blur the lines between communication and entertainment.</a:t>
                      </a:r>
                      <a:endParaRPr lang="en-US" sz="2000" dirty="0"/>
                    </a:p>
                  </a:txBody>
                  <a:tcPr/>
                </a:tc>
                <a:tc>
                  <a:txBody>
                    <a:bodyPr/>
                    <a:lstStyle/>
                    <a:p>
                      <a:endParaRPr lang="en-US" dirty="0"/>
                    </a:p>
                  </a:txBody>
                  <a:tcPr/>
                </a:tc>
              </a:tr>
            </a:tbl>
          </a:graphicData>
        </a:graphic>
      </p:graphicFrame>
      <p:sp>
        <p:nvSpPr>
          <p:cNvPr id="8" name="TextBox 7"/>
          <p:cNvSpPr txBox="1"/>
          <p:nvPr/>
        </p:nvSpPr>
        <p:spPr>
          <a:xfrm>
            <a:off x="7858125" y="3041650"/>
            <a:ext cx="1071563" cy="400050"/>
          </a:xfrm>
          <a:prstGeom prst="rect">
            <a:avLst/>
          </a:prstGeom>
          <a:noFill/>
        </p:spPr>
        <p:txBody>
          <a:bodyPr>
            <a:spAutoFit/>
          </a:bodyPr>
          <a:lstStyle/>
          <a:p>
            <a:pPr algn="ctr">
              <a:defRPr/>
            </a:pPr>
            <a:r>
              <a:rPr lang="en-US" sz="2000" b="1" dirty="0">
                <a:solidFill>
                  <a:srgbClr val="002060"/>
                </a:solidFill>
                <a:latin typeface="+mj-lt"/>
              </a:rPr>
              <a:t>Mission</a:t>
            </a:r>
          </a:p>
        </p:txBody>
      </p:sp>
      <p:sp>
        <p:nvSpPr>
          <p:cNvPr id="9" name="TextBox 8"/>
          <p:cNvSpPr txBox="1"/>
          <p:nvPr/>
        </p:nvSpPr>
        <p:spPr>
          <a:xfrm>
            <a:off x="7929563" y="4786313"/>
            <a:ext cx="1000125" cy="400050"/>
          </a:xfrm>
          <a:prstGeom prst="rect">
            <a:avLst/>
          </a:prstGeom>
          <a:noFill/>
        </p:spPr>
        <p:txBody>
          <a:bodyPr>
            <a:spAutoFit/>
          </a:bodyPr>
          <a:lstStyle/>
          <a:p>
            <a:pPr algn="ctr">
              <a:defRPr/>
            </a:pPr>
            <a:r>
              <a:rPr lang="en-US" sz="2000" b="1" dirty="0">
                <a:solidFill>
                  <a:srgbClr val="002060"/>
                </a:solidFill>
                <a:latin typeface="+mj-lt"/>
              </a:rPr>
              <a:t>Vision</a:t>
            </a:r>
          </a:p>
        </p:txBody>
      </p:sp>
      <p:pic>
        <p:nvPicPr>
          <p:cNvPr id="24591" name="Picture 10" descr="sony-ericsson-logo.jpg"/>
          <p:cNvPicPr>
            <a:picLocks noChangeAspect="1"/>
          </p:cNvPicPr>
          <p:nvPr/>
        </p:nvPicPr>
        <p:blipFill>
          <a:blip r:embed="rId2"/>
          <a:srcRect/>
          <a:stretch>
            <a:fillRect/>
          </a:stretch>
        </p:blipFill>
        <p:spPr bwMode="auto">
          <a:xfrm>
            <a:off x="142875" y="3452813"/>
            <a:ext cx="1428750" cy="1905000"/>
          </a:xfrm>
          <a:prstGeom prst="rect">
            <a:avLst/>
          </a:prstGeom>
          <a:noFill/>
          <a:ln w="9525">
            <a:noFill/>
            <a:miter lim="800000"/>
            <a:headEnd/>
            <a:tailEnd/>
          </a:ln>
        </p:spPr>
      </p:pic>
    </p:spTree>
    <p:extLst>
      <p:ext uri="{BB962C8B-B14F-4D97-AF65-F5344CB8AC3E}">
        <p14:creationId xmlns:p14="http://schemas.microsoft.com/office/powerpoint/2010/main" val="2026313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pPr>
              <a:buNone/>
            </a:pPr>
            <a:r>
              <a:rPr lang="en-GB" dirty="0" smtClean="0"/>
              <a:t>By the end of this lesson students should:</a:t>
            </a:r>
          </a:p>
          <a:p>
            <a:endParaRPr lang="en-GB" dirty="0"/>
          </a:p>
          <a:p>
            <a:r>
              <a:rPr lang="en-GB" dirty="0" smtClean="0"/>
              <a:t>Understand the term mission statement</a:t>
            </a:r>
          </a:p>
          <a:p>
            <a:r>
              <a:rPr lang="en-GB" dirty="0" smtClean="0"/>
              <a:t>Understand the term vision statement</a:t>
            </a:r>
          </a:p>
          <a:p>
            <a:r>
              <a:rPr lang="en-GB" dirty="0" smtClean="0"/>
              <a:t>Be able to explain the difference between mission and vision statement and identify examples of each</a:t>
            </a:r>
          </a:p>
          <a:p>
            <a:endParaRPr lang="en-GB" dirty="0" smtClean="0"/>
          </a:p>
        </p:txBody>
      </p:sp>
    </p:spTree>
    <p:extLst>
      <p:ext uri="{BB962C8B-B14F-4D97-AF65-F5344CB8AC3E}">
        <p14:creationId xmlns:p14="http://schemas.microsoft.com/office/powerpoint/2010/main" val="6351065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statements</a:t>
            </a:r>
            <a:endParaRPr lang="en-US" dirty="0"/>
          </a:p>
        </p:txBody>
      </p:sp>
      <p:sp>
        <p:nvSpPr>
          <p:cNvPr id="3" name="Content Placeholder 2"/>
          <p:cNvSpPr>
            <a:spLocks noGrp="1"/>
          </p:cNvSpPr>
          <p:nvPr>
            <p:ph idx="1"/>
          </p:nvPr>
        </p:nvSpPr>
        <p:spPr/>
        <p:txBody>
          <a:bodyPr>
            <a:normAutofit lnSpcReduction="10000"/>
          </a:bodyPr>
          <a:lstStyle/>
          <a:p>
            <a:r>
              <a:rPr lang="en-US" dirty="0" smtClean="0"/>
              <a:t>A vision statement outlines a business aspirations (were it wants to be in the future). For example </a:t>
            </a:r>
          </a:p>
          <a:p>
            <a:endParaRPr lang="en-US" dirty="0" smtClean="0"/>
          </a:p>
          <a:p>
            <a:r>
              <a:rPr lang="en-US" dirty="0" smtClean="0"/>
              <a:t>“to be the leading sports brand in the world” is the vision statement of adidas.</a:t>
            </a:r>
          </a:p>
          <a:p>
            <a:endParaRPr lang="en-US" dirty="0" smtClean="0"/>
          </a:p>
          <a:p>
            <a:pPr>
              <a:buNone/>
            </a:pPr>
            <a:r>
              <a:rPr lang="en-US" dirty="0" smtClean="0">
                <a:hlinkClick r:id="rId2"/>
              </a:rPr>
              <a:t>http://www.youtube.com/watch?v=Y4AItMg70kg</a:t>
            </a:r>
            <a:endParaRPr lang="en-US" dirty="0" smtClean="0"/>
          </a:p>
          <a:p>
            <a:endParaRPr lang="en-US" dirty="0"/>
          </a:p>
        </p:txBody>
      </p:sp>
    </p:spTree>
    <p:extLst>
      <p:ext uri="{BB962C8B-B14F-4D97-AF65-F5344CB8AC3E}">
        <p14:creationId xmlns:p14="http://schemas.microsoft.com/office/powerpoint/2010/main" val="34467989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statements</a:t>
            </a:r>
            <a:endParaRPr lang="en-US" dirty="0"/>
          </a:p>
        </p:txBody>
      </p:sp>
      <p:sp>
        <p:nvSpPr>
          <p:cNvPr id="3" name="Content Placeholder 2"/>
          <p:cNvSpPr>
            <a:spLocks noGrp="1"/>
          </p:cNvSpPr>
          <p:nvPr>
            <p:ph idx="1"/>
          </p:nvPr>
        </p:nvSpPr>
        <p:spPr/>
        <p:txBody>
          <a:bodyPr/>
          <a:lstStyle/>
          <a:p>
            <a:r>
              <a:rPr lang="en-US" dirty="0" smtClean="0"/>
              <a:t>As per the ‘I have dream speech’ having a clear vision can bring about dramatic change.</a:t>
            </a:r>
            <a:endParaRPr lang="en-US" dirty="0"/>
          </a:p>
        </p:txBody>
      </p:sp>
    </p:spTree>
    <p:extLst>
      <p:ext uri="{BB962C8B-B14F-4D97-AF65-F5344CB8AC3E}">
        <p14:creationId xmlns:p14="http://schemas.microsoft.com/office/powerpoint/2010/main" val="101826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a:t>
            </a:r>
            <a:endParaRPr lang="en-US" dirty="0"/>
          </a:p>
        </p:txBody>
      </p:sp>
      <p:sp>
        <p:nvSpPr>
          <p:cNvPr id="3" name="Content Placeholder 2"/>
          <p:cNvSpPr>
            <a:spLocks noGrp="1"/>
          </p:cNvSpPr>
          <p:nvPr>
            <p:ph idx="1"/>
          </p:nvPr>
        </p:nvSpPr>
        <p:spPr/>
        <p:txBody>
          <a:bodyPr>
            <a:normAutofit lnSpcReduction="10000"/>
          </a:bodyPr>
          <a:lstStyle/>
          <a:p>
            <a:r>
              <a:rPr lang="en-US" b="1" dirty="0" smtClean="0"/>
              <a:t>Mission</a:t>
            </a:r>
            <a:r>
              <a:rPr lang="en-US" dirty="0" smtClean="0"/>
              <a:t> </a:t>
            </a:r>
            <a:r>
              <a:rPr lang="en-US" b="1" dirty="0" smtClean="0"/>
              <a:t>statement</a:t>
            </a:r>
            <a:r>
              <a:rPr lang="en-US" dirty="0" smtClean="0"/>
              <a:t> means to have a clear purpose. It explains in general terms what the business is trying to achieve and outlines the organizations values. They tend to be a </a:t>
            </a:r>
            <a:r>
              <a:rPr lang="en-US" b="1" dirty="0" smtClean="0"/>
              <a:t>simple</a:t>
            </a:r>
            <a:r>
              <a:rPr lang="en-US" dirty="0" smtClean="0"/>
              <a:t> </a:t>
            </a:r>
            <a:r>
              <a:rPr lang="en-US" b="1" dirty="0" smtClean="0"/>
              <a:t>declaration </a:t>
            </a:r>
            <a:r>
              <a:rPr lang="en-US" dirty="0" smtClean="0"/>
              <a:t>that broadly states the underlying purpose of an organizations existence.</a:t>
            </a:r>
          </a:p>
          <a:p>
            <a:endParaRPr lang="en-US" dirty="0" smtClean="0"/>
          </a:p>
          <a:p>
            <a:r>
              <a:rPr lang="en-US" dirty="0" smtClean="0"/>
              <a:t>Unlike objectives a mission statements tend to be qualitative and quantitative. </a:t>
            </a:r>
            <a:endParaRPr lang="en-US" dirty="0"/>
          </a:p>
        </p:txBody>
      </p:sp>
    </p:spTree>
    <p:extLst>
      <p:ext uri="{BB962C8B-B14F-4D97-AF65-F5344CB8AC3E}">
        <p14:creationId xmlns:p14="http://schemas.microsoft.com/office/powerpoint/2010/main" val="26799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a:t>
            </a:r>
            <a:endParaRPr lang="en-US" dirty="0"/>
          </a:p>
        </p:txBody>
      </p:sp>
      <p:sp>
        <p:nvSpPr>
          <p:cNvPr id="3" name="Content Placeholder 2"/>
          <p:cNvSpPr>
            <a:spLocks noGrp="1"/>
          </p:cNvSpPr>
          <p:nvPr>
            <p:ph idx="1"/>
          </p:nvPr>
        </p:nvSpPr>
        <p:spPr/>
        <p:txBody>
          <a:bodyPr/>
          <a:lstStyle/>
          <a:p>
            <a:r>
              <a:rPr lang="en-US" dirty="0" smtClean="0"/>
              <a:t>A well produced mission statement is clearly defined and realistically achievable. It should serve to unify all people and corporate cultures within the workforce in their attempt to achieve the organizations vision.</a:t>
            </a:r>
          </a:p>
          <a:p>
            <a:endParaRPr lang="en-US" dirty="0"/>
          </a:p>
        </p:txBody>
      </p:sp>
    </p:spTree>
    <p:extLst>
      <p:ext uri="{BB962C8B-B14F-4D97-AF65-F5344CB8AC3E}">
        <p14:creationId xmlns:p14="http://schemas.microsoft.com/office/powerpoint/2010/main" val="127484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differences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Mission statements are focused upon long term, vision statements can focus upon medium or long term.</a:t>
            </a:r>
          </a:p>
          <a:p>
            <a:r>
              <a:rPr lang="en-US" dirty="0" smtClean="0"/>
              <a:t>Vision statements are updated more frequently.</a:t>
            </a:r>
          </a:p>
          <a:p>
            <a:r>
              <a:rPr lang="en-US" dirty="0" smtClean="0"/>
              <a:t>Mission statements do not have actual targets. They should what could be.</a:t>
            </a:r>
          </a:p>
          <a:p>
            <a:r>
              <a:rPr lang="en-US" dirty="0" smtClean="0"/>
              <a:t>Mission statement highlights beliefs and guiding principals. This sets the tone for staff.</a:t>
            </a:r>
          </a:p>
          <a:p>
            <a:endParaRPr lang="en-US" dirty="0" smtClean="0"/>
          </a:p>
        </p:txBody>
      </p:sp>
    </p:spTree>
    <p:extLst>
      <p:ext uri="{BB962C8B-B14F-4D97-AF65-F5344CB8AC3E}">
        <p14:creationId xmlns:p14="http://schemas.microsoft.com/office/powerpoint/2010/main" val="99323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problems / drawbacks</a:t>
            </a:r>
            <a:endParaRPr lang="en-US" dirty="0"/>
          </a:p>
        </p:txBody>
      </p:sp>
      <p:sp>
        <p:nvSpPr>
          <p:cNvPr id="3" name="Content Placeholder 2"/>
          <p:cNvSpPr>
            <a:spLocks noGrp="1"/>
          </p:cNvSpPr>
          <p:nvPr>
            <p:ph idx="1"/>
          </p:nvPr>
        </p:nvSpPr>
        <p:spPr/>
        <p:txBody>
          <a:bodyPr/>
          <a:lstStyle/>
          <a:p>
            <a:r>
              <a:rPr lang="en-US" dirty="0" smtClean="0"/>
              <a:t>Critics state that vision statements / mission statements are no more than PR as deep down all businesses just want to make </a:t>
            </a:r>
            <a:r>
              <a:rPr lang="en-US" b="1" dirty="0" smtClean="0"/>
              <a:t>PROFIT</a:t>
            </a:r>
            <a:r>
              <a:rPr lang="en-US" dirty="0" smtClean="0"/>
              <a:t>.</a:t>
            </a:r>
          </a:p>
          <a:p>
            <a:r>
              <a:rPr lang="en-US" dirty="0" smtClean="0"/>
              <a:t>Even the best mission / vision statements may not be supported by the employees. If this is the case it can be a lengthy procedure in converting people beliefs and behavior.</a:t>
            </a:r>
            <a:endParaRPr lang="en-US" dirty="0"/>
          </a:p>
        </p:txBody>
      </p:sp>
    </p:spTree>
    <p:extLst>
      <p:ext uri="{BB962C8B-B14F-4D97-AF65-F5344CB8AC3E}">
        <p14:creationId xmlns:p14="http://schemas.microsoft.com/office/powerpoint/2010/main" val="58708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r>
              <a:rPr lang="en-US" smtClean="0"/>
              <a:t>MOST Analysis</a:t>
            </a:r>
          </a:p>
        </p:txBody>
      </p:sp>
      <p:sp>
        <p:nvSpPr>
          <p:cNvPr id="4" name="Slide Number Placeholder 3"/>
          <p:cNvSpPr>
            <a:spLocks noGrp="1"/>
          </p:cNvSpPr>
          <p:nvPr>
            <p:ph type="sldNum" sz="quarter" idx="12"/>
          </p:nvPr>
        </p:nvSpPr>
        <p:spPr/>
        <p:txBody>
          <a:bodyPr>
            <a:normAutofit/>
          </a:bodyPr>
          <a:lstStyle/>
          <a:p>
            <a:pPr>
              <a:defRPr/>
            </a:pPr>
            <a:fld id="{71430F5F-78CA-43C4-8F99-3C1587B05113}" type="slidenum">
              <a:rPr lang="en-US" smtClean="0"/>
              <a:pPr>
                <a:defRPr/>
              </a:pPr>
              <a:t>9</a:t>
            </a:fld>
            <a:endParaRPr lang="en-US"/>
          </a:p>
        </p:txBody>
      </p:sp>
      <p:graphicFrame>
        <p:nvGraphicFramePr>
          <p:cNvPr id="12" name="Content Placeholder 11"/>
          <p:cNvGraphicFramePr>
            <a:graphicFrameLocks noGrp="1"/>
          </p:cNvGraphicFramePr>
          <p:nvPr>
            <p:ph sz="quarter" idx="1"/>
          </p:nvPr>
        </p:nvGraphicFramePr>
        <p:xfrm>
          <a:off x="571472" y="1719282"/>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p:cNvSpPr txBox="1"/>
          <p:nvPr/>
        </p:nvSpPr>
        <p:spPr>
          <a:xfrm>
            <a:off x="-357188" y="6286500"/>
            <a:ext cx="9929813" cy="400050"/>
          </a:xfrm>
          <a:prstGeom prst="rect">
            <a:avLst/>
          </a:prstGeom>
          <a:noFill/>
        </p:spPr>
        <p:txBody>
          <a:bodyPr>
            <a:spAutoFit/>
          </a:bodyPr>
          <a:lstStyle/>
          <a:p>
            <a:pPr algn="ctr">
              <a:defRPr/>
            </a:pPr>
            <a:r>
              <a:rPr lang="en-US" sz="2000" b="1" u="sng" dirty="0">
                <a:effectLst>
                  <a:outerShdw blurRad="38100" dist="38100" dir="2700000" algn="tl">
                    <a:srgbClr val="000000">
                      <a:alpha val="43137"/>
                    </a:srgbClr>
                  </a:outerShdw>
                </a:effectLst>
                <a:latin typeface="+mj-lt"/>
              </a:rPr>
              <a:t>MOST Analysis</a:t>
            </a:r>
            <a:r>
              <a:rPr lang="en-US" sz="2000" b="1" dirty="0">
                <a:latin typeface="+mj-lt"/>
              </a:rPr>
              <a:t>: Key tool used to examine corporate strategy &amp; strategic planning.</a:t>
            </a:r>
          </a:p>
        </p:txBody>
      </p:sp>
    </p:spTree>
    <p:extLst>
      <p:ext uri="{BB962C8B-B14F-4D97-AF65-F5344CB8AC3E}">
        <p14:creationId xmlns:p14="http://schemas.microsoft.com/office/powerpoint/2010/main" val="1468531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686</Words>
  <Application>Microsoft Macintosh PowerPoint</Application>
  <PresentationFormat>On-screen Show (4:3)</PresentationFormat>
  <Paragraphs>95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1.3 Organisational Objectives 1.3.1 Mission / vision statements</vt:lpstr>
      <vt:lpstr>Learning Objectives</vt:lpstr>
      <vt:lpstr>Vision statements</vt:lpstr>
      <vt:lpstr>Vision statements</vt:lpstr>
      <vt:lpstr>Mission statements</vt:lpstr>
      <vt:lpstr>Mission statements</vt:lpstr>
      <vt:lpstr>Important differences</vt:lpstr>
      <vt:lpstr>Potential problems / drawbacks</vt:lpstr>
      <vt:lpstr>MOST Analysis</vt:lpstr>
      <vt:lpstr>Mission statement or Vision statement?</vt:lpstr>
      <vt:lpstr>Mission statement or Vision statement?</vt:lpstr>
      <vt:lpstr>Mission statement or Vision statement?</vt:lpstr>
      <vt:lpstr>Mission statement or Vision statement?</vt:lpstr>
      <vt:lpstr>Mission statement or Vision statement?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Organisational Objectives 1.3.1 Mission / vision statements</dc:title>
  <dc:creator>Liam Greenbank</dc:creator>
  <cp:lastModifiedBy>Liam Greenbank</cp:lastModifiedBy>
  <cp:revision>1</cp:revision>
  <dcterms:created xsi:type="dcterms:W3CDTF">2013-09-19T15:45:04Z</dcterms:created>
  <dcterms:modified xsi:type="dcterms:W3CDTF">2013-09-19T15:46:25Z</dcterms:modified>
</cp:coreProperties>
</file>