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9" r:id="rId4"/>
    <p:sldId id="260" r:id="rId5"/>
    <p:sldId id="261" r:id="rId6"/>
    <p:sldId id="262" r:id="rId7"/>
    <p:sldId id="25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60"/>
  </p:normalViewPr>
  <p:slideViewPr>
    <p:cSldViewPr>
      <p:cViewPr varScale="1">
        <p:scale>
          <a:sx n="59" d="100"/>
          <a:sy n="59" d="100"/>
        </p:scale>
        <p:origin x="-12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E82F75D-F0EB-423F-9C61-A76D7C630855}" type="datetimeFigureOut">
              <a:rPr lang="en-US" smtClean="0"/>
              <a:pPr/>
              <a:t>9/29/13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371EB3-BB05-4169-9C35-04597F79E235}" type="slidenum">
              <a:rPr lang="en-US" smtClean="0"/>
              <a:pPr/>
              <a:t>‹#›</a:t>
            </a:fld>
            <a:endParaRPr lang="en-US"/>
          </a:p>
        </p:txBody>
      </p:sp>
    </p:spTree>
    <p:extLst>
      <p:ext uri="{BB962C8B-B14F-4D97-AF65-F5344CB8AC3E}">
        <p14:creationId xmlns:p14="http://schemas.microsoft.com/office/powerpoint/2010/main" val="497651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517ACF-B5DC-4025-9A0B-03A505B6E97D}" type="datetimeFigureOut">
              <a:rPr lang="en-US" smtClean="0"/>
              <a:pPr/>
              <a:t>9/29/13</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C80D86-EDF2-48D7-BB5B-826732F8A1C4}" type="slidenum">
              <a:rPr lang="en-GB" smtClean="0"/>
              <a:pPr/>
              <a:t>‹#›</a:t>
            </a:fld>
            <a:endParaRPr lang="en-GB"/>
          </a:p>
        </p:txBody>
      </p:sp>
    </p:spTree>
    <p:extLst>
      <p:ext uri="{BB962C8B-B14F-4D97-AF65-F5344CB8AC3E}">
        <p14:creationId xmlns:p14="http://schemas.microsoft.com/office/powerpoint/2010/main" val="2728282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5C80D86-EDF2-48D7-BB5B-826732F8A1C4}"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5C80D86-EDF2-48D7-BB5B-826732F8A1C4}"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5C80D86-EDF2-48D7-BB5B-826732F8A1C4}"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22B4886-2BD5-46A7-8C90-285F91607AB6}" type="datetimeFigureOut">
              <a:rPr lang="en-US" smtClean="0"/>
              <a:pPr/>
              <a:t>9/29/13</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B5820B1F-1E73-458B-B20D-D9D9841B8CE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2B4886-2BD5-46A7-8C90-285F91607AB6}" type="datetimeFigureOut">
              <a:rPr lang="en-US" smtClean="0"/>
              <a:pPr/>
              <a:t>9/29/13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0B1F-1E73-458B-B20D-D9D9841B8C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2B4886-2BD5-46A7-8C90-285F91607AB6}" type="datetimeFigureOut">
              <a:rPr lang="en-US" smtClean="0"/>
              <a:pPr/>
              <a:t>9/29/13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0B1F-1E73-458B-B20D-D9D9841B8C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22B4886-2BD5-46A7-8C90-285F91607AB6}" type="datetimeFigureOut">
              <a:rPr lang="en-US" smtClean="0"/>
              <a:pPr/>
              <a:t>9/29/13</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B5820B1F-1E73-458B-B20D-D9D9841B8CE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22B4886-2BD5-46A7-8C90-285F91607AB6}" type="datetimeFigureOut">
              <a:rPr lang="en-US" smtClean="0"/>
              <a:pPr/>
              <a:t>9/29/13</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B5820B1F-1E73-458B-B20D-D9D9841B8CE5}"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22B4886-2BD5-46A7-8C90-285F91607AB6}" type="datetimeFigureOut">
              <a:rPr lang="en-US" smtClean="0"/>
              <a:pPr/>
              <a:t>9/29/13</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B5820B1F-1E73-458B-B20D-D9D9841B8CE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22B4886-2BD5-46A7-8C90-285F91607AB6}" type="datetimeFigureOut">
              <a:rPr lang="en-US" smtClean="0"/>
              <a:pPr/>
              <a:t>9/29/13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B5820B1F-1E73-458B-B20D-D9D9841B8CE5}"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22B4886-2BD5-46A7-8C90-285F91607AB6}" type="datetimeFigureOut">
              <a:rPr lang="en-US" smtClean="0"/>
              <a:pPr/>
              <a:t>9/29/13</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0B1F-1E73-458B-B20D-D9D9841B8CE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2B4886-2BD5-46A7-8C90-285F91607AB6}" type="datetimeFigureOut">
              <a:rPr lang="en-US" smtClean="0"/>
              <a:pPr/>
              <a:t>9/29/13</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20B1F-1E73-458B-B20D-D9D9841B8C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22B4886-2BD5-46A7-8C90-285F91607AB6}" type="datetimeFigureOut">
              <a:rPr lang="en-US" smtClean="0"/>
              <a:pPr/>
              <a:t>9/29/13</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20B1F-1E73-458B-B20D-D9D9841B8CE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22B4886-2BD5-46A7-8C90-285F91607AB6}" type="datetimeFigureOut">
              <a:rPr lang="en-US" smtClean="0"/>
              <a:pPr/>
              <a:t>9/29/13</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B5820B1F-1E73-458B-B20D-D9D9841B8CE5}"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22B4886-2BD5-46A7-8C90-285F91607AB6}" type="datetimeFigureOut">
              <a:rPr lang="en-US" smtClean="0"/>
              <a:pPr/>
              <a:t>9/29/13</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5820B1F-1E73-458B-B20D-D9D9841B8CE5}"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uk/imgres?imgurl=http://images.fanpop.com/images/image_uploads/The-Simpsons-the-simpsons-35446_551_630.jpg&amp;imgrefurl=http://www.fanpop.com/spots/the-simpsons/images/35446/title/simpsons&amp;usg=__m9yQEEeUKhqct-nIBG7vUnpC7E0=&amp;h=630&amp;w=551&amp;sz=33&amp;hl=en&amp;start=4&amp;tbnid=rgYP151nkWqs3M:&amp;tbnh=137&amp;tbnw=120&amp;prev=/images?q=simpsons&amp;gbv=2&amp;hl=en" TargetMode="External"/><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youtube.com/watch?v=0DFocIvK1wc" TargetMode="External"/><Relationship Id="rId1" Type="http://schemas.openxmlformats.org/officeDocument/2006/relationships/slideLayout" Target="../slideLayouts/slideLayout2.xml"/><Relationship Id="rId2" Type="http://schemas.openxmlformats.org/officeDocument/2006/relationships/hyperlink" Target="http://images.google.co.uk/imgres?imgurl=http://www.jetgirlart.com/wp-content/uploads/2009/06/Lisa_Simpson.png&amp;imgrefurl=http://www.jetgirlart.com/?p=1223&amp;usg=__A_vlRlCPbUu-9CFuBstLeGJooY0=&amp;h=488&amp;w=300&amp;sz=100&amp;hl=en&amp;start=4&amp;tbnid=XQd0V8vqDg7ttM:&amp;tbnh=130&amp;tbnw=80&amp;prev=/images?q=lisa+simpson&amp;gbv=2&amp;hl=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9" Type="http://schemas.openxmlformats.org/officeDocument/2006/relationships/image" Target="../media/image8.jpeg"/><Relationship Id="rId20" Type="http://schemas.openxmlformats.org/officeDocument/2006/relationships/hyperlink" Target="http://images.google.co.uk/imgres?imgurl=http://simpsons.neoseeker.com/w/i/simpsons/c/c8/Moe_Syzlak.gif&amp;imgrefurl=http://simpsons.neoseeker.com/wiki/Moe_Syzlak&amp;usg=__kQr6C-HkcC-M_4JnFlvjtzwnJsM=&amp;h=183&amp;w=141&amp;sz=3&amp;hl=en&amp;start=3&amp;tbnid=4ejOvLaSpro-fM:&amp;tbnh=102&amp;tbnw=79&amp;prev=/images?q=moe+syzlak&amp;gbv=2&amp;hl=en" TargetMode="External"/><Relationship Id="rId21" Type="http://schemas.openxmlformats.org/officeDocument/2006/relationships/image" Target="../media/image14.jpeg"/><Relationship Id="rId22" Type="http://schemas.openxmlformats.org/officeDocument/2006/relationships/hyperlink" Target="http://images.google.co.uk/imgres?imgurl=http://www.simpsonstrivia.com.ar/simpsons-photos/wallpapers/mr-burns-wallpaper.gif&amp;imgrefurl=http://www.simpsonstrivia.com.ar/wallpapers/mr-burns-wallpaper.htm&amp;usg=__Ad9FuUHDBswd5jfOnGklIxlSdTE=&amp;h=768&amp;w=1024&amp;sz=32&amp;hl=en&amp;start=4&amp;tbnid=T3QsWWC8s7yxLM:&amp;tbnh=113&amp;tbnw=150&amp;prev=/images?q=monty+burns&amp;gbv=2&amp;hl=en" TargetMode="External"/><Relationship Id="rId23" Type="http://schemas.openxmlformats.org/officeDocument/2006/relationships/image" Target="../media/image15.jpeg"/><Relationship Id="rId24" Type="http://schemas.openxmlformats.org/officeDocument/2006/relationships/hyperlink" Target="http://images.google.co.uk/imgres?imgurl=http://www.kryptonitekollectibles.com/the-simpsons-pics/lisa-simpson-mugshot.jpg&amp;imgrefurl=http://www.freewebs.com/alexsimpsons/simpsonscharacterbios.htm&amp;usg=__yEN51lx_flzwFWgAAf78q6VmXfU=&amp;h=173&amp;w=100&amp;sz=4&amp;hl=en&amp;start=4&amp;tbnid=BpxR_bjJuKJWCM:&amp;tbnh=100&amp;tbnw=58&amp;prev=/images?q=lisa+simpsonburns&amp;gbv=2&amp;hl=en" TargetMode="External"/><Relationship Id="rId25" Type="http://schemas.openxmlformats.org/officeDocument/2006/relationships/image" Target="../media/image16.jpeg"/><Relationship Id="rId10" Type="http://schemas.openxmlformats.org/officeDocument/2006/relationships/hyperlink" Target="http://images.google.co.uk/imgres?imgurl=http://www.simpsoncrazy.com/content/pictures/regulars/Apu1.gif&amp;imgrefurl=http://www.simpsoncrazy.com/pictures/regulars&amp;usg=__0rQtG32bOPJFbd2xQdwT21YaMSM=&amp;h=599&amp;w=430&amp;sz=16&amp;hl=en&amp;start=3&amp;tbnid=IJXwQtt1a1xh_M:&amp;tbnh=135&amp;tbnw=97&amp;prev=/images?q=apu&amp;gbv=2&amp;hl=en" TargetMode="External"/><Relationship Id="rId11" Type="http://schemas.openxmlformats.org/officeDocument/2006/relationships/image" Target="../media/image9.jpeg"/><Relationship Id="rId12" Type="http://schemas.openxmlformats.org/officeDocument/2006/relationships/hyperlink" Target="http://images.google.co.uk/imgres?imgurl=http://media.comicvine.com/uploads/0/229/100275-66972-chief-wiggum_large.gif&amp;imgrefurl=http://www.comicvine.com/chief-wiggum/29-8900/&amp;usg=__NoIQZIzrHgYc6teQjJ-Rc_h5lYs=&amp;h=475&amp;w=300&amp;sz=64&amp;hl=en&amp;start=3&amp;tbnid=rAtQRfE8rUihOM:&amp;tbnh=129&amp;tbnw=81&amp;prev=/images?q=chief+wiggum&amp;gbv=2&amp;hl=en" TargetMode="External"/><Relationship Id="rId13" Type="http://schemas.openxmlformats.org/officeDocument/2006/relationships/image" Target="../media/image10.jpeg"/><Relationship Id="rId14" Type="http://schemas.openxmlformats.org/officeDocument/2006/relationships/hyperlink" Target="http://images.google.co.uk/imgres?imgurl=http://animatedtv.about.com/library/graphics/quimbybanner.jpg&amp;imgrefurl=http://animatedtv.about.com/library/graphics/blsimpgallery3.htm&amp;usg=__ERiHXIciRxmYsZJOKgnFZZgivFU=&amp;h=522&amp;w=330&amp;sz=116&amp;hl=en&amp;start=1&amp;tbnid=ltu1oS4aY91vvM:&amp;tbnh=131&amp;tbnw=83&amp;prev=/images?q=mayor+quimby&amp;gbv=2&amp;hl=en" TargetMode="External"/><Relationship Id="rId15" Type="http://schemas.openxmlformats.org/officeDocument/2006/relationships/image" Target="../media/image11.jpeg"/><Relationship Id="rId16" Type="http://schemas.openxmlformats.org/officeDocument/2006/relationships/hyperlink" Target="http://images.google.co.uk/imgres?imgurl=http://www.lossimpsonsonline.com.ar/personajes/carl-carlson/carl-carlson.png&amp;imgrefurl=http://www.lossimpsonsonline.com.ar/personajes/carl-carlson/&amp;usg=__xe9S0BlNy1PCRuIGdUxxMZnp6lM=&amp;h=800&amp;w=463&amp;sz=108&amp;hl=en&amp;start=3&amp;tbnid=uy7tkDKwYqgHpM:&amp;tbnh=143&amp;tbnw=83&amp;prev=/images?q=carl+carlson&amp;gbv=2&amp;hl=en" TargetMode="External"/><Relationship Id="rId17" Type="http://schemas.openxmlformats.org/officeDocument/2006/relationships/image" Target="../media/image12.jpeg"/><Relationship Id="rId18" Type="http://schemas.openxmlformats.org/officeDocument/2006/relationships/hyperlink" Target="http://images.google.co.uk/imgres?imgurl=http://hvttcerman.wbl.sk/88125-62286-barney-gumble_large.jpg&amp;imgrefurl=http://www.hvttcerman.wbl.sk/Hraci_hvtt.html&amp;usg=__gFRk0HYKBhNBGMWhk8E5NMtxWKE=&amp;h=250&amp;w=300&amp;sz=14&amp;hl=en&amp;start=9&amp;tbnid=avy7IJa4f7M51M:&amp;tbnh=97&amp;tbnw=116&amp;prev=/images?q=barney+gumble&amp;gbv=2&amp;hl=en" TargetMode="External"/><Relationship Id="rId19"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hyperlink" Target="http://images.google.co.uk/imgres?imgurl=http://www.euronuclear.org/e-news/images/springfield-npp.jpg&amp;imgrefurl=http://www.euronuclear.org/e-news/e-news-20/ygn.htm&amp;usg=__40l7-thofn0ZcYgJ72zhP2OcyoQ=&amp;h=300&amp;w=400&amp;sz=21&amp;hl=en&amp;start=3&amp;tbnid=XRwWCo6NCYPNGM:&amp;tbnh=93&amp;tbnw=124&amp;prev=/images?q=springfield+powerplant&amp;gbv=2&amp;hl=en&amp;sa=X" TargetMode="External"/><Relationship Id="rId3" Type="http://schemas.openxmlformats.org/officeDocument/2006/relationships/image" Target="../media/image5.jpeg"/><Relationship Id="rId4" Type="http://schemas.openxmlformats.org/officeDocument/2006/relationships/hyperlink" Target="http://images.google.co.uk/imgres?imgurl=http://1015theeagle.com/images/uploads/simp2006_HomerArmsCrossed_f.jpg&amp;imgrefurl=http://1015theeagle.com/djs/zack_evans/&amp;usg=__rPwe7eXDGPj2AXw29mES1H_p2DU=&amp;h=432&amp;w=346&amp;sz=26&amp;hl=en&amp;start=5&amp;tbnid=-sFJ2Ep2dAOMbM:&amp;tbnh=126&amp;tbnw=101&amp;prev=/images?q=homer+simpson&amp;gbv=2&amp;hl=en" TargetMode="External"/><Relationship Id="rId5" Type="http://schemas.openxmlformats.org/officeDocument/2006/relationships/image" Target="../media/image6.jpeg"/><Relationship Id="rId6" Type="http://schemas.openxmlformats.org/officeDocument/2006/relationships/hyperlink" Target="http://images.google.co.uk/imgres?imgurl=http://simpsonseps.com/cutenewsupdate/data/upimages/marge_simpson.jpg&amp;imgrefurl=http://simpsonseps.com/index.php?start_from=290&amp;ucat=&amp;archive=&amp;subaction=&amp;id=&amp;&amp;usg=__r7I1TBTXCsmz6MiaAmzBDFsIQL8=&amp;h=432&amp;w=293&amp;sz=27&amp;hl=en&amp;start=2&amp;tbnid=Xlg1AS88stf3sM:&amp;tbnh=126&amp;tbnw=85&amp;prev=/images?q=marge+simpson&amp;gbv=2&amp;hl=en" TargetMode="External"/><Relationship Id="rId7" Type="http://schemas.openxmlformats.org/officeDocument/2006/relationships/image" Target="../media/image7.jpeg"/><Relationship Id="rId8" Type="http://schemas.openxmlformats.org/officeDocument/2006/relationships/hyperlink" Target="http://images.google.co.uk/imgres?imgurl=http://www.dctobc.com/wp-content/uploads/2009/03/bartsimpson4.gif&amp;imgrefurl=http://www.dctobc.com/2009/04/bout-bart-simpson/&amp;usg=__FhzDL11g6WlaNBapv9WzqA2AVqM=&amp;h=531&amp;w=350&amp;sz=23&amp;hl=en&amp;start=2&amp;tbnid=LH1-MD0zehwUYM:&amp;tbnh=132&amp;tbnw=87&amp;prev=/images?q=bart+simpson&amp;gbv=2&amp;hl=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i="1" dirty="0" smtClean="0"/>
              <a:t>1.4 stakeholders</a:t>
            </a:r>
            <a:br>
              <a:rPr lang="en-GB" i="1" dirty="0" smtClean="0"/>
            </a:br>
            <a:r>
              <a:rPr lang="en-GB" i="1" dirty="0" smtClean="0"/>
              <a:t>1.3.5 internal and external stakeholders</a:t>
            </a:r>
            <a:endParaRPr lang="en-GB" i="1" dirty="0"/>
          </a:p>
        </p:txBody>
      </p:sp>
      <p:sp>
        <p:nvSpPr>
          <p:cNvPr id="3" name="Subtitle 2"/>
          <p:cNvSpPr>
            <a:spLocks noGrp="1"/>
          </p:cNvSpPr>
          <p:nvPr>
            <p:ph type="subTitle" idx="1"/>
          </p:nvPr>
        </p:nvSpPr>
        <p:spPr/>
        <p:txBody>
          <a:bodyPr/>
          <a:lstStyle/>
          <a:p>
            <a:r>
              <a:rPr lang="en-GB" dirty="0" smtClean="0"/>
              <a:t>IB Unit 1 Business Organisation and Environment</a:t>
            </a:r>
            <a:endParaRPr lang="en-GB" dirty="0"/>
          </a:p>
        </p:txBody>
      </p:sp>
      <p:sp>
        <p:nvSpPr>
          <p:cNvPr id="4" name="TextBox 3"/>
          <p:cNvSpPr txBox="1"/>
          <p:nvPr/>
        </p:nvSpPr>
        <p:spPr>
          <a:xfrm>
            <a:off x="6131944" y="6286520"/>
            <a:ext cx="3357586" cy="369332"/>
          </a:xfrm>
          <a:prstGeom prst="rect">
            <a:avLst/>
          </a:prstGeom>
          <a:noFill/>
        </p:spPr>
        <p:txBody>
          <a:bodyPr wrap="square" rtlCol="0">
            <a:spAutoFit/>
          </a:bodyPr>
          <a:lstStyle/>
          <a:p>
            <a:r>
              <a:rPr lang="en-GB" i="1" dirty="0" smtClean="0">
                <a:solidFill>
                  <a:schemeClr val="tx2"/>
                </a:solidFill>
              </a:rPr>
              <a:t>Mr </a:t>
            </a:r>
            <a:r>
              <a:rPr lang="en-GB" i="1" dirty="0" smtClean="0">
                <a:solidFill>
                  <a:schemeClr val="tx2"/>
                </a:solidFill>
              </a:rPr>
              <a:t>Greenbank - 2013</a:t>
            </a:r>
            <a:endParaRPr lang="en-GB" i="1" dirty="0">
              <a:solidFill>
                <a:schemeClr val="tx2"/>
              </a:solidFill>
            </a:endParaRPr>
          </a:p>
        </p:txBody>
      </p:sp>
      <p:pic>
        <p:nvPicPr>
          <p:cNvPr id="10242" name="Picture 2" descr="http://t3.gstatic.com/images?q=tbn:rgYP151nkWqs3M:http://images.fanpop.com/images/image_uploads/The-Simpsons-the-simpsons-35446_551_630.jpg">
            <a:hlinkClick r:id="rId3"/>
          </p:cNvPr>
          <p:cNvPicPr>
            <a:picLocks noChangeAspect="1" noChangeArrowheads="1"/>
          </p:cNvPicPr>
          <p:nvPr/>
        </p:nvPicPr>
        <p:blipFill>
          <a:blip r:embed="rId4"/>
          <a:srcRect/>
          <a:stretch>
            <a:fillRect/>
          </a:stretch>
        </p:blipFill>
        <p:spPr bwMode="auto">
          <a:xfrm>
            <a:off x="2928926" y="785794"/>
            <a:ext cx="2630475" cy="300312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pPr>
              <a:buNone/>
            </a:pPr>
            <a:r>
              <a:rPr lang="en-GB" dirty="0" smtClean="0"/>
              <a:t>By the end of this lesson students should:</a:t>
            </a:r>
          </a:p>
          <a:p>
            <a:endParaRPr lang="en-GB" dirty="0"/>
          </a:p>
          <a:p>
            <a:r>
              <a:rPr lang="en-GB" dirty="0" smtClean="0"/>
              <a:t>Be able to define stakeholders</a:t>
            </a:r>
          </a:p>
          <a:p>
            <a:r>
              <a:rPr lang="en-GB" dirty="0" smtClean="0"/>
              <a:t>Understand the interest of different </a:t>
            </a:r>
            <a:r>
              <a:rPr lang="en-GB" dirty="0" err="1" smtClean="0"/>
              <a:t>stakholder</a:t>
            </a:r>
            <a:r>
              <a:rPr lang="en-GB" dirty="0" smtClean="0"/>
              <a:t> groups</a:t>
            </a:r>
          </a:p>
          <a:p>
            <a:r>
              <a:rPr lang="en-GB" dirty="0" smtClean="0"/>
              <a:t>Be able to discuss the affects of change upon stakeholders groups.</a:t>
            </a:r>
          </a:p>
          <a:p>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Starter</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Listen to the following song sung during the Simpsons episode in which the power plant was being questioned regarding unethical practices. </a:t>
            </a:r>
          </a:p>
          <a:p>
            <a:endParaRPr lang="en-US" dirty="0" smtClean="0"/>
          </a:p>
          <a:p>
            <a:r>
              <a:rPr lang="en-US" dirty="0" smtClean="0"/>
              <a:t>Consider why Lisa is protesting and try to consider why Lisa Simpson cares about the plant?</a:t>
            </a:r>
            <a:endParaRPr lang="en-US" dirty="0"/>
          </a:p>
        </p:txBody>
      </p:sp>
      <p:pic>
        <p:nvPicPr>
          <p:cNvPr id="24578" name="Picture 2" descr="http://t0.gstatic.com/images?q=tbn:XQd0V8vqDg7ttM:http://www.jetgirlart.com/wp-content/uploads/2009/06/Lisa_Simpson.png">
            <a:hlinkClick r:id="rId2"/>
          </p:cNvPr>
          <p:cNvPicPr>
            <a:picLocks noChangeAspect="1" noChangeArrowheads="1"/>
          </p:cNvPicPr>
          <p:nvPr/>
        </p:nvPicPr>
        <p:blipFill>
          <a:blip r:embed="rId3"/>
          <a:srcRect/>
          <a:stretch>
            <a:fillRect/>
          </a:stretch>
        </p:blipFill>
        <p:spPr bwMode="auto">
          <a:xfrm>
            <a:off x="7938470" y="124028"/>
            <a:ext cx="1086922" cy="1766249"/>
          </a:xfrm>
          <a:prstGeom prst="rect">
            <a:avLst/>
          </a:prstGeom>
          <a:noFill/>
        </p:spPr>
      </p:pic>
      <p:sp>
        <p:nvSpPr>
          <p:cNvPr id="5" name="TextBox 4"/>
          <p:cNvSpPr txBox="1"/>
          <p:nvPr/>
        </p:nvSpPr>
        <p:spPr>
          <a:xfrm>
            <a:off x="3428992" y="5715016"/>
            <a:ext cx="5214974" cy="646331"/>
          </a:xfrm>
          <a:prstGeom prst="rect">
            <a:avLst/>
          </a:prstGeom>
          <a:noFill/>
        </p:spPr>
        <p:txBody>
          <a:bodyPr wrap="square" rtlCol="0">
            <a:spAutoFit/>
          </a:bodyPr>
          <a:lstStyle/>
          <a:p>
            <a:r>
              <a:rPr lang="en-US" dirty="0" smtClean="0">
                <a:hlinkClick r:id="rId4"/>
              </a:rPr>
              <a:t>http://www.youtube.com/watch?v=0DFocIvK1wc</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a:t>
            </a:r>
            <a:endParaRPr lang="en-US" dirty="0"/>
          </a:p>
        </p:txBody>
      </p:sp>
      <p:sp>
        <p:nvSpPr>
          <p:cNvPr id="3" name="Content Placeholder 2"/>
          <p:cNvSpPr>
            <a:spLocks noGrp="1"/>
          </p:cNvSpPr>
          <p:nvPr>
            <p:ph idx="1"/>
          </p:nvPr>
        </p:nvSpPr>
        <p:spPr/>
        <p:txBody>
          <a:bodyPr/>
          <a:lstStyle/>
          <a:p>
            <a:r>
              <a:rPr lang="en-US" dirty="0" smtClean="0"/>
              <a:t>A </a:t>
            </a:r>
            <a:r>
              <a:rPr lang="en-US" b="1" dirty="0" smtClean="0"/>
              <a:t>stakeholder</a:t>
            </a:r>
            <a:r>
              <a:rPr lang="en-US" dirty="0" smtClean="0"/>
              <a:t> is anyone who has an </a:t>
            </a:r>
            <a:r>
              <a:rPr lang="en-US" b="1" dirty="0" smtClean="0"/>
              <a:t>interest</a:t>
            </a:r>
            <a:r>
              <a:rPr lang="en-US" dirty="0" smtClean="0"/>
              <a:t> in a business! In this instance. Lisa Simpson has rallied around and formed a pressure group (</a:t>
            </a:r>
            <a:r>
              <a:rPr lang="en-US" b="1" dirty="0" smtClean="0"/>
              <a:t>external</a:t>
            </a:r>
            <a:r>
              <a:rPr lang="en-US" dirty="0" smtClean="0"/>
              <a:t>) </a:t>
            </a:r>
            <a:r>
              <a:rPr lang="en-US" b="1" dirty="0" smtClean="0"/>
              <a:t>stakeholders</a:t>
            </a:r>
            <a:r>
              <a:rPr lang="en-US" dirty="0" smtClean="0"/>
              <a:t>.</a:t>
            </a:r>
          </a:p>
          <a:p>
            <a:endParaRPr lang="en-US" dirty="0" smtClean="0"/>
          </a:p>
          <a:p>
            <a:r>
              <a:rPr lang="en-US" dirty="0" smtClean="0"/>
              <a:t>Some of the employees (</a:t>
            </a:r>
            <a:r>
              <a:rPr lang="en-US" b="1" dirty="0" smtClean="0"/>
              <a:t>internal</a:t>
            </a:r>
            <a:r>
              <a:rPr lang="en-US" dirty="0" smtClean="0"/>
              <a:t>) have also become involved.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bring about change!</a:t>
            </a:r>
            <a:endParaRPr lang="en-US" dirty="0"/>
          </a:p>
        </p:txBody>
      </p:sp>
      <p:sp>
        <p:nvSpPr>
          <p:cNvPr id="3" name="Content Placeholder 2"/>
          <p:cNvSpPr>
            <a:spLocks noGrp="1"/>
          </p:cNvSpPr>
          <p:nvPr>
            <p:ph idx="1"/>
          </p:nvPr>
        </p:nvSpPr>
        <p:spPr/>
        <p:txBody>
          <a:bodyPr>
            <a:normAutofit lnSpcReduction="10000"/>
          </a:bodyPr>
          <a:lstStyle/>
          <a:p>
            <a:r>
              <a:rPr lang="en-US" dirty="0" smtClean="0"/>
              <a:t>This episode prompted Monty Burns to consider a relocation of the power plant from Springfield to Shellybyville.</a:t>
            </a:r>
          </a:p>
          <a:p>
            <a:endParaRPr lang="en-US" dirty="0" smtClean="0"/>
          </a:p>
          <a:p>
            <a:r>
              <a:rPr lang="en-US" dirty="0" smtClean="0"/>
              <a:t>Case study! In pair read the case study and consider how each of the stakeholders in question is interested in the business and how each of them will be affected should the relocation take place.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Stakeholders</a:t>
            </a:r>
            <a:endParaRPr lang="en-US" dirty="0"/>
          </a:p>
        </p:txBody>
      </p:sp>
      <p:pic>
        <p:nvPicPr>
          <p:cNvPr id="25602" name="Picture 2" descr="http://t2.gstatic.com/images?q=tbn:XRwWCo6NCYPNGM:http://www.euronuclear.org/e-news/images/springfield-npp.jpg">
            <a:hlinkClick r:id="rId2"/>
          </p:cNvPr>
          <p:cNvPicPr>
            <a:picLocks noChangeAspect="1" noChangeArrowheads="1"/>
          </p:cNvPicPr>
          <p:nvPr/>
        </p:nvPicPr>
        <p:blipFill>
          <a:blip r:embed="rId3"/>
          <a:srcRect/>
          <a:stretch>
            <a:fillRect/>
          </a:stretch>
        </p:blipFill>
        <p:spPr bwMode="auto">
          <a:xfrm>
            <a:off x="3857620" y="3143248"/>
            <a:ext cx="1181100" cy="885825"/>
          </a:xfrm>
          <a:prstGeom prst="rect">
            <a:avLst/>
          </a:prstGeom>
          <a:noFill/>
        </p:spPr>
      </p:pic>
      <p:pic>
        <p:nvPicPr>
          <p:cNvPr id="25604" name="Picture 4" descr="http://t1.gstatic.com/images?q=tbn:-sFJ2Ep2dAOMbM:http://1015theeagle.com/images/uploads/simp2006_HomerArmsCrossed_f.jpg">
            <a:hlinkClick r:id="rId4"/>
          </p:cNvPr>
          <p:cNvPicPr>
            <a:picLocks noChangeAspect="1" noChangeArrowheads="1"/>
          </p:cNvPicPr>
          <p:nvPr/>
        </p:nvPicPr>
        <p:blipFill>
          <a:blip r:embed="rId5"/>
          <a:srcRect/>
          <a:stretch>
            <a:fillRect/>
          </a:stretch>
        </p:blipFill>
        <p:spPr bwMode="auto">
          <a:xfrm rot="925498">
            <a:off x="714348" y="1500174"/>
            <a:ext cx="962025" cy="1200150"/>
          </a:xfrm>
          <a:prstGeom prst="rect">
            <a:avLst/>
          </a:prstGeom>
          <a:noFill/>
        </p:spPr>
      </p:pic>
      <p:pic>
        <p:nvPicPr>
          <p:cNvPr id="25606" name="Picture 6" descr="http://t1.gstatic.com/images?q=tbn:Xlg1AS88stf3sM:http://simpsonseps.com/cutenewsupdate/data/upimages/marge_simpson.jpg">
            <a:hlinkClick r:id="rId6"/>
          </p:cNvPr>
          <p:cNvPicPr>
            <a:picLocks noChangeAspect="1" noChangeArrowheads="1"/>
          </p:cNvPicPr>
          <p:nvPr/>
        </p:nvPicPr>
        <p:blipFill>
          <a:blip r:embed="rId7"/>
          <a:srcRect/>
          <a:stretch>
            <a:fillRect/>
          </a:stretch>
        </p:blipFill>
        <p:spPr bwMode="auto">
          <a:xfrm rot="20351106">
            <a:off x="7259146" y="1390545"/>
            <a:ext cx="809625" cy="1200150"/>
          </a:xfrm>
          <a:prstGeom prst="rect">
            <a:avLst/>
          </a:prstGeom>
          <a:noFill/>
        </p:spPr>
      </p:pic>
      <p:pic>
        <p:nvPicPr>
          <p:cNvPr id="25608" name="Picture 8" descr="http://t2.gstatic.com/images?q=tbn:LH1-MD0zehwUYM:http://www.dctobc.com/wp-content/uploads/2009/03/bartsimpson4.gif">
            <a:hlinkClick r:id="rId8"/>
          </p:cNvPr>
          <p:cNvPicPr>
            <a:picLocks noChangeAspect="1" noChangeArrowheads="1"/>
          </p:cNvPicPr>
          <p:nvPr/>
        </p:nvPicPr>
        <p:blipFill>
          <a:blip r:embed="rId9"/>
          <a:srcRect/>
          <a:stretch>
            <a:fillRect/>
          </a:stretch>
        </p:blipFill>
        <p:spPr bwMode="auto">
          <a:xfrm rot="20513504">
            <a:off x="1071538" y="3929066"/>
            <a:ext cx="828675" cy="1257301"/>
          </a:xfrm>
          <a:prstGeom prst="rect">
            <a:avLst/>
          </a:prstGeom>
          <a:noFill/>
        </p:spPr>
      </p:pic>
      <p:pic>
        <p:nvPicPr>
          <p:cNvPr id="25610" name="Picture 10" descr="http://t0.gstatic.com/images?q=tbn:IJXwQtt1a1xh_M:http://www.simpsoncrazy.com/content/pictures/regulars/Apu1.gif">
            <a:hlinkClick r:id="rId10"/>
          </p:cNvPr>
          <p:cNvPicPr>
            <a:picLocks noChangeAspect="1" noChangeArrowheads="1"/>
          </p:cNvPicPr>
          <p:nvPr/>
        </p:nvPicPr>
        <p:blipFill>
          <a:blip r:embed="rId11"/>
          <a:srcRect/>
          <a:stretch>
            <a:fillRect/>
          </a:stretch>
        </p:blipFill>
        <p:spPr bwMode="auto">
          <a:xfrm rot="1138750">
            <a:off x="7858148" y="4500570"/>
            <a:ext cx="923925" cy="1285876"/>
          </a:xfrm>
          <a:prstGeom prst="rect">
            <a:avLst/>
          </a:prstGeom>
          <a:noFill/>
        </p:spPr>
      </p:pic>
      <p:pic>
        <p:nvPicPr>
          <p:cNvPr id="25612" name="Picture 12" descr="http://t0.gstatic.com/images?q=tbn:rAtQRfE8rUihOM:http://media.comicvine.com/uploads/0/229/100275-66972-chief-wiggum_large.gif">
            <a:hlinkClick r:id="rId12"/>
          </p:cNvPr>
          <p:cNvPicPr>
            <a:picLocks noChangeAspect="1" noChangeArrowheads="1"/>
          </p:cNvPicPr>
          <p:nvPr/>
        </p:nvPicPr>
        <p:blipFill>
          <a:blip r:embed="rId13"/>
          <a:srcRect/>
          <a:stretch>
            <a:fillRect/>
          </a:stretch>
        </p:blipFill>
        <p:spPr bwMode="auto">
          <a:xfrm rot="354609">
            <a:off x="4071934" y="1428736"/>
            <a:ext cx="771525" cy="1228726"/>
          </a:xfrm>
          <a:prstGeom prst="rect">
            <a:avLst/>
          </a:prstGeom>
          <a:noFill/>
        </p:spPr>
      </p:pic>
      <p:pic>
        <p:nvPicPr>
          <p:cNvPr id="25614" name="Picture 14" descr="http://t1.gstatic.com/images?q=tbn:ltu1oS4aY91vvM:http://animatedtv.about.com/library/graphics/quimbybanner.jpg">
            <a:hlinkClick r:id="rId14"/>
          </p:cNvPr>
          <p:cNvPicPr>
            <a:picLocks noChangeAspect="1" noChangeArrowheads="1"/>
          </p:cNvPicPr>
          <p:nvPr/>
        </p:nvPicPr>
        <p:blipFill>
          <a:blip r:embed="rId15"/>
          <a:srcRect/>
          <a:stretch>
            <a:fillRect/>
          </a:stretch>
        </p:blipFill>
        <p:spPr bwMode="auto">
          <a:xfrm rot="332669">
            <a:off x="4214810" y="5143512"/>
            <a:ext cx="790575" cy="1247775"/>
          </a:xfrm>
          <a:prstGeom prst="rect">
            <a:avLst/>
          </a:prstGeom>
          <a:noFill/>
        </p:spPr>
      </p:pic>
      <p:pic>
        <p:nvPicPr>
          <p:cNvPr id="25616" name="Picture 16" descr="http://t1.gstatic.com/images?q=tbn:uy7tkDKwYqgHpM:http://www.lossimpsonsonline.com.ar/personajes/carl-carlson/carl-carlson.png">
            <a:hlinkClick r:id="rId16"/>
          </p:cNvPr>
          <p:cNvPicPr>
            <a:picLocks noChangeAspect="1" noChangeArrowheads="1"/>
          </p:cNvPicPr>
          <p:nvPr/>
        </p:nvPicPr>
        <p:blipFill>
          <a:blip r:embed="rId17"/>
          <a:srcRect/>
          <a:stretch>
            <a:fillRect/>
          </a:stretch>
        </p:blipFill>
        <p:spPr bwMode="auto">
          <a:xfrm rot="21075575">
            <a:off x="2313444" y="2123836"/>
            <a:ext cx="790575" cy="1362075"/>
          </a:xfrm>
          <a:prstGeom prst="rect">
            <a:avLst/>
          </a:prstGeom>
          <a:noFill/>
        </p:spPr>
      </p:pic>
      <p:pic>
        <p:nvPicPr>
          <p:cNvPr id="25618" name="Picture 18" descr="http://t3.gstatic.com/images?q=tbn:avy7IJa4f7M51M:http://hvttcerman.wbl.sk/88125-62286-barney-gumble_large.jpg">
            <a:hlinkClick r:id="rId18"/>
          </p:cNvPr>
          <p:cNvPicPr>
            <a:picLocks noChangeAspect="1" noChangeArrowheads="1"/>
          </p:cNvPicPr>
          <p:nvPr/>
        </p:nvPicPr>
        <p:blipFill>
          <a:blip r:embed="rId19"/>
          <a:srcRect/>
          <a:stretch>
            <a:fillRect/>
          </a:stretch>
        </p:blipFill>
        <p:spPr bwMode="auto">
          <a:xfrm rot="744843">
            <a:off x="5658526" y="2679706"/>
            <a:ext cx="1104900" cy="923925"/>
          </a:xfrm>
          <a:prstGeom prst="rect">
            <a:avLst/>
          </a:prstGeom>
          <a:noFill/>
        </p:spPr>
      </p:pic>
      <p:pic>
        <p:nvPicPr>
          <p:cNvPr id="25620" name="Picture 20" descr="http://t2.gstatic.com/images?q=tbn:4ejOvLaSpro-fM:http://simpsons.neoseeker.com/w/i/simpsons/c/c8/Moe_Syzlak.gif">
            <a:hlinkClick r:id="rId20"/>
          </p:cNvPr>
          <p:cNvPicPr>
            <a:picLocks noChangeAspect="1" noChangeArrowheads="1"/>
          </p:cNvPicPr>
          <p:nvPr/>
        </p:nvPicPr>
        <p:blipFill>
          <a:blip r:embed="rId21"/>
          <a:srcRect/>
          <a:stretch>
            <a:fillRect/>
          </a:stretch>
        </p:blipFill>
        <p:spPr bwMode="auto">
          <a:xfrm rot="20841534">
            <a:off x="2311735" y="5356951"/>
            <a:ext cx="752475" cy="971551"/>
          </a:xfrm>
          <a:prstGeom prst="rect">
            <a:avLst/>
          </a:prstGeom>
          <a:noFill/>
        </p:spPr>
      </p:pic>
      <p:pic>
        <p:nvPicPr>
          <p:cNvPr id="25622" name="Picture 22" descr="http://t0.gstatic.com/images?q=tbn:T3QsWWC8s7yxLM:http://www.simpsonstrivia.com.ar/simpsons-photos/wallpapers/mr-burns-wallpaper.gif">
            <a:hlinkClick r:id="rId22"/>
          </p:cNvPr>
          <p:cNvPicPr>
            <a:picLocks noChangeAspect="1" noChangeArrowheads="1"/>
          </p:cNvPicPr>
          <p:nvPr/>
        </p:nvPicPr>
        <p:blipFill>
          <a:blip r:embed="rId23"/>
          <a:srcRect/>
          <a:stretch>
            <a:fillRect/>
          </a:stretch>
        </p:blipFill>
        <p:spPr bwMode="auto">
          <a:xfrm rot="729251">
            <a:off x="5572132" y="4714884"/>
            <a:ext cx="1428750" cy="1076326"/>
          </a:xfrm>
          <a:prstGeom prst="rect">
            <a:avLst/>
          </a:prstGeom>
          <a:noFill/>
        </p:spPr>
      </p:pic>
      <p:pic>
        <p:nvPicPr>
          <p:cNvPr id="25624" name="Picture 24" descr="http://t1.gstatic.com/images?q=tbn:BpxR_bjJuKJWCM:http://www.kryptonitekollectibles.com/the-simpsons-pics/lisa-simpson-mugshot.jpg">
            <a:hlinkClick r:id="rId24"/>
          </p:cNvPr>
          <p:cNvPicPr>
            <a:picLocks noChangeAspect="1" noChangeArrowheads="1"/>
          </p:cNvPicPr>
          <p:nvPr/>
        </p:nvPicPr>
        <p:blipFill>
          <a:blip r:embed="rId25"/>
          <a:srcRect/>
          <a:stretch>
            <a:fillRect/>
          </a:stretch>
        </p:blipFill>
        <p:spPr bwMode="auto">
          <a:xfrm>
            <a:off x="7572396" y="3143248"/>
            <a:ext cx="552450" cy="9525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4" name="Content Placeholder 2"/>
          <p:cNvSpPr>
            <a:spLocks noGrp="1"/>
          </p:cNvSpPr>
          <p:nvPr>
            <p:ph idx="1"/>
          </p:nvPr>
        </p:nvSpPr>
        <p:spPr/>
        <p:txBody>
          <a:bodyPr/>
          <a:lstStyle/>
          <a:p>
            <a:pPr>
              <a:buNone/>
            </a:pPr>
            <a:r>
              <a:rPr lang="en-GB" dirty="0" smtClean="0"/>
              <a:t>By the end of this lesson students should:</a:t>
            </a:r>
          </a:p>
          <a:p>
            <a:endParaRPr lang="en-GB" dirty="0"/>
          </a:p>
          <a:p>
            <a:r>
              <a:rPr lang="en-GB" dirty="0" smtClean="0"/>
              <a:t>Be able to define stakeholders</a:t>
            </a:r>
          </a:p>
          <a:p>
            <a:r>
              <a:rPr lang="en-GB" dirty="0" smtClean="0"/>
              <a:t>Understand the interest of different stakeholder groups</a:t>
            </a:r>
          </a:p>
          <a:p>
            <a:r>
              <a:rPr lang="en-GB" dirty="0" smtClean="0"/>
              <a:t>Be able to discuss the affects of change upon stakeholders groups.</a:t>
            </a:r>
          </a:p>
          <a:p>
            <a:pPr>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910</TotalTime>
  <Words>243</Words>
  <Application>Microsoft Macintosh PowerPoint</Application>
  <PresentationFormat>On-screen Show (4:3)</PresentationFormat>
  <Paragraphs>33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1.4 stakeholders 1.3.5 internal and external stakeholders</vt:lpstr>
      <vt:lpstr>Learning Objectives</vt:lpstr>
      <vt:lpstr>Starter</vt:lpstr>
      <vt:lpstr>Stakeholders </vt:lpstr>
      <vt:lpstr>Stakeholders bring about change!</vt:lpstr>
      <vt:lpstr>Different Stakeholders</vt:lpstr>
      <vt:lpstr>Learning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Nature of Business Activity</dc:title>
  <dc:creator>stoddart</dc:creator>
  <cp:lastModifiedBy>Liam Greenbank</cp:lastModifiedBy>
  <cp:revision>77</cp:revision>
  <dcterms:created xsi:type="dcterms:W3CDTF">2009-08-31T14:09:11Z</dcterms:created>
  <dcterms:modified xsi:type="dcterms:W3CDTF">2013-09-29T09:22:54Z</dcterms:modified>
</cp:coreProperties>
</file>