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84305F-D57D-46C9-8970-3154D1B3056F}" type="doc">
      <dgm:prSet loTypeId="urn:microsoft.com/office/officeart/2005/8/layout/hList6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3AE87E3-7359-4145-ABB5-42F93DD18C3A}">
      <dgm:prSet phldrT="[Text]" custT="1"/>
      <dgm:spPr/>
      <dgm:t>
        <a:bodyPr/>
        <a:lstStyle/>
        <a:p>
          <a:r>
            <a:rPr lang="en-US" sz="32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P</a:t>
          </a:r>
          <a: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 </a:t>
          </a:r>
          <a:b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</a:br>
          <a: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Political</a:t>
          </a:r>
          <a:endParaRPr lang="en-US" sz="3200" b="0" cap="none" spc="0" dirty="0">
            <a:ln w="10160">
              <a:prstDash val="solid"/>
            </a:ln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35CC084D-9C04-48C8-ABED-BE02366DA92A}" type="parTrans" cxnId="{7C93A455-F162-4F40-AFA1-9A7027A7D1A0}">
      <dgm:prSet/>
      <dgm:spPr/>
      <dgm:t>
        <a:bodyPr/>
        <a:lstStyle/>
        <a:p>
          <a:endParaRPr lang="en-US" sz="2800" b="0" cap="none" spc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449DEDF9-F9C4-4843-8D4B-73A2B35DFF5F}" type="sibTrans" cxnId="{7C93A455-F162-4F40-AFA1-9A7027A7D1A0}">
      <dgm:prSet/>
      <dgm:spPr/>
      <dgm:t>
        <a:bodyPr/>
        <a:lstStyle/>
        <a:p>
          <a:endParaRPr lang="en-US" sz="2800" b="0" cap="none" spc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0B6880D5-9515-4311-B8CA-B47D1A4CD066}">
      <dgm:prSet phldrT="[Text]" custT="1"/>
      <dgm:spPr/>
      <dgm:t>
        <a:bodyPr/>
        <a:lstStyle/>
        <a:p>
          <a:r>
            <a:rPr lang="en-US" sz="32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E </a:t>
          </a:r>
          <a: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/>
          </a:r>
          <a:b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</a:br>
          <a:r>
            <a:rPr lang="en-US" sz="3200" b="0" cap="none" spc="0" dirty="0" err="1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Economi</a:t>
          </a:r>
          <a: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-cal</a:t>
          </a:r>
          <a:endParaRPr lang="en-US" sz="3200" b="0" cap="none" spc="0" dirty="0">
            <a:ln w="10160">
              <a:prstDash val="solid"/>
            </a:ln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56CB1A53-587B-4235-BA36-C4C85A64F4CB}" type="parTrans" cxnId="{E1E42641-0D9C-4BF3-83F5-8EBE85A54A69}">
      <dgm:prSet/>
      <dgm:spPr/>
      <dgm:t>
        <a:bodyPr/>
        <a:lstStyle/>
        <a:p>
          <a:endParaRPr lang="en-US" sz="2800" b="0" cap="none" spc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195D5FFF-2BE6-48C2-A8CB-99E0FDF4D141}" type="sibTrans" cxnId="{E1E42641-0D9C-4BF3-83F5-8EBE85A54A69}">
      <dgm:prSet/>
      <dgm:spPr/>
      <dgm:t>
        <a:bodyPr/>
        <a:lstStyle/>
        <a:p>
          <a:endParaRPr lang="en-US" sz="2800" b="0" cap="none" spc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4B322982-195F-4874-8066-F5ED89FEE90E}">
      <dgm:prSet phldrT="[Text]" custT="1"/>
      <dgm:spPr/>
      <dgm:t>
        <a:bodyPr/>
        <a:lstStyle/>
        <a:p>
          <a:r>
            <a:rPr lang="en-US" sz="32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S</a:t>
          </a:r>
          <a: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 </a:t>
          </a:r>
          <a:b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</a:br>
          <a: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Social</a:t>
          </a:r>
          <a:endParaRPr lang="en-US" sz="3200" b="0" cap="none" spc="0" dirty="0">
            <a:ln w="10160">
              <a:prstDash val="solid"/>
            </a:ln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6046FC24-DFBC-432E-B450-091B664F66D6}" type="parTrans" cxnId="{25972133-5F34-4FD5-AB74-0FE0649E031E}">
      <dgm:prSet/>
      <dgm:spPr/>
      <dgm:t>
        <a:bodyPr/>
        <a:lstStyle/>
        <a:p>
          <a:endParaRPr lang="en-US" sz="2800" b="0" cap="none" spc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2370AD4E-CAEB-4F32-9B00-47E94C3EE772}" type="sibTrans" cxnId="{25972133-5F34-4FD5-AB74-0FE0649E031E}">
      <dgm:prSet/>
      <dgm:spPr/>
      <dgm:t>
        <a:bodyPr/>
        <a:lstStyle/>
        <a:p>
          <a:endParaRPr lang="en-US" sz="2800" b="0" cap="none" spc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22375739-C605-47EA-814B-8098FC575AE6}">
      <dgm:prSet phldrT="[Text]" custT="1"/>
      <dgm:spPr/>
      <dgm:t>
        <a:bodyPr/>
        <a:lstStyle/>
        <a:p>
          <a:r>
            <a:rPr lang="en-US" sz="32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T</a:t>
          </a:r>
          <a: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/>
          </a:r>
          <a:b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</a:br>
          <a: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 </a:t>
          </a:r>
          <a:r>
            <a:rPr lang="en-US" sz="3200" b="0" cap="none" spc="0" dirty="0" err="1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Technolo-gical</a:t>
          </a:r>
          <a:endParaRPr lang="en-US" sz="3200" b="0" cap="none" spc="0" dirty="0">
            <a:ln w="10160">
              <a:prstDash val="solid"/>
            </a:ln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AA22545E-3E2D-4AC6-851B-A7169BE88C4D}" type="parTrans" cxnId="{2EC8F927-08CA-439E-AFE3-6C3A7B186887}">
      <dgm:prSet/>
      <dgm:spPr/>
      <dgm:t>
        <a:bodyPr/>
        <a:lstStyle/>
        <a:p>
          <a:endParaRPr lang="en-US" sz="2800" b="0" cap="none" spc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AE7E46E4-01F7-4F00-8E88-398C807C66DC}" type="sibTrans" cxnId="{2EC8F927-08CA-439E-AFE3-6C3A7B186887}">
      <dgm:prSet/>
      <dgm:spPr/>
      <dgm:t>
        <a:bodyPr/>
        <a:lstStyle/>
        <a:p>
          <a:endParaRPr lang="en-US" sz="2800" b="0" cap="none" spc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F6C4F9C3-CD95-4C44-8214-03CECE666F47}" type="pres">
      <dgm:prSet presAssocID="{9584305F-D57D-46C9-8970-3154D1B305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7FB188-BC35-4CF7-A2D4-3FB1F53E4FCB}" type="pres">
      <dgm:prSet presAssocID="{A3AE87E3-7359-4145-ABB5-42F93DD18C3A}" presName="node" presStyleLbl="node1" presStyleIdx="0" presStyleCnt="4" custLinFactNeighborX="-1359" custLinFactNeighborY="-2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2E36F-A8E9-4473-A694-BD8775E11E30}" type="pres">
      <dgm:prSet presAssocID="{449DEDF9-F9C4-4843-8D4B-73A2B35DFF5F}" presName="sibTrans" presStyleCnt="0"/>
      <dgm:spPr/>
    </dgm:pt>
    <dgm:pt modelId="{CE69B12F-FF18-4233-88E1-EAB07E9470AF}" type="pres">
      <dgm:prSet presAssocID="{0B6880D5-9515-4311-B8CA-B47D1A4CD06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208AB-2C80-429D-835E-FF5C3510C12E}" type="pres">
      <dgm:prSet presAssocID="{195D5FFF-2BE6-48C2-A8CB-99E0FDF4D141}" presName="sibTrans" presStyleCnt="0"/>
      <dgm:spPr/>
    </dgm:pt>
    <dgm:pt modelId="{CD8964B0-3064-4C95-AE95-6E84207E2203}" type="pres">
      <dgm:prSet presAssocID="{4B322982-195F-4874-8066-F5ED89FEE90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88B8FC-914B-459B-968B-09DA3B10AC7F}" type="pres">
      <dgm:prSet presAssocID="{2370AD4E-CAEB-4F32-9B00-47E94C3EE772}" presName="sibTrans" presStyleCnt="0"/>
      <dgm:spPr/>
    </dgm:pt>
    <dgm:pt modelId="{0C0B8DBF-887E-41D4-B247-BA29C669699C}" type="pres">
      <dgm:prSet presAssocID="{22375739-C605-47EA-814B-8098FC575AE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409EB4-7EEF-3044-9543-5E05688A442D}" type="presOf" srcId="{4B322982-195F-4874-8066-F5ED89FEE90E}" destId="{CD8964B0-3064-4C95-AE95-6E84207E2203}" srcOrd="0" destOrd="0" presId="urn:microsoft.com/office/officeart/2005/8/layout/hList6"/>
    <dgm:cxn modelId="{C1A56685-7E29-DB4D-A87D-536C462C87CF}" type="presOf" srcId="{A3AE87E3-7359-4145-ABB5-42F93DD18C3A}" destId="{0B7FB188-BC35-4CF7-A2D4-3FB1F53E4FCB}" srcOrd="0" destOrd="0" presId="urn:microsoft.com/office/officeart/2005/8/layout/hList6"/>
    <dgm:cxn modelId="{E1E42641-0D9C-4BF3-83F5-8EBE85A54A69}" srcId="{9584305F-D57D-46C9-8970-3154D1B3056F}" destId="{0B6880D5-9515-4311-B8CA-B47D1A4CD066}" srcOrd="1" destOrd="0" parTransId="{56CB1A53-587B-4235-BA36-C4C85A64F4CB}" sibTransId="{195D5FFF-2BE6-48C2-A8CB-99E0FDF4D141}"/>
    <dgm:cxn modelId="{0C873387-995D-4A44-BF33-D97C7981F25D}" type="presOf" srcId="{9584305F-D57D-46C9-8970-3154D1B3056F}" destId="{F6C4F9C3-CD95-4C44-8214-03CECE666F47}" srcOrd="0" destOrd="0" presId="urn:microsoft.com/office/officeart/2005/8/layout/hList6"/>
    <dgm:cxn modelId="{2EC8F927-08CA-439E-AFE3-6C3A7B186887}" srcId="{9584305F-D57D-46C9-8970-3154D1B3056F}" destId="{22375739-C605-47EA-814B-8098FC575AE6}" srcOrd="3" destOrd="0" parTransId="{AA22545E-3E2D-4AC6-851B-A7169BE88C4D}" sibTransId="{AE7E46E4-01F7-4F00-8E88-398C807C66DC}"/>
    <dgm:cxn modelId="{BC3C0C09-2AEC-5046-8FCF-0B6B0B357A29}" type="presOf" srcId="{0B6880D5-9515-4311-B8CA-B47D1A4CD066}" destId="{CE69B12F-FF18-4233-88E1-EAB07E9470AF}" srcOrd="0" destOrd="0" presId="urn:microsoft.com/office/officeart/2005/8/layout/hList6"/>
    <dgm:cxn modelId="{25972133-5F34-4FD5-AB74-0FE0649E031E}" srcId="{9584305F-D57D-46C9-8970-3154D1B3056F}" destId="{4B322982-195F-4874-8066-F5ED89FEE90E}" srcOrd="2" destOrd="0" parTransId="{6046FC24-DFBC-432E-B450-091B664F66D6}" sibTransId="{2370AD4E-CAEB-4F32-9B00-47E94C3EE772}"/>
    <dgm:cxn modelId="{ECFC734C-4F9F-6A4B-8FD4-8AADB2967BA0}" type="presOf" srcId="{22375739-C605-47EA-814B-8098FC575AE6}" destId="{0C0B8DBF-887E-41D4-B247-BA29C669699C}" srcOrd="0" destOrd="0" presId="urn:microsoft.com/office/officeart/2005/8/layout/hList6"/>
    <dgm:cxn modelId="{7C93A455-F162-4F40-AFA1-9A7027A7D1A0}" srcId="{9584305F-D57D-46C9-8970-3154D1B3056F}" destId="{A3AE87E3-7359-4145-ABB5-42F93DD18C3A}" srcOrd="0" destOrd="0" parTransId="{35CC084D-9C04-48C8-ABED-BE02366DA92A}" sibTransId="{449DEDF9-F9C4-4843-8D4B-73A2B35DFF5F}"/>
    <dgm:cxn modelId="{D3B62DF5-39BE-F243-9720-38282D187C20}" type="presParOf" srcId="{F6C4F9C3-CD95-4C44-8214-03CECE666F47}" destId="{0B7FB188-BC35-4CF7-A2D4-3FB1F53E4FCB}" srcOrd="0" destOrd="0" presId="urn:microsoft.com/office/officeart/2005/8/layout/hList6"/>
    <dgm:cxn modelId="{2F672DAD-56D4-FC4D-8C17-923735329044}" type="presParOf" srcId="{F6C4F9C3-CD95-4C44-8214-03CECE666F47}" destId="{F3A2E36F-A8E9-4473-A694-BD8775E11E30}" srcOrd="1" destOrd="0" presId="urn:microsoft.com/office/officeart/2005/8/layout/hList6"/>
    <dgm:cxn modelId="{ACAAB4D2-7113-3F47-990E-3BC0DF8B378F}" type="presParOf" srcId="{F6C4F9C3-CD95-4C44-8214-03CECE666F47}" destId="{CE69B12F-FF18-4233-88E1-EAB07E9470AF}" srcOrd="2" destOrd="0" presId="urn:microsoft.com/office/officeart/2005/8/layout/hList6"/>
    <dgm:cxn modelId="{B1062D61-3EFC-9140-8290-56AD76082C17}" type="presParOf" srcId="{F6C4F9C3-CD95-4C44-8214-03CECE666F47}" destId="{689208AB-2C80-429D-835E-FF5C3510C12E}" srcOrd="3" destOrd="0" presId="urn:microsoft.com/office/officeart/2005/8/layout/hList6"/>
    <dgm:cxn modelId="{DE868CDD-9F91-D541-BDB9-DC02D8D05A78}" type="presParOf" srcId="{F6C4F9C3-CD95-4C44-8214-03CECE666F47}" destId="{CD8964B0-3064-4C95-AE95-6E84207E2203}" srcOrd="4" destOrd="0" presId="urn:microsoft.com/office/officeart/2005/8/layout/hList6"/>
    <dgm:cxn modelId="{66997A85-468C-4D4E-B15E-033C4420FC35}" type="presParOf" srcId="{F6C4F9C3-CD95-4C44-8214-03CECE666F47}" destId="{0B88B8FC-914B-459B-968B-09DA3B10AC7F}" srcOrd="5" destOrd="0" presId="urn:microsoft.com/office/officeart/2005/8/layout/hList6"/>
    <dgm:cxn modelId="{910B5960-DA72-854E-829B-F0A4407D8B58}" type="presParOf" srcId="{F6C4F9C3-CD95-4C44-8214-03CECE666F47}" destId="{0C0B8DBF-887E-41D4-B247-BA29C669699C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D629B8-FC7F-4963-8456-CA151113F34A}" type="doc">
      <dgm:prSet loTypeId="urn:microsoft.com/office/officeart/2005/8/layout/arrow2" loCatId="process" qsTypeId="urn:microsoft.com/office/officeart/2005/8/quickstyle/simple3" qsCatId="simple" csTypeId="urn:microsoft.com/office/officeart/2005/8/colors/colorful1#1" csCatId="colorful" phldr="1"/>
      <dgm:spPr/>
    </dgm:pt>
    <dgm:pt modelId="{45ED572E-6DE0-40C4-AD9E-1241373B693C}">
      <dgm:prSet phldrT="[Text]"/>
      <dgm:spPr/>
      <dgm:t>
        <a:bodyPr/>
        <a:lstStyle/>
        <a:p>
          <a:r>
            <a:rPr lang="en-US" dirty="0" smtClean="0"/>
            <a:t>As economy grows ..</a:t>
          </a:r>
          <a:endParaRPr lang="en-US" dirty="0"/>
        </a:p>
      </dgm:t>
    </dgm:pt>
    <dgm:pt modelId="{7C6AB693-7653-4438-9CE4-B0FA4336F4BC}" type="parTrans" cxnId="{FB253521-5939-43C7-B611-1E92693BBEBB}">
      <dgm:prSet/>
      <dgm:spPr/>
      <dgm:t>
        <a:bodyPr/>
        <a:lstStyle/>
        <a:p>
          <a:endParaRPr lang="en-US"/>
        </a:p>
      </dgm:t>
    </dgm:pt>
    <dgm:pt modelId="{34654018-5C2C-4632-9F09-33B3858C5493}" type="sibTrans" cxnId="{FB253521-5939-43C7-B611-1E92693BBEBB}">
      <dgm:prSet/>
      <dgm:spPr/>
      <dgm:t>
        <a:bodyPr/>
        <a:lstStyle/>
        <a:p>
          <a:endParaRPr lang="en-US"/>
        </a:p>
      </dgm:t>
    </dgm:pt>
    <dgm:pt modelId="{B086879D-1DDA-41BC-99E3-57E9594A06C6}">
      <dgm:prSet phldrT="[Text]"/>
      <dgm:spPr/>
      <dgm:t>
        <a:bodyPr/>
        <a:lstStyle/>
        <a:p>
          <a:r>
            <a:rPr lang="en-US" dirty="0" smtClean="0"/>
            <a:t>Creates greater demand for products …</a:t>
          </a:r>
          <a:endParaRPr lang="en-US" dirty="0"/>
        </a:p>
      </dgm:t>
    </dgm:pt>
    <dgm:pt modelId="{E187CB4E-F5F4-47C5-AD96-0F84553E05A3}" type="parTrans" cxnId="{E0BF403D-C7A0-4158-A9AC-E08EBB37F6F8}">
      <dgm:prSet/>
      <dgm:spPr/>
      <dgm:t>
        <a:bodyPr/>
        <a:lstStyle/>
        <a:p>
          <a:endParaRPr lang="en-US"/>
        </a:p>
      </dgm:t>
    </dgm:pt>
    <dgm:pt modelId="{B43B4A18-E296-41AB-B465-4891FF301AF1}" type="sibTrans" cxnId="{E0BF403D-C7A0-4158-A9AC-E08EBB37F6F8}">
      <dgm:prSet/>
      <dgm:spPr/>
      <dgm:t>
        <a:bodyPr/>
        <a:lstStyle/>
        <a:p>
          <a:endParaRPr lang="en-US"/>
        </a:p>
      </dgm:t>
    </dgm:pt>
    <dgm:pt modelId="{3B400E39-2F6C-4C5A-A66E-2A77FCDC9565}">
      <dgm:prSet phldrT="[Text]"/>
      <dgm:spPr/>
      <dgm:t>
        <a:bodyPr/>
        <a:lstStyle/>
        <a:p>
          <a:r>
            <a:rPr lang="en-US" dirty="0" smtClean="0"/>
            <a:t>Businesses have to assess changes to the growth rate when planning for: </a:t>
          </a:r>
          <a:r>
            <a:rPr lang="en-US" i="1" dirty="0" smtClean="0"/>
            <a:t>production levels + product mix</a:t>
          </a:r>
          <a:endParaRPr lang="en-US" i="1" dirty="0"/>
        </a:p>
      </dgm:t>
    </dgm:pt>
    <dgm:pt modelId="{642F466A-CF23-4B5A-8DD0-115FB225E8E2}" type="parTrans" cxnId="{01BE0074-B07D-43EB-BA90-030A3F2B40C7}">
      <dgm:prSet/>
      <dgm:spPr/>
      <dgm:t>
        <a:bodyPr/>
        <a:lstStyle/>
        <a:p>
          <a:endParaRPr lang="en-US"/>
        </a:p>
      </dgm:t>
    </dgm:pt>
    <dgm:pt modelId="{C5B869C0-A0A9-466E-A346-D89E0E3C68E8}" type="sibTrans" cxnId="{01BE0074-B07D-43EB-BA90-030A3F2B40C7}">
      <dgm:prSet/>
      <dgm:spPr/>
      <dgm:t>
        <a:bodyPr/>
        <a:lstStyle/>
        <a:p>
          <a:endParaRPr lang="en-US"/>
        </a:p>
      </dgm:t>
    </dgm:pt>
    <dgm:pt modelId="{978C21B0-0BE0-486D-8FF3-1095841D8E54}" type="pres">
      <dgm:prSet presAssocID="{17D629B8-FC7F-4963-8456-CA151113F34A}" presName="arrowDiagram" presStyleCnt="0">
        <dgm:presLayoutVars>
          <dgm:chMax val="5"/>
          <dgm:dir/>
          <dgm:resizeHandles val="exact"/>
        </dgm:presLayoutVars>
      </dgm:prSet>
      <dgm:spPr/>
    </dgm:pt>
    <dgm:pt modelId="{2A015BFD-F171-4506-BFA3-180D0BB3B039}" type="pres">
      <dgm:prSet presAssocID="{17D629B8-FC7F-4963-8456-CA151113F34A}" presName="arrow" presStyleLbl="bgShp" presStyleIdx="0" presStyleCnt="1"/>
      <dgm:spPr/>
    </dgm:pt>
    <dgm:pt modelId="{402E031C-B415-4D40-9E21-54402BF44F0F}" type="pres">
      <dgm:prSet presAssocID="{17D629B8-FC7F-4963-8456-CA151113F34A}" presName="arrowDiagram3" presStyleCnt="0"/>
      <dgm:spPr/>
    </dgm:pt>
    <dgm:pt modelId="{A2F4DEDF-D4D3-4D17-8953-E66B801F60A5}" type="pres">
      <dgm:prSet presAssocID="{45ED572E-6DE0-40C4-AD9E-1241373B693C}" presName="bullet3a" presStyleLbl="node1" presStyleIdx="0" presStyleCnt="3"/>
      <dgm:spPr/>
    </dgm:pt>
    <dgm:pt modelId="{301A1354-6018-47DB-8572-A29AB256C02A}" type="pres">
      <dgm:prSet presAssocID="{45ED572E-6DE0-40C4-AD9E-1241373B693C}" presName="textBox3a" presStyleLbl="revTx" presStyleIdx="0" presStyleCnt="3" custScaleY="66602" custLinFactNeighborX="4540" custLinFactNeighborY="67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51377-94F3-4668-ABC1-1417A4F6A93A}" type="pres">
      <dgm:prSet presAssocID="{B086879D-1DDA-41BC-99E3-57E9594A06C6}" presName="bullet3b" presStyleLbl="node1" presStyleIdx="1" presStyleCnt="3"/>
      <dgm:spPr/>
    </dgm:pt>
    <dgm:pt modelId="{87C24945-3273-4B25-972D-1B8E16C0612D}" type="pres">
      <dgm:prSet presAssocID="{B086879D-1DDA-41BC-99E3-57E9594A06C6}" presName="textBox3b" presStyleLbl="revTx" presStyleIdx="1" presStyleCnt="3" custScaleY="70207" custLinFactNeighborX="65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66091D-04C8-4D3A-8F3B-9F15C05C36CB}" type="pres">
      <dgm:prSet presAssocID="{3B400E39-2F6C-4C5A-A66E-2A77FCDC9565}" presName="bullet3c" presStyleLbl="node1" presStyleIdx="2" presStyleCnt="3"/>
      <dgm:spPr/>
    </dgm:pt>
    <dgm:pt modelId="{FDDEF8C2-2277-4243-ABCB-149FEBDE6800}" type="pres">
      <dgm:prSet presAssocID="{3B400E39-2F6C-4C5A-A66E-2A77FCDC9565}" presName="textBox3c" presStyleLbl="revTx" presStyleIdx="2" presStyleCnt="3" custScaleX="142172" custScaleY="73439" custLinFactNeighborX="24767" custLinFactNeighborY="15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253521-5939-43C7-B611-1E92693BBEBB}" srcId="{17D629B8-FC7F-4963-8456-CA151113F34A}" destId="{45ED572E-6DE0-40C4-AD9E-1241373B693C}" srcOrd="0" destOrd="0" parTransId="{7C6AB693-7653-4438-9CE4-B0FA4336F4BC}" sibTransId="{34654018-5C2C-4632-9F09-33B3858C5493}"/>
    <dgm:cxn modelId="{8CB20388-08B9-D64B-A47A-1B71E36C6B04}" type="presOf" srcId="{3B400E39-2F6C-4C5A-A66E-2A77FCDC9565}" destId="{FDDEF8C2-2277-4243-ABCB-149FEBDE6800}" srcOrd="0" destOrd="0" presId="urn:microsoft.com/office/officeart/2005/8/layout/arrow2"/>
    <dgm:cxn modelId="{E0BF403D-C7A0-4158-A9AC-E08EBB37F6F8}" srcId="{17D629B8-FC7F-4963-8456-CA151113F34A}" destId="{B086879D-1DDA-41BC-99E3-57E9594A06C6}" srcOrd="1" destOrd="0" parTransId="{E187CB4E-F5F4-47C5-AD96-0F84553E05A3}" sibTransId="{B43B4A18-E296-41AB-B465-4891FF301AF1}"/>
    <dgm:cxn modelId="{01BE0074-B07D-43EB-BA90-030A3F2B40C7}" srcId="{17D629B8-FC7F-4963-8456-CA151113F34A}" destId="{3B400E39-2F6C-4C5A-A66E-2A77FCDC9565}" srcOrd="2" destOrd="0" parTransId="{642F466A-CF23-4B5A-8DD0-115FB225E8E2}" sibTransId="{C5B869C0-A0A9-466E-A346-D89E0E3C68E8}"/>
    <dgm:cxn modelId="{6B1FB956-3C31-7F41-8A9D-4498456F7E32}" type="presOf" srcId="{17D629B8-FC7F-4963-8456-CA151113F34A}" destId="{978C21B0-0BE0-486D-8FF3-1095841D8E54}" srcOrd="0" destOrd="0" presId="urn:microsoft.com/office/officeart/2005/8/layout/arrow2"/>
    <dgm:cxn modelId="{BFC93D24-C314-AE42-935F-4BC7D313D35B}" type="presOf" srcId="{B086879D-1DDA-41BC-99E3-57E9594A06C6}" destId="{87C24945-3273-4B25-972D-1B8E16C0612D}" srcOrd="0" destOrd="0" presId="urn:microsoft.com/office/officeart/2005/8/layout/arrow2"/>
    <dgm:cxn modelId="{3D4C297B-C15B-C64C-BDEF-BE0F3DD47860}" type="presOf" srcId="{45ED572E-6DE0-40C4-AD9E-1241373B693C}" destId="{301A1354-6018-47DB-8572-A29AB256C02A}" srcOrd="0" destOrd="0" presId="urn:microsoft.com/office/officeart/2005/8/layout/arrow2"/>
    <dgm:cxn modelId="{45EB39DD-7DB1-044F-8AC1-3E42EB05FAA8}" type="presParOf" srcId="{978C21B0-0BE0-486D-8FF3-1095841D8E54}" destId="{2A015BFD-F171-4506-BFA3-180D0BB3B039}" srcOrd="0" destOrd="0" presId="urn:microsoft.com/office/officeart/2005/8/layout/arrow2"/>
    <dgm:cxn modelId="{2ED757FF-F78A-9847-A92C-320985FB0AB5}" type="presParOf" srcId="{978C21B0-0BE0-486D-8FF3-1095841D8E54}" destId="{402E031C-B415-4D40-9E21-54402BF44F0F}" srcOrd="1" destOrd="0" presId="urn:microsoft.com/office/officeart/2005/8/layout/arrow2"/>
    <dgm:cxn modelId="{681178E8-A59F-3E46-A077-7525C51BA1C0}" type="presParOf" srcId="{402E031C-B415-4D40-9E21-54402BF44F0F}" destId="{A2F4DEDF-D4D3-4D17-8953-E66B801F60A5}" srcOrd="0" destOrd="0" presId="urn:microsoft.com/office/officeart/2005/8/layout/arrow2"/>
    <dgm:cxn modelId="{046F3289-B107-7C47-8463-B396EBE9E33F}" type="presParOf" srcId="{402E031C-B415-4D40-9E21-54402BF44F0F}" destId="{301A1354-6018-47DB-8572-A29AB256C02A}" srcOrd="1" destOrd="0" presId="urn:microsoft.com/office/officeart/2005/8/layout/arrow2"/>
    <dgm:cxn modelId="{73E999DE-0CE6-6642-B0A6-3BF2FD6273F1}" type="presParOf" srcId="{402E031C-B415-4D40-9E21-54402BF44F0F}" destId="{D2C51377-94F3-4668-ABC1-1417A4F6A93A}" srcOrd="2" destOrd="0" presId="urn:microsoft.com/office/officeart/2005/8/layout/arrow2"/>
    <dgm:cxn modelId="{45876549-CA09-4C4B-8410-52B5D0D93E00}" type="presParOf" srcId="{402E031C-B415-4D40-9E21-54402BF44F0F}" destId="{87C24945-3273-4B25-972D-1B8E16C0612D}" srcOrd="3" destOrd="0" presId="urn:microsoft.com/office/officeart/2005/8/layout/arrow2"/>
    <dgm:cxn modelId="{F7E81EB0-5711-4849-AF79-1F9231971E59}" type="presParOf" srcId="{402E031C-B415-4D40-9E21-54402BF44F0F}" destId="{7B66091D-04C8-4D3A-8F3B-9F15C05C36CB}" srcOrd="4" destOrd="0" presId="urn:microsoft.com/office/officeart/2005/8/layout/arrow2"/>
    <dgm:cxn modelId="{9A73E30F-D9C2-1E45-91B3-044F76987290}" type="presParOf" srcId="{402E031C-B415-4D40-9E21-54402BF44F0F}" destId="{FDDEF8C2-2277-4243-ABCB-149FEBDE680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434396-EAB4-4D35-A0C2-22D8CD910E64}" type="doc">
      <dgm:prSet loTypeId="urn:microsoft.com/office/officeart/2005/8/layout/vProcess5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3F952CD-E80D-47E7-9173-0EAC32DCEB89}">
      <dgm:prSet phldrT="[Text]"/>
      <dgm:spPr/>
      <dgm:t>
        <a:bodyPr/>
        <a:lstStyle/>
        <a:p>
          <a:r>
            <a:rPr lang="en-US" dirty="0" smtClean="0"/>
            <a:t>When economic growth slows down</a:t>
          </a:r>
          <a:endParaRPr lang="en-US" dirty="0"/>
        </a:p>
      </dgm:t>
    </dgm:pt>
    <dgm:pt modelId="{D7F5B85E-4303-454A-8279-99F724D50612}" type="parTrans" cxnId="{E01B5165-B9D0-413A-ADEE-4246E814B53B}">
      <dgm:prSet/>
      <dgm:spPr/>
      <dgm:t>
        <a:bodyPr/>
        <a:lstStyle/>
        <a:p>
          <a:endParaRPr lang="en-US"/>
        </a:p>
      </dgm:t>
    </dgm:pt>
    <dgm:pt modelId="{59DDD6A3-3587-4E2F-A275-1DC92546B68D}" type="sibTrans" cxnId="{E01B5165-B9D0-413A-ADEE-4246E814B53B}">
      <dgm:prSet/>
      <dgm:spPr/>
      <dgm:t>
        <a:bodyPr/>
        <a:lstStyle/>
        <a:p>
          <a:endParaRPr lang="en-US"/>
        </a:p>
      </dgm:t>
    </dgm:pt>
    <dgm:pt modelId="{B3696052-66B5-4ED3-B78A-F236C32EED54}">
      <dgm:prSet phldrT="[Text]"/>
      <dgm:spPr/>
      <dgm:t>
        <a:bodyPr/>
        <a:lstStyle/>
        <a:p>
          <a:r>
            <a:rPr lang="en-US" dirty="0" smtClean="0"/>
            <a:t>Staff will become redundant &amp; investment will be held back</a:t>
          </a:r>
          <a:endParaRPr lang="en-US" dirty="0"/>
        </a:p>
      </dgm:t>
    </dgm:pt>
    <dgm:pt modelId="{679B6189-EC3D-411E-8D09-40211268E7B7}" type="parTrans" cxnId="{9906ACF7-672B-4EAA-AB77-E549D20427D2}">
      <dgm:prSet/>
      <dgm:spPr/>
      <dgm:t>
        <a:bodyPr/>
        <a:lstStyle/>
        <a:p>
          <a:endParaRPr lang="en-US"/>
        </a:p>
      </dgm:t>
    </dgm:pt>
    <dgm:pt modelId="{B34C40D9-C2AC-4F2B-91F0-B0C72095F89D}" type="sibTrans" cxnId="{9906ACF7-672B-4EAA-AB77-E549D20427D2}">
      <dgm:prSet/>
      <dgm:spPr/>
      <dgm:t>
        <a:bodyPr/>
        <a:lstStyle/>
        <a:p>
          <a:endParaRPr lang="en-US"/>
        </a:p>
      </dgm:t>
    </dgm:pt>
    <dgm:pt modelId="{B4DEF030-E253-4C55-AAD0-138EFA9DD5A6}">
      <dgm:prSet phldrT="[Text]"/>
      <dgm:spPr/>
      <dgm:t>
        <a:bodyPr/>
        <a:lstStyle/>
        <a:p>
          <a:r>
            <a:rPr lang="en-US" dirty="0" smtClean="0"/>
            <a:t>Reduction in staff will cause a further decrease in demand… </a:t>
          </a:r>
          <a:endParaRPr lang="en-US" dirty="0"/>
        </a:p>
      </dgm:t>
    </dgm:pt>
    <dgm:pt modelId="{93B5BC36-5588-4E6D-919B-F19FEF2FC3CF}" type="parTrans" cxnId="{61212204-99D6-477E-B830-3CEDE8EA6CBD}">
      <dgm:prSet/>
      <dgm:spPr/>
      <dgm:t>
        <a:bodyPr/>
        <a:lstStyle/>
        <a:p>
          <a:endParaRPr lang="en-US"/>
        </a:p>
      </dgm:t>
    </dgm:pt>
    <dgm:pt modelId="{00537AF5-D59B-4E97-9901-E11774E4AD54}" type="sibTrans" cxnId="{61212204-99D6-477E-B830-3CEDE8EA6CBD}">
      <dgm:prSet/>
      <dgm:spPr/>
      <dgm:t>
        <a:bodyPr/>
        <a:lstStyle/>
        <a:p>
          <a:endParaRPr lang="en-US"/>
        </a:p>
      </dgm:t>
    </dgm:pt>
    <dgm:pt modelId="{DBBFBB13-7336-46B7-8944-3A1F8DAB5230}">
      <dgm:prSet phldrT="[Text]"/>
      <dgm:spPr/>
      <dgm:t>
        <a:bodyPr/>
        <a:lstStyle/>
        <a:p>
          <a:r>
            <a:rPr lang="en-US" dirty="0" smtClean="0"/>
            <a:t>Growth in demand for goods &amp; services will slow </a:t>
          </a:r>
          <a:endParaRPr lang="en-US" dirty="0"/>
        </a:p>
      </dgm:t>
    </dgm:pt>
    <dgm:pt modelId="{39CD4A05-E47D-4D33-82E3-1655B0825DCA}" type="parTrans" cxnId="{DA8A245A-3D95-474F-9EC6-78B6CFACA4DE}">
      <dgm:prSet/>
      <dgm:spPr/>
      <dgm:t>
        <a:bodyPr/>
        <a:lstStyle/>
        <a:p>
          <a:endParaRPr lang="en-US"/>
        </a:p>
      </dgm:t>
    </dgm:pt>
    <dgm:pt modelId="{7E6F9678-E064-487A-B744-87F2B97523D3}" type="sibTrans" cxnId="{DA8A245A-3D95-474F-9EC6-78B6CFACA4DE}">
      <dgm:prSet/>
      <dgm:spPr/>
      <dgm:t>
        <a:bodyPr/>
        <a:lstStyle/>
        <a:p>
          <a:endParaRPr lang="en-US"/>
        </a:p>
      </dgm:t>
    </dgm:pt>
    <dgm:pt modelId="{FE82593C-67D7-4966-9424-9E3E5D003B43}">
      <dgm:prSet phldrT="[Text]"/>
      <dgm:spPr/>
      <dgm:t>
        <a:bodyPr/>
        <a:lstStyle/>
        <a:p>
          <a:r>
            <a:rPr lang="en-US" dirty="0" smtClean="0"/>
            <a:t>Businesses will respond by reducing stocks and production levels</a:t>
          </a:r>
          <a:endParaRPr lang="en-US" dirty="0"/>
        </a:p>
      </dgm:t>
    </dgm:pt>
    <dgm:pt modelId="{98D7A738-17DA-423E-80AD-16DA1E56820D}" type="parTrans" cxnId="{48350E06-700B-444D-BCA2-C9D3DD8B8A34}">
      <dgm:prSet/>
      <dgm:spPr/>
      <dgm:t>
        <a:bodyPr/>
        <a:lstStyle/>
        <a:p>
          <a:endParaRPr lang="en-US"/>
        </a:p>
      </dgm:t>
    </dgm:pt>
    <dgm:pt modelId="{D844335F-E3E5-436A-8E7F-E589AAB19F95}" type="sibTrans" cxnId="{48350E06-700B-444D-BCA2-C9D3DD8B8A34}">
      <dgm:prSet/>
      <dgm:spPr/>
      <dgm:t>
        <a:bodyPr/>
        <a:lstStyle/>
        <a:p>
          <a:endParaRPr lang="en-US"/>
        </a:p>
      </dgm:t>
    </dgm:pt>
    <dgm:pt modelId="{1C456123-10FE-4745-ABE1-6BB4C3D27695}" type="pres">
      <dgm:prSet presAssocID="{ED434396-EAB4-4D35-A0C2-22D8CD910E6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06B1EF-F456-4592-8BE1-F1C7BD0CD514}" type="pres">
      <dgm:prSet presAssocID="{ED434396-EAB4-4D35-A0C2-22D8CD910E64}" presName="dummyMaxCanvas" presStyleCnt="0">
        <dgm:presLayoutVars/>
      </dgm:prSet>
      <dgm:spPr/>
    </dgm:pt>
    <dgm:pt modelId="{3318F602-0E83-4E9D-B720-854C837869B6}" type="pres">
      <dgm:prSet presAssocID="{ED434396-EAB4-4D35-A0C2-22D8CD910E6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F9BD8-264E-4B94-9362-0E92D3DBE4CD}" type="pres">
      <dgm:prSet presAssocID="{ED434396-EAB4-4D35-A0C2-22D8CD910E6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C2279D-EDC9-4AAB-A373-0EE11ABE8A57}" type="pres">
      <dgm:prSet presAssocID="{ED434396-EAB4-4D35-A0C2-22D8CD910E6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CA86D1-EBE8-4D44-BFF1-536D8FB46AEC}" type="pres">
      <dgm:prSet presAssocID="{ED434396-EAB4-4D35-A0C2-22D8CD910E6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24D3A-9A7E-4547-92A4-5F6127660115}" type="pres">
      <dgm:prSet presAssocID="{ED434396-EAB4-4D35-A0C2-22D8CD910E6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44753-ED90-4E4B-B582-4C91D3F2B655}" type="pres">
      <dgm:prSet presAssocID="{ED434396-EAB4-4D35-A0C2-22D8CD910E6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24CBA-22B6-4DE9-A5F0-2ED010C42973}" type="pres">
      <dgm:prSet presAssocID="{ED434396-EAB4-4D35-A0C2-22D8CD910E6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A0704-FF10-4CEE-AAE1-12A462F6FD66}" type="pres">
      <dgm:prSet presAssocID="{ED434396-EAB4-4D35-A0C2-22D8CD910E6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4EEDD-79A2-47D3-9320-152D9D0FA8EA}" type="pres">
      <dgm:prSet presAssocID="{ED434396-EAB4-4D35-A0C2-22D8CD910E6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14C746-AF8A-4F4D-903A-DE4B061045F7}" type="pres">
      <dgm:prSet presAssocID="{ED434396-EAB4-4D35-A0C2-22D8CD910E6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A9A48-E95F-4773-83D9-2E8189ED9280}" type="pres">
      <dgm:prSet presAssocID="{ED434396-EAB4-4D35-A0C2-22D8CD910E6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9C110D-8B16-4CC0-9120-BDFEFF837319}" type="pres">
      <dgm:prSet presAssocID="{ED434396-EAB4-4D35-A0C2-22D8CD910E6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5CCC3-237F-4D5B-95C0-96644527790D}" type="pres">
      <dgm:prSet presAssocID="{ED434396-EAB4-4D35-A0C2-22D8CD910E6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F99BA-38CB-4F70-8B82-6569DBD0A51D}" type="pres">
      <dgm:prSet presAssocID="{ED434396-EAB4-4D35-A0C2-22D8CD910E6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2D7782-7DE8-A749-B5D9-FF802E622B22}" type="presOf" srcId="{FE82593C-67D7-4966-9424-9E3E5D003B43}" destId="{41C2279D-EDC9-4AAB-A373-0EE11ABE8A57}" srcOrd="0" destOrd="0" presId="urn:microsoft.com/office/officeart/2005/8/layout/vProcess5"/>
    <dgm:cxn modelId="{CEB9211C-87C8-4943-A9E7-28224EBCD754}" type="presOf" srcId="{7E6F9678-E064-487A-B744-87F2B97523D3}" destId="{B4E24CBA-22B6-4DE9-A5F0-2ED010C42973}" srcOrd="0" destOrd="0" presId="urn:microsoft.com/office/officeart/2005/8/layout/vProcess5"/>
    <dgm:cxn modelId="{48350E06-700B-444D-BCA2-C9D3DD8B8A34}" srcId="{ED434396-EAB4-4D35-A0C2-22D8CD910E64}" destId="{FE82593C-67D7-4966-9424-9E3E5D003B43}" srcOrd="2" destOrd="0" parTransId="{98D7A738-17DA-423E-80AD-16DA1E56820D}" sibTransId="{D844335F-E3E5-436A-8E7F-E589AAB19F95}"/>
    <dgm:cxn modelId="{5D371864-629C-EB42-BEC4-22166EA98A2B}" type="presOf" srcId="{FE82593C-67D7-4966-9424-9E3E5D003B43}" destId="{479C110D-8B16-4CC0-9120-BDFEFF837319}" srcOrd="1" destOrd="0" presId="urn:microsoft.com/office/officeart/2005/8/layout/vProcess5"/>
    <dgm:cxn modelId="{E8B2266B-3168-7B4D-A566-1B71EAAC5BD8}" type="presOf" srcId="{B3696052-66B5-4ED3-B78A-F236C32EED54}" destId="{67CA86D1-EBE8-4D44-BFF1-536D8FB46AEC}" srcOrd="0" destOrd="0" presId="urn:microsoft.com/office/officeart/2005/8/layout/vProcess5"/>
    <dgm:cxn modelId="{C82F30BB-5084-E64E-A2AD-E732DD8945CB}" type="presOf" srcId="{59DDD6A3-3587-4E2F-A275-1DC92546B68D}" destId="{2DB44753-ED90-4E4B-B582-4C91D3F2B655}" srcOrd="0" destOrd="0" presId="urn:microsoft.com/office/officeart/2005/8/layout/vProcess5"/>
    <dgm:cxn modelId="{D80CA0D3-4C5F-B445-9CE0-1E333F67F12E}" type="presOf" srcId="{DBBFBB13-7336-46B7-8944-3A1F8DAB5230}" destId="{66EF9BD8-264E-4B94-9362-0E92D3DBE4CD}" srcOrd="0" destOrd="0" presId="urn:microsoft.com/office/officeart/2005/8/layout/vProcess5"/>
    <dgm:cxn modelId="{E01B5165-B9D0-413A-ADEE-4246E814B53B}" srcId="{ED434396-EAB4-4D35-A0C2-22D8CD910E64}" destId="{13F952CD-E80D-47E7-9173-0EAC32DCEB89}" srcOrd="0" destOrd="0" parTransId="{D7F5B85E-4303-454A-8279-99F724D50612}" sibTransId="{59DDD6A3-3587-4E2F-A275-1DC92546B68D}"/>
    <dgm:cxn modelId="{2D46148B-8025-BA4B-ABA5-FF93FABD520B}" type="presOf" srcId="{DBBFBB13-7336-46B7-8944-3A1F8DAB5230}" destId="{66FA9A48-E95F-4773-83D9-2E8189ED9280}" srcOrd="1" destOrd="0" presId="urn:microsoft.com/office/officeart/2005/8/layout/vProcess5"/>
    <dgm:cxn modelId="{DF14DC39-A934-B141-B2A6-7A00DB63EAAC}" type="presOf" srcId="{13F952CD-E80D-47E7-9173-0EAC32DCEB89}" destId="{3318F602-0E83-4E9D-B720-854C837869B6}" srcOrd="0" destOrd="0" presId="urn:microsoft.com/office/officeart/2005/8/layout/vProcess5"/>
    <dgm:cxn modelId="{61212204-99D6-477E-B830-3CEDE8EA6CBD}" srcId="{ED434396-EAB4-4D35-A0C2-22D8CD910E64}" destId="{B4DEF030-E253-4C55-AAD0-138EFA9DD5A6}" srcOrd="4" destOrd="0" parTransId="{93B5BC36-5588-4E6D-919B-F19FEF2FC3CF}" sibTransId="{00537AF5-D59B-4E97-9901-E11774E4AD54}"/>
    <dgm:cxn modelId="{DA8A245A-3D95-474F-9EC6-78B6CFACA4DE}" srcId="{ED434396-EAB4-4D35-A0C2-22D8CD910E64}" destId="{DBBFBB13-7336-46B7-8944-3A1F8DAB5230}" srcOrd="1" destOrd="0" parTransId="{39CD4A05-E47D-4D33-82E3-1655B0825DCA}" sibTransId="{7E6F9678-E064-487A-B744-87F2B97523D3}"/>
    <dgm:cxn modelId="{8FF6DD20-1242-D146-ACCF-3F3725295D2A}" type="presOf" srcId="{B4DEF030-E253-4C55-AAD0-138EFA9DD5A6}" destId="{32424D3A-9A7E-4547-92A4-5F6127660115}" srcOrd="0" destOrd="0" presId="urn:microsoft.com/office/officeart/2005/8/layout/vProcess5"/>
    <dgm:cxn modelId="{9ACFF747-007D-4948-B25F-B61ED3996EC0}" type="presOf" srcId="{13F952CD-E80D-47E7-9173-0EAC32DCEB89}" destId="{3C14C746-AF8A-4F4D-903A-DE4B061045F7}" srcOrd="1" destOrd="0" presId="urn:microsoft.com/office/officeart/2005/8/layout/vProcess5"/>
    <dgm:cxn modelId="{BF753FE7-1819-C24F-97B2-8475685C84E5}" type="presOf" srcId="{ED434396-EAB4-4D35-A0C2-22D8CD910E64}" destId="{1C456123-10FE-4745-ABE1-6BB4C3D27695}" srcOrd="0" destOrd="0" presId="urn:microsoft.com/office/officeart/2005/8/layout/vProcess5"/>
    <dgm:cxn modelId="{1028B514-FE2E-C347-9D00-58560F603BFA}" type="presOf" srcId="{B34C40D9-C2AC-4F2B-91F0-B0C72095F89D}" destId="{AAF4EEDD-79A2-47D3-9320-152D9D0FA8EA}" srcOrd="0" destOrd="0" presId="urn:microsoft.com/office/officeart/2005/8/layout/vProcess5"/>
    <dgm:cxn modelId="{163924B8-4F69-EE42-8EE3-4766E2563925}" type="presOf" srcId="{B4DEF030-E253-4C55-AAD0-138EFA9DD5A6}" destId="{3BFF99BA-38CB-4F70-8B82-6569DBD0A51D}" srcOrd="1" destOrd="0" presId="urn:microsoft.com/office/officeart/2005/8/layout/vProcess5"/>
    <dgm:cxn modelId="{9906ACF7-672B-4EAA-AB77-E549D20427D2}" srcId="{ED434396-EAB4-4D35-A0C2-22D8CD910E64}" destId="{B3696052-66B5-4ED3-B78A-F236C32EED54}" srcOrd="3" destOrd="0" parTransId="{679B6189-EC3D-411E-8D09-40211268E7B7}" sibTransId="{B34C40D9-C2AC-4F2B-91F0-B0C72095F89D}"/>
    <dgm:cxn modelId="{F5936B24-7AFA-1341-9FB3-D59759E08D8F}" type="presOf" srcId="{D844335F-E3E5-436A-8E7F-E589AAB19F95}" destId="{DCCA0704-FF10-4CEE-AAE1-12A462F6FD66}" srcOrd="0" destOrd="0" presId="urn:microsoft.com/office/officeart/2005/8/layout/vProcess5"/>
    <dgm:cxn modelId="{06CA64D5-CDF6-D143-BD80-586D622B747C}" type="presOf" srcId="{B3696052-66B5-4ED3-B78A-F236C32EED54}" destId="{D955CCC3-237F-4D5B-95C0-96644527790D}" srcOrd="1" destOrd="0" presId="urn:microsoft.com/office/officeart/2005/8/layout/vProcess5"/>
    <dgm:cxn modelId="{1F063D5A-432C-954C-8F4E-F28EC923C0D9}" type="presParOf" srcId="{1C456123-10FE-4745-ABE1-6BB4C3D27695}" destId="{A506B1EF-F456-4592-8BE1-F1C7BD0CD514}" srcOrd="0" destOrd="0" presId="urn:microsoft.com/office/officeart/2005/8/layout/vProcess5"/>
    <dgm:cxn modelId="{DC710098-E0B7-CE48-B1FF-E396B894F1AA}" type="presParOf" srcId="{1C456123-10FE-4745-ABE1-6BB4C3D27695}" destId="{3318F602-0E83-4E9D-B720-854C837869B6}" srcOrd="1" destOrd="0" presId="urn:microsoft.com/office/officeart/2005/8/layout/vProcess5"/>
    <dgm:cxn modelId="{0B8C9C71-D095-0E45-9A36-AD5FA061D10E}" type="presParOf" srcId="{1C456123-10FE-4745-ABE1-6BB4C3D27695}" destId="{66EF9BD8-264E-4B94-9362-0E92D3DBE4CD}" srcOrd="2" destOrd="0" presId="urn:microsoft.com/office/officeart/2005/8/layout/vProcess5"/>
    <dgm:cxn modelId="{5B7617D2-6FFB-DC46-829F-3E58AF6DC894}" type="presParOf" srcId="{1C456123-10FE-4745-ABE1-6BB4C3D27695}" destId="{41C2279D-EDC9-4AAB-A373-0EE11ABE8A57}" srcOrd="3" destOrd="0" presId="urn:microsoft.com/office/officeart/2005/8/layout/vProcess5"/>
    <dgm:cxn modelId="{EEF0968B-E00C-5C43-A926-DA6C46916309}" type="presParOf" srcId="{1C456123-10FE-4745-ABE1-6BB4C3D27695}" destId="{67CA86D1-EBE8-4D44-BFF1-536D8FB46AEC}" srcOrd="4" destOrd="0" presId="urn:microsoft.com/office/officeart/2005/8/layout/vProcess5"/>
    <dgm:cxn modelId="{1E63B38A-FD7D-5D4E-9962-420A8EA86AC3}" type="presParOf" srcId="{1C456123-10FE-4745-ABE1-6BB4C3D27695}" destId="{32424D3A-9A7E-4547-92A4-5F6127660115}" srcOrd="5" destOrd="0" presId="urn:microsoft.com/office/officeart/2005/8/layout/vProcess5"/>
    <dgm:cxn modelId="{4342A72C-B37E-9548-A933-5E31B67D5570}" type="presParOf" srcId="{1C456123-10FE-4745-ABE1-6BB4C3D27695}" destId="{2DB44753-ED90-4E4B-B582-4C91D3F2B655}" srcOrd="6" destOrd="0" presId="urn:microsoft.com/office/officeart/2005/8/layout/vProcess5"/>
    <dgm:cxn modelId="{DFB7D838-1A64-824C-A8AD-D95E4A7B8C72}" type="presParOf" srcId="{1C456123-10FE-4745-ABE1-6BB4C3D27695}" destId="{B4E24CBA-22B6-4DE9-A5F0-2ED010C42973}" srcOrd="7" destOrd="0" presId="urn:microsoft.com/office/officeart/2005/8/layout/vProcess5"/>
    <dgm:cxn modelId="{80BDA754-670E-764B-9D77-829E180F8BFC}" type="presParOf" srcId="{1C456123-10FE-4745-ABE1-6BB4C3D27695}" destId="{DCCA0704-FF10-4CEE-AAE1-12A462F6FD66}" srcOrd="8" destOrd="0" presId="urn:microsoft.com/office/officeart/2005/8/layout/vProcess5"/>
    <dgm:cxn modelId="{AC0CB8FD-352E-EF4C-8637-EEBA43309BD9}" type="presParOf" srcId="{1C456123-10FE-4745-ABE1-6BB4C3D27695}" destId="{AAF4EEDD-79A2-47D3-9320-152D9D0FA8EA}" srcOrd="9" destOrd="0" presId="urn:microsoft.com/office/officeart/2005/8/layout/vProcess5"/>
    <dgm:cxn modelId="{D501B3F5-0134-644A-B2AA-88B45D334ABE}" type="presParOf" srcId="{1C456123-10FE-4745-ABE1-6BB4C3D27695}" destId="{3C14C746-AF8A-4F4D-903A-DE4B061045F7}" srcOrd="10" destOrd="0" presId="urn:microsoft.com/office/officeart/2005/8/layout/vProcess5"/>
    <dgm:cxn modelId="{B08D4846-BC85-0648-BC07-DA1DC00EA22E}" type="presParOf" srcId="{1C456123-10FE-4745-ABE1-6BB4C3D27695}" destId="{66FA9A48-E95F-4773-83D9-2E8189ED9280}" srcOrd="11" destOrd="0" presId="urn:microsoft.com/office/officeart/2005/8/layout/vProcess5"/>
    <dgm:cxn modelId="{C664A2AC-6815-5241-BC7F-4A8EBE9504E2}" type="presParOf" srcId="{1C456123-10FE-4745-ABE1-6BB4C3D27695}" destId="{479C110D-8B16-4CC0-9120-BDFEFF837319}" srcOrd="12" destOrd="0" presId="urn:microsoft.com/office/officeart/2005/8/layout/vProcess5"/>
    <dgm:cxn modelId="{ED446FD7-7BB9-A144-A3EC-3BB1783FF782}" type="presParOf" srcId="{1C456123-10FE-4745-ABE1-6BB4C3D27695}" destId="{D955CCC3-237F-4D5B-95C0-96644527790D}" srcOrd="13" destOrd="0" presId="urn:microsoft.com/office/officeart/2005/8/layout/vProcess5"/>
    <dgm:cxn modelId="{7489E889-24B7-104F-9508-3CBAD44E2105}" type="presParOf" srcId="{1C456123-10FE-4745-ABE1-6BB4C3D27695}" destId="{3BFF99BA-38CB-4F70-8B82-6569DBD0A51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FB188-BC35-4CF7-A2D4-3FB1F53E4FCB}">
      <dsp:nvSpPr>
        <dsp:cNvPr id="0" name=""/>
        <dsp:cNvSpPr/>
      </dsp:nvSpPr>
      <dsp:spPr>
        <a:xfrm rot="16200000">
          <a:off x="-862191" y="862191"/>
          <a:ext cx="3786214" cy="2061830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P</a:t>
          </a:r>
          <a: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 </a:t>
          </a:r>
          <a:b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</a:br>
          <a: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Political</a:t>
          </a:r>
          <a:endParaRPr lang="en-US" sz="3200" b="0" kern="1200" cap="none" spc="0" dirty="0">
            <a:ln w="10160">
              <a:prstDash val="solid"/>
            </a:ln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sp:txBody>
      <dsp:txXfrm rot="5400000">
        <a:off x="1" y="757242"/>
        <a:ext cx="2061830" cy="2271728"/>
      </dsp:txXfrm>
    </dsp:sp>
    <dsp:sp modelId="{CE69B12F-FF18-4233-88E1-EAB07E9470AF}">
      <dsp:nvSpPr>
        <dsp:cNvPr id="0" name=""/>
        <dsp:cNvSpPr/>
      </dsp:nvSpPr>
      <dsp:spPr>
        <a:xfrm rot="16200000">
          <a:off x="1356377" y="862191"/>
          <a:ext cx="3786214" cy="2061830"/>
        </a:xfrm>
        <a:prstGeom prst="flowChartManualOperation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E </a:t>
          </a:r>
          <a: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/>
          </a:r>
          <a:b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</a:br>
          <a:r>
            <a:rPr lang="en-US" sz="3200" b="0" kern="1200" cap="none" spc="0" dirty="0" err="1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Economi</a:t>
          </a:r>
          <a: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-cal</a:t>
          </a:r>
          <a:endParaRPr lang="en-US" sz="3200" b="0" kern="1200" cap="none" spc="0" dirty="0">
            <a:ln w="10160">
              <a:prstDash val="solid"/>
            </a:ln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sp:txBody>
      <dsp:txXfrm rot="5400000">
        <a:off x="2218569" y="757242"/>
        <a:ext cx="2061830" cy="2271728"/>
      </dsp:txXfrm>
    </dsp:sp>
    <dsp:sp modelId="{CD8964B0-3064-4C95-AE95-6E84207E2203}">
      <dsp:nvSpPr>
        <dsp:cNvPr id="0" name=""/>
        <dsp:cNvSpPr/>
      </dsp:nvSpPr>
      <dsp:spPr>
        <a:xfrm rot="16200000">
          <a:off x="3572844" y="862191"/>
          <a:ext cx="3786214" cy="2061830"/>
        </a:xfrm>
        <a:prstGeom prst="flowChartManualOperation">
          <a:avLst/>
        </a:prstGeom>
        <a:solidFill>
          <a:schemeClr val="accent4">
            <a:hueOff val="-2976514"/>
            <a:satOff val="17933"/>
            <a:lumOff val="143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S</a:t>
          </a:r>
          <a: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 </a:t>
          </a:r>
          <a:b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</a:br>
          <a: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Social</a:t>
          </a:r>
          <a:endParaRPr lang="en-US" sz="3200" b="0" kern="1200" cap="none" spc="0" dirty="0">
            <a:ln w="10160">
              <a:prstDash val="solid"/>
            </a:ln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sp:txBody>
      <dsp:txXfrm rot="5400000">
        <a:off x="4435036" y="757242"/>
        <a:ext cx="2061830" cy="2271728"/>
      </dsp:txXfrm>
    </dsp:sp>
    <dsp:sp modelId="{0C0B8DBF-887E-41D4-B247-BA29C669699C}">
      <dsp:nvSpPr>
        <dsp:cNvPr id="0" name=""/>
        <dsp:cNvSpPr/>
      </dsp:nvSpPr>
      <dsp:spPr>
        <a:xfrm rot="16200000">
          <a:off x="5789312" y="862191"/>
          <a:ext cx="3786214" cy="2061830"/>
        </a:xfrm>
        <a:prstGeom prst="flowChartManualOperation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T</a:t>
          </a:r>
          <a: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/>
          </a:r>
          <a:b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</a:br>
          <a: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 </a:t>
          </a:r>
          <a:r>
            <a:rPr lang="en-US" sz="3200" b="0" kern="1200" cap="none" spc="0" dirty="0" err="1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Technolo-gical</a:t>
          </a:r>
          <a:endParaRPr lang="en-US" sz="3200" b="0" kern="1200" cap="none" spc="0" dirty="0">
            <a:ln w="10160">
              <a:prstDash val="solid"/>
            </a:ln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sp:txBody>
      <dsp:txXfrm rot="5400000">
        <a:off x="6651504" y="757242"/>
        <a:ext cx="2061830" cy="22717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15BFD-F171-4506-BFA3-180D0BB3B039}">
      <dsp:nvSpPr>
        <dsp:cNvPr id="0" name=""/>
        <dsp:cNvSpPr/>
      </dsp:nvSpPr>
      <dsp:spPr>
        <a:xfrm>
          <a:off x="335777" y="0"/>
          <a:ext cx="6400806" cy="400050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2F4DEDF-D4D3-4D17-8953-E66B801F60A5}">
      <dsp:nvSpPr>
        <dsp:cNvPr id="0" name=""/>
        <dsp:cNvSpPr/>
      </dsp:nvSpPr>
      <dsp:spPr>
        <a:xfrm>
          <a:off x="1148680" y="2761147"/>
          <a:ext cx="166420" cy="16642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01A1354-6018-47DB-8572-A29AB256C02A}">
      <dsp:nvSpPr>
        <dsp:cNvPr id="0" name=""/>
        <dsp:cNvSpPr/>
      </dsp:nvSpPr>
      <dsp:spPr>
        <a:xfrm>
          <a:off x="1299599" y="3115867"/>
          <a:ext cx="1491387" cy="770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83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As economy grows ..</a:t>
          </a:r>
          <a:endParaRPr lang="en-US" sz="2100" kern="1200" dirty="0"/>
        </a:p>
      </dsp:txBody>
      <dsp:txXfrm>
        <a:off x="1299599" y="3115867"/>
        <a:ext cx="1491387" cy="770016"/>
      </dsp:txXfrm>
    </dsp:sp>
    <dsp:sp modelId="{D2C51377-94F3-4668-ABC1-1417A4F6A93A}">
      <dsp:nvSpPr>
        <dsp:cNvPr id="0" name=""/>
        <dsp:cNvSpPr/>
      </dsp:nvSpPr>
      <dsp:spPr>
        <a:xfrm>
          <a:off x="2617665" y="1673810"/>
          <a:ext cx="300837" cy="30083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7C24945-3273-4B25-972D-1B8E16C0612D}">
      <dsp:nvSpPr>
        <dsp:cNvPr id="0" name=""/>
        <dsp:cNvSpPr/>
      </dsp:nvSpPr>
      <dsp:spPr>
        <a:xfrm>
          <a:off x="2869426" y="2148418"/>
          <a:ext cx="1536193" cy="1527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408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Creates greater demand for products …</a:t>
          </a:r>
          <a:endParaRPr lang="en-US" sz="2100" kern="1200" dirty="0"/>
        </a:p>
      </dsp:txBody>
      <dsp:txXfrm>
        <a:off x="2869426" y="2148418"/>
        <a:ext cx="1536193" cy="1527896"/>
      </dsp:txXfrm>
    </dsp:sp>
    <dsp:sp modelId="{7B66091D-04C8-4D3A-8F3B-9F15C05C36CB}">
      <dsp:nvSpPr>
        <dsp:cNvPr id="0" name=""/>
        <dsp:cNvSpPr/>
      </dsp:nvSpPr>
      <dsp:spPr>
        <a:xfrm>
          <a:off x="4384287" y="1012127"/>
          <a:ext cx="416052" cy="41605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DDEF8C2-2277-4243-ABCB-149FEBDE6800}">
      <dsp:nvSpPr>
        <dsp:cNvPr id="0" name=""/>
        <dsp:cNvSpPr/>
      </dsp:nvSpPr>
      <dsp:spPr>
        <a:xfrm>
          <a:off x="4648861" y="1958642"/>
          <a:ext cx="2184037" cy="2041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58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Businesses have to assess changes to the growth rate when planning for: </a:t>
          </a:r>
          <a:r>
            <a:rPr lang="en-US" sz="2100" i="1" kern="1200" dirty="0" smtClean="0"/>
            <a:t>production levels + product mix</a:t>
          </a:r>
          <a:endParaRPr lang="en-US" sz="2100" i="1" kern="1200" dirty="0"/>
        </a:p>
      </dsp:txBody>
      <dsp:txXfrm>
        <a:off x="4648861" y="1958642"/>
        <a:ext cx="2184037" cy="20418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8F602-0E83-4E9D-B720-854C837869B6}">
      <dsp:nvSpPr>
        <dsp:cNvPr id="0" name=""/>
        <dsp:cNvSpPr/>
      </dsp:nvSpPr>
      <dsp:spPr>
        <a:xfrm>
          <a:off x="0" y="0"/>
          <a:ext cx="5885776" cy="882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When economic growth slows down</a:t>
          </a:r>
          <a:endParaRPr lang="en-US" sz="2300" kern="1200" dirty="0"/>
        </a:p>
      </dsp:txBody>
      <dsp:txXfrm>
        <a:off x="25836" y="25836"/>
        <a:ext cx="4830700" cy="830442"/>
      </dsp:txXfrm>
    </dsp:sp>
    <dsp:sp modelId="{66EF9BD8-264E-4B94-9362-0E92D3DBE4CD}">
      <dsp:nvSpPr>
        <dsp:cNvPr id="0" name=""/>
        <dsp:cNvSpPr/>
      </dsp:nvSpPr>
      <dsp:spPr>
        <a:xfrm>
          <a:off x="439522" y="1004629"/>
          <a:ext cx="5885776" cy="882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116193"/>
                <a:satOff val="6725"/>
                <a:lumOff val="539"/>
                <a:alphaOff val="0"/>
                <a:tint val="50000"/>
                <a:satMod val="300000"/>
              </a:schemeClr>
            </a:gs>
            <a:gs pos="35000">
              <a:schemeClr val="accent4">
                <a:hueOff val="-1116193"/>
                <a:satOff val="6725"/>
                <a:lumOff val="539"/>
                <a:alphaOff val="0"/>
                <a:tint val="37000"/>
                <a:satMod val="300000"/>
              </a:schemeClr>
            </a:gs>
            <a:gs pos="100000">
              <a:schemeClr val="accent4">
                <a:hueOff val="-1116193"/>
                <a:satOff val="6725"/>
                <a:lumOff val="5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Growth in demand for goods &amp; services will slow </a:t>
          </a:r>
          <a:endParaRPr lang="en-US" sz="2300" kern="1200" dirty="0"/>
        </a:p>
      </dsp:txBody>
      <dsp:txXfrm>
        <a:off x="465358" y="1030465"/>
        <a:ext cx="4821208" cy="830442"/>
      </dsp:txXfrm>
    </dsp:sp>
    <dsp:sp modelId="{41C2279D-EDC9-4AAB-A373-0EE11ABE8A57}">
      <dsp:nvSpPr>
        <dsp:cNvPr id="0" name=""/>
        <dsp:cNvSpPr/>
      </dsp:nvSpPr>
      <dsp:spPr>
        <a:xfrm>
          <a:off x="879044" y="2009259"/>
          <a:ext cx="5885776" cy="882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6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Businesses will respond by reducing stocks and production levels</a:t>
          </a:r>
          <a:endParaRPr lang="en-US" sz="2300" kern="1200" dirty="0"/>
        </a:p>
      </dsp:txBody>
      <dsp:txXfrm>
        <a:off x="904880" y="2035095"/>
        <a:ext cx="4821208" cy="830442"/>
      </dsp:txXfrm>
    </dsp:sp>
    <dsp:sp modelId="{67CA86D1-EBE8-4D44-BFF1-536D8FB46AEC}">
      <dsp:nvSpPr>
        <dsp:cNvPr id="0" name=""/>
        <dsp:cNvSpPr/>
      </dsp:nvSpPr>
      <dsp:spPr>
        <a:xfrm>
          <a:off x="1318566" y="3013889"/>
          <a:ext cx="5885776" cy="882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348579"/>
                <a:satOff val="20174"/>
                <a:lumOff val="1617"/>
                <a:alphaOff val="0"/>
                <a:tint val="50000"/>
                <a:satMod val="300000"/>
              </a:schemeClr>
            </a:gs>
            <a:gs pos="35000">
              <a:schemeClr val="accent4">
                <a:hueOff val="-3348579"/>
                <a:satOff val="20174"/>
                <a:lumOff val="1617"/>
                <a:alphaOff val="0"/>
                <a:tint val="37000"/>
                <a:satMod val="300000"/>
              </a:schemeClr>
            </a:gs>
            <a:gs pos="100000">
              <a:schemeClr val="accent4">
                <a:hueOff val="-3348579"/>
                <a:satOff val="20174"/>
                <a:lumOff val="16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Staff will become redundant &amp; investment will be held back</a:t>
          </a:r>
          <a:endParaRPr lang="en-US" sz="2300" kern="1200" dirty="0"/>
        </a:p>
      </dsp:txBody>
      <dsp:txXfrm>
        <a:off x="1344402" y="3039725"/>
        <a:ext cx="4821208" cy="830442"/>
      </dsp:txXfrm>
    </dsp:sp>
    <dsp:sp modelId="{32424D3A-9A7E-4547-92A4-5F6127660115}">
      <dsp:nvSpPr>
        <dsp:cNvPr id="0" name=""/>
        <dsp:cNvSpPr/>
      </dsp:nvSpPr>
      <dsp:spPr>
        <a:xfrm>
          <a:off x="1758089" y="4018519"/>
          <a:ext cx="5885776" cy="882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1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Reduction in staff will cause a further decrease in demand… </a:t>
          </a:r>
          <a:endParaRPr lang="en-US" sz="2300" kern="1200" dirty="0"/>
        </a:p>
      </dsp:txBody>
      <dsp:txXfrm>
        <a:off x="1783925" y="4044355"/>
        <a:ext cx="4821208" cy="830442"/>
      </dsp:txXfrm>
    </dsp:sp>
    <dsp:sp modelId="{2DB44753-ED90-4E4B-B582-4C91D3F2B655}">
      <dsp:nvSpPr>
        <dsp:cNvPr id="0" name=""/>
        <dsp:cNvSpPr/>
      </dsp:nvSpPr>
      <dsp:spPr>
        <a:xfrm>
          <a:off x="5312402" y="644433"/>
          <a:ext cx="573374" cy="57337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5441411" y="644433"/>
        <a:ext cx="315356" cy="431464"/>
      </dsp:txXfrm>
    </dsp:sp>
    <dsp:sp modelId="{B4E24CBA-22B6-4DE9-A5F0-2ED010C42973}">
      <dsp:nvSpPr>
        <dsp:cNvPr id="0" name=""/>
        <dsp:cNvSpPr/>
      </dsp:nvSpPr>
      <dsp:spPr>
        <a:xfrm>
          <a:off x="5751924" y="1649063"/>
          <a:ext cx="573374" cy="57337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1315235"/>
            <a:satOff val="7386"/>
            <a:lumOff val="46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315235"/>
              <a:satOff val="7386"/>
              <a:lumOff val="4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5880933" y="1649063"/>
        <a:ext cx="315356" cy="431464"/>
      </dsp:txXfrm>
    </dsp:sp>
    <dsp:sp modelId="{DCCA0704-FF10-4CEE-AAE1-12A462F6FD66}">
      <dsp:nvSpPr>
        <dsp:cNvPr id="0" name=""/>
        <dsp:cNvSpPr/>
      </dsp:nvSpPr>
      <dsp:spPr>
        <a:xfrm>
          <a:off x="6191447" y="2638991"/>
          <a:ext cx="573374" cy="57337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2630471"/>
            <a:satOff val="14771"/>
            <a:lumOff val="93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630471"/>
              <a:satOff val="14771"/>
              <a:lumOff val="9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6320456" y="2638991"/>
        <a:ext cx="315356" cy="431464"/>
      </dsp:txXfrm>
    </dsp:sp>
    <dsp:sp modelId="{AAF4EEDD-79A2-47D3-9320-152D9D0FA8EA}">
      <dsp:nvSpPr>
        <dsp:cNvPr id="0" name=""/>
        <dsp:cNvSpPr/>
      </dsp:nvSpPr>
      <dsp:spPr>
        <a:xfrm>
          <a:off x="6630969" y="3653422"/>
          <a:ext cx="573374" cy="57337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6759978" y="3653422"/>
        <a:ext cx="315356" cy="431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3C545-B8B6-5446-831B-113B67456658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45E71-419C-1B4D-AEAD-80F9CD533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68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BH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C86509-76BE-4DD6-8647-DDC77AF23B4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E0A442-AEBD-45A6-97D4-26A6D10F1FFB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10/29/13</a:t>
            </a:fld>
            <a:endParaRPr lang="en-US"/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Mrs. Radia Ali -- Bahrain Bayan School</a:t>
            </a:r>
          </a:p>
        </p:txBody>
      </p:sp>
      <p:sp>
        <p:nvSpPr>
          <p:cNvPr id="11271" name="Header Placeholder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IB Business &amp; Management (HL + SL)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B46-3E69-1748-8279-91D44F39705B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32E7-BBA9-4344-B95B-F7B9D0DC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7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B46-3E69-1748-8279-91D44F39705B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32E7-BBA9-4344-B95B-F7B9D0DC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3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B46-3E69-1748-8279-91D44F39705B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32E7-BBA9-4344-B95B-F7B9D0DC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3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B46-3E69-1748-8279-91D44F39705B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32E7-BBA9-4344-B95B-F7B9D0DC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6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B46-3E69-1748-8279-91D44F39705B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32E7-BBA9-4344-B95B-F7B9D0DC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8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B46-3E69-1748-8279-91D44F39705B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32E7-BBA9-4344-B95B-F7B9D0DC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2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B46-3E69-1748-8279-91D44F39705B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32E7-BBA9-4344-B95B-F7B9D0DC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5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B46-3E69-1748-8279-91D44F39705B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32E7-BBA9-4344-B95B-F7B9D0DC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5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B46-3E69-1748-8279-91D44F39705B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32E7-BBA9-4344-B95B-F7B9D0DC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6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B46-3E69-1748-8279-91D44F39705B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32E7-BBA9-4344-B95B-F7B9D0DC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9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BB46-3E69-1748-8279-91D44F39705B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32E7-BBA9-4344-B95B-F7B9D0DC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8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BB46-3E69-1748-8279-91D44F39705B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932E7-BBA9-4344-B95B-F7B9D0DC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2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840245" y="3041235"/>
            <a:ext cx="8458200" cy="12414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Topic </a:t>
            </a:r>
            <a:r>
              <a:rPr lang="en-US" dirty="0" smtClean="0"/>
              <a:t>1.5 – PESTLE ANALYSIS</a:t>
            </a:r>
            <a:endParaRPr lang="en-US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26272" y="4405006"/>
            <a:ext cx="8277349" cy="2100744"/>
          </a:xfrm>
        </p:spPr>
        <p:txBody>
          <a:bodyPr>
            <a:normAutofit lnSpcReduction="10000"/>
          </a:bodyPr>
          <a:lstStyle/>
          <a:p>
            <a:pPr marL="63500" eaLnBrk="1" hangingPunct="1"/>
            <a:r>
              <a:rPr lang="en-US" dirty="0" smtClean="0"/>
              <a:t>Political &amp; Economic Influences on Business Activity</a:t>
            </a:r>
          </a:p>
          <a:p>
            <a:pPr marL="63500" eaLnBrk="1" hangingPunct="1"/>
            <a:r>
              <a:rPr lang="en-US" dirty="0" smtClean="0"/>
              <a:t>1.5 - External </a:t>
            </a:r>
            <a:r>
              <a:rPr lang="en-US" dirty="0" smtClean="0"/>
              <a:t>Environment</a:t>
            </a:r>
          </a:p>
          <a:p>
            <a:pPr marL="63500" eaLnBrk="1" hangingPunct="1"/>
            <a:r>
              <a:rPr lang="en-US" dirty="0" smtClean="0"/>
              <a:t>MR GREENBANK</a:t>
            </a:r>
            <a:endParaRPr lang="ar-BH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4CE0D1FA-1DA6-4B4F-8117-61A75BCDCEC0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5032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(2) Consumer Law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500063" y="2143125"/>
            <a:ext cx="8153400" cy="3952875"/>
          </a:xfrm>
        </p:spPr>
        <p:txBody>
          <a:bodyPr/>
          <a:lstStyle/>
          <a:p>
            <a:r>
              <a:rPr lang="en-US" smtClean="0"/>
              <a:t>May include:</a:t>
            </a:r>
          </a:p>
          <a:p>
            <a:pPr lvl="1"/>
            <a:r>
              <a:rPr lang="en-US" smtClean="0"/>
              <a:t>Consumer protection concerning faulty goods or those not fit for purpose.</a:t>
            </a:r>
          </a:p>
          <a:p>
            <a:pPr lvl="1"/>
            <a:r>
              <a:rPr lang="en-US" smtClean="0"/>
              <a:t>Cooling-off periods for consumers who sign credit agreements.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07C7220-8A2A-4DD3-8AA4-5D7951033F2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55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428875"/>
            <a:ext cx="8153400" cy="3667125"/>
          </a:xfrm>
        </p:spPr>
        <p:txBody>
          <a:bodyPr/>
          <a:lstStyle/>
          <a:p>
            <a:r>
              <a:rPr lang="en-US" u="sng" smtClean="0"/>
              <a:t>Faulty goods </a:t>
            </a:r>
            <a:r>
              <a:rPr lang="en-US" smtClean="0"/>
              <a:t>= cost due to recalling of products.</a:t>
            </a:r>
          </a:p>
          <a:p>
            <a:r>
              <a:rPr lang="en-US" smtClean="0"/>
              <a:t>Businesses have to ensure high quality and safe products.</a:t>
            </a:r>
          </a:p>
          <a:p>
            <a:r>
              <a:rPr lang="en-US" smtClean="0"/>
              <a:t>Example: Chinese baby formula milk recall in 2008.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02BC5B9-F55C-4875-B55E-269806367E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1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(3) Competition &amp; Tax Law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214563"/>
            <a:ext cx="8153400" cy="3881437"/>
          </a:xfrm>
        </p:spPr>
        <p:txBody>
          <a:bodyPr/>
          <a:lstStyle/>
          <a:p>
            <a:r>
              <a:rPr lang="en-US" smtClean="0"/>
              <a:t>Competition laws are set up to ensure that fair trading exists in markets.</a:t>
            </a:r>
          </a:p>
          <a:p>
            <a:r>
              <a:rPr lang="en-US" smtClean="0"/>
              <a:t>Tax law (changes in corporate and purchase tax rates) will have impacts on organizations &amp; consumers.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03B9B29-DA78-4B39-88CB-055E82F8D74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3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r>
              <a:rPr lang="en-US" smtClean="0"/>
              <a:t>Buying companies/competitor </a:t>
            </a:r>
            <a:r>
              <a:rPr lang="en-US" u="sng" smtClean="0"/>
              <a:t>takeovers</a:t>
            </a:r>
            <a:r>
              <a:rPr lang="en-US" smtClean="0"/>
              <a:t> will be limited, thus companies will have to look at natural growth.</a:t>
            </a:r>
          </a:p>
          <a:p>
            <a:r>
              <a:rPr lang="en-US" smtClean="0"/>
              <a:t>Rise in </a:t>
            </a:r>
            <a:r>
              <a:rPr lang="en-US" u="sng" smtClean="0"/>
              <a:t>corporate taxes </a:t>
            </a:r>
            <a:r>
              <a:rPr lang="en-US" smtClean="0"/>
              <a:t>will reduce the introduction of limited liability companies and focus more on sole traders and partnerships.</a:t>
            </a:r>
          </a:p>
          <a:p>
            <a:r>
              <a:rPr lang="en-US" smtClean="0"/>
              <a:t>Tax rates also influences international location and how much future investment there will be as retained profits may be reduced.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4BDC55A-91A4-4163-81D5-71C9ED1E994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3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Economic</a:t>
            </a:r>
            <a:r>
              <a:rPr lang="en-US" smtClean="0">
                <a:solidFill>
                  <a:srgbClr val="00B050"/>
                </a:solidFill>
              </a:rPr>
              <a:t> Factors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Different factors that a business should monitor:</a:t>
            </a:r>
          </a:p>
          <a:p>
            <a:pPr lvl="1"/>
            <a:r>
              <a:rPr lang="en-US" smtClean="0"/>
              <a:t>Interest rates</a:t>
            </a:r>
          </a:p>
          <a:p>
            <a:pPr lvl="1"/>
            <a:r>
              <a:rPr lang="en-US" smtClean="0"/>
              <a:t>Exchange rates</a:t>
            </a:r>
          </a:p>
          <a:p>
            <a:pPr lvl="1"/>
            <a:r>
              <a:rPr lang="en-US" smtClean="0"/>
              <a:t>Economic growth</a:t>
            </a:r>
          </a:p>
          <a:p>
            <a:pPr lvl="1"/>
            <a:r>
              <a:rPr lang="en-US" smtClean="0"/>
              <a:t>Inflation rates</a:t>
            </a:r>
          </a:p>
          <a:p>
            <a:pPr lvl="1"/>
            <a:r>
              <a:rPr lang="en-US" smtClean="0"/>
              <a:t>Unemployment rates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Can have positive and negative effects.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F9FD807-E357-4E97-BBF8-14A6ED91068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7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(1) Interest Rates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719263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The cost of borrowing by businesses is decided indirectly by the national interest rates set by the organization’s home country. </a:t>
            </a:r>
          </a:p>
          <a:p>
            <a:r>
              <a:rPr lang="en-US" smtClean="0"/>
              <a:t>Changes in national rates will influence the rates set by banks to businesses and individuals seeking loans.</a:t>
            </a:r>
          </a:p>
          <a:p>
            <a:r>
              <a:rPr lang="en-US" smtClean="0"/>
              <a:t>If CB (central bank) decides to increase interest rates, loans will become expensive and saving will be an attractive option.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72C3AC6-AA12-4C2E-8A66-039FA4C51FA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21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790700"/>
            <a:ext cx="8153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smtClean="0"/>
              <a:t>Increase in </a:t>
            </a:r>
            <a:r>
              <a:rPr lang="en-US" u="sng" smtClean="0"/>
              <a:t>interest rates </a:t>
            </a:r>
            <a:r>
              <a:rPr lang="en-US" smtClean="0"/>
              <a:t>indicate to businesses that the demand for luxury goods will decrease. WHY?</a:t>
            </a:r>
          </a:p>
          <a:p>
            <a:pPr lvl="1"/>
            <a:r>
              <a:rPr lang="en-US" smtClean="0"/>
              <a:t>Thus businesses offering such goods have to modify their product’s portfolios towards basic lines.</a:t>
            </a:r>
          </a:p>
          <a:p>
            <a:pPr lvl="1"/>
            <a:r>
              <a:rPr lang="en-US" smtClean="0"/>
              <a:t>Might consider changing to cheaper materials and keeping prices low </a:t>
            </a:r>
            <a:r>
              <a:rPr lang="en-US" smtClean="0">
                <a:sym typeface="Wingdings" pitchFamily="2" charset="2"/>
              </a:rPr>
              <a:t> to encourage consumption.</a:t>
            </a:r>
          </a:p>
          <a:p>
            <a:r>
              <a:rPr lang="en-US" smtClean="0"/>
              <a:t>Increase in interest rates means cost of borrowing money will be higher, thus if one of the company’s objectives is to expand via bank funding </a:t>
            </a:r>
            <a:r>
              <a:rPr lang="en-US" smtClean="0">
                <a:sym typeface="Wingdings" pitchFamily="2" charset="2"/>
              </a:rPr>
              <a:t> it will have to modify the objective or put it on hold.</a:t>
            </a:r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CC10AF7-9F2A-4BF9-8CDF-DC2769DF19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6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(2) Exchange Rates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571750"/>
            <a:ext cx="8153400" cy="3524250"/>
          </a:xfrm>
        </p:spPr>
        <p:txBody>
          <a:bodyPr/>
          <a:lstStyle/>
          <a:p>
            <a:r>
              <a:rPr lang="en-US" smtClean="0"/>
              <a:t>“The price of one currency in terms of another.”</a:t>
            </a:r>
          </a:p>
          <a:p>
            <a:r>
              <a:rPr lang="en-US" smtClean="0"/>
              <a:t>The change in exchange rates will effect the demand for imports &amp; exports. WHY?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B8B21CD-039C-49AA-BF07-1929E67E9D7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20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504950"/>
            <a:ext cx="8858250" cy="478155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When exchange rates are high </a:t>
            </a:r>
            <a:r>
              <a:rPr lang="en-US" smtClean="0">
                <a:sym typeface="Wingdings" pitchFamily="2" charset="2"/>
              </a:rPr>
              <a:t> exports will be more expensive for foreign customers  firm has to cut price (cut profit) in the short term to maintain their customers. [</a:t>
            </a:r>
            <a:r>
              <a:rPr lang="en-US" u="sng" smtClean="0">
                <a:sym typeface="Wingdings" pitchFamily="2" charset="2"/>
              </a:rPr>
              <a:t>if good is price sensitive</a:t>
            </a:r>
            <a:r>
              <a:rPr lang="en-US" smtClean="0">
                <a:sym typeface="Wingdings" pitchFamily="2" charset="2"/>
              </a:rPr>
              <a:t>]</a:t>
            </a:r>
          </a:p>
          <a:p>
            <a:r>
              <a:rPr lang="en-US" smtClean="0"/>
              <a:t>If a business is buying its materials from a country with falling exchange rates </a:t>
            </a:r>
            <a:r>
              <a:rPr lang="en-US" smtClean="0">
                <a:sym typeface="Wingdings" pitchFamily="2" charset="2"/>
              </a:rPr>
              <a:t> the cost of imports will be less.</a:t>
            </a:r>
          </a:p>
          <a:p>
            <a:r>
              <a:rPr lang="en-US" smtClean="0">
                <a:sym typeface="Wingdings" pitchFamily="2" charset="2"/>
              </a:rPr>
              <a:t>Business might shift its location/focus to countries with low(-er) exchange rates if their sales are affected due to exchange rates.</a:t>
            </a:r>
          </a:p>
          <a:p>
            <a:r>
              <a:rPr lang="en-US" smtClean="0">
                <a:sym typeface="Wingdings" pitchFamily="2" charset="2"/>
              </a:rPr>
              <a:t>Might also change marketing strategies towards countries with low exchange rates. 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BEBE11D-7D90-4206-AA5D-7D0CE84B3AC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23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(3) Economic Growth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Size of economy increases as higher quality of factors of production are used.</a:t>
            </a:r>
          </a:p>
          <a:p>
            <a:r>
              <a:rPr lang="en-US" smtClean="0"/>
              <a:t>Improvements in productivity </a:t>
            </a:r>
            <a:r>
              <a:rPr lang="en-US" smtClean="0">
                <a:sym typeface="Wingdings" pitchFamily="2" charset="2"/>
              </a:rPr>
              <a:t> more:</a:t>
            </a:r>
          </a:p>
          <a:p>
            <a:pPr lvl="1"/>
            <a:r>
              <a:rPr lang="en-US" smtClean="0">
                <a:sym typeface="Wingdings" pitchFamily="2" charset="2"/>
              </a:rPr>
              <a:t>Output</a:t>
            </a:r>
          </a:p>
          <a:p>
            <a:pPr lvl="1"/>
            <a:r>
              <a:rPr lang="en-US" smtClean="0">
                <a:sym typeface="Wingdings" pitchFamily="2" charset="2"/>
              </a:rPr>
              <a:t>Employment</a:t>
            </a:r>
          </a:p>
          <a:p>
            <a:pPr lvl="1"/>
            <a:r>
              <a:rPr lang="en-US" smtClean="0">
                <a:sym typeface="Wingdings" pitchFamily="2" charset="2"/>
              </a:rPr>
              <a:t>Income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108610E-56F3-4A6D-9160-C56516C9085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928794" y="2714620"/>
          <a:ext cx="7072362" cy="4000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768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862138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Businesses should be alert to the external environment.</a:t>
            </a:r>
          </a:p>
          <a:p>
            <a:r>
              <a:rPr lang="en-US" dirty="0" smtClean="0"/>
              <a:t>Reaction to possible threats and seizing opportunities as they occur decides who is ahead in the competitive market.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C4571C9-EDD3-4CD6-B930-B9176CE9E9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92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785786" y="1743076"/>
          <a:ext cx="7643866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5C6471-E6B9-4C8C-A9A1-A737BB7977A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9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(4) Inflation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857375"/>
            <a:ext cx="8153400" cy="4238625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The tendency of prices to increase in an economy. </a:t>
            </a:r>
          </a:p>
          <a:p>
            <a:r>
              <a:rPr lang="en-US" smtClean="0"/>
              <a:t>If average prices increase while income remains constant, then people will demand less goods, especially if they are income-sensitive.</a:t>
            </a:r>
          </a:p>
          <a:p>
            <a:r>
              <a:rPr lang="en-US" smtClean="0"/>
              <a:t>When inflation occurs in raw materials (cost-push inflation) </a:t>
            </a:r>
            <a:r>
              <a:rPr lang="en-US" smtClean="0">
                <a:sym typeface="Wingdings" pitchFamily="2" charset="2"/>
              </a:rPr>
              <a:t> costs will increase  profit margin will decrease (unless cost is passed to customers .. HOW?)</a:t>
            </a:r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FBB0419-86AB-470E-86E3-94A0200B40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0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719263"/>
            <a:ext cx="8429625" cy="4495800"/>
          </a:xfrm>
        </p:spPr>
        <p:txBody>
          <a:bodyPr>
            <a:normAutofit fontScale="92500"/>
          </a:bodyPr>
          <a:lstStyle/>
          <a:p>
            <a:r>
              <a:rPr lang="en-US" smtClean="0"/>
              <a:t>Cost – push inflation:</a:t>
            </a:r>
          </a:p>
          <a:p>
            <a:pPr lvl="1"/>
            <a:r>
              <a:rPr lang="en-US" smtClean="0"/>
              <a:t>Businesses may seek alternative / cheaper materials</a:t>
            </a:r>
          </a:p>
          <a:p>
            <a:pPr lvl="1"/>
            <a:r>
              <a:rPr lang="en-US" smtClean="0"/>
              <a:t>May change the country of origin of the supplier.</a:t>
            </a:r>
          </a:p>
          <a:p>
            <a:r>
              <a:rPr lang="en-US" smtClean="0"/>
              <a:t>If a supplier is located in a country where exchange rates are high, thus cost-push inflation will be reduced.</a:t>
            </a:r>
          </a:p>
          <a:p>
            <a:r>
              <a:rPr lang="en-US" smtClean="0"/>
              <a:t>If the demand for the goods supplied are price sensitive, businesses will start supplying products that are less price sensitive (elastic).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3E70FAD-234E-45F1-888D-AC00B72D18E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00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(5) Unemployment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286000"/>
            <a:ext cx="8153400" cy="3810000"/>
          </a:xfrm>
        </p:spPr>
        <p:txBody>
          <a:bodyPr/>
          <a:lstStyle/>
          <a:p>
            <a:r>
              <a:rPr lang="en-US" u="sng" smtClean="0"/>
              <a:t>Increase</a:t>
            </a:r>
            <a:r>
              <a:rPr lang="en-US" smtClean="0"/>
              <a:t> in </a:t>
            </a:r>
            <a:r>
              <a:rPr lang="en-US" b="1" smtClean="0"/>
              <a:t>unemployment</a:t>
            </a:r>
            <a:r>
              <a:rPr lang="en-US" smtClean="0"/>
              <a:t> means:</a:t>
            </a:r>
          </a:p>
          <a:p>
            <a:pPr lvl="1"/>
            <a:r>
              <a:rPr lang="en-US" smtClean="0"/>
              <a:t>More workers are available to choose from</a:t>
            </a:r>
          </a:p>
          <a:p>
            <a:pPr lvl="1"/>
            <a:r>
              <a:rPr lang="en-US" smtClean="0"/>
              <a:t>Wages will fall … WHY?</a:t>
            </a:r>
          </a:p>
          <a:p>
            <a:pPr lvl="1"/>
            <a:r>
              <a:rPr lang="en-US" smtClean="0"/>
              <a:t>Demand will fall for top-end products</a:t>
            </a:r>
          </a:p>
          <a:p>
            <a:r>
              <a:rPr lang="en-US" u="sng" smtClean="0"/>
              <a:t>Decrease</a:t>
            </a:r>
            <a:r>
              <a:rPr lang="en-US" smtClean="0"/>
              <a:t> in </a:t>
            </a:r>
            <a:r>
              <a:rPr lang="en-US" b="1" smtClean="0"/>
              <a:t>unemployment</a:t>
            </a:r>
            <a:r>
              <a:rPr lang="en-US" smtClean="0"/>
              <a:t> means:</a:t>
            </a:r>
          </a:p>
          <a:p>
            <a:pPr lvl="1"/>
            <a:r>
              <a:rPr lang="en-US" smtClean="0"/>
              <a:t>Higher costs of labor</a:t>
            </a:r>
          </a:p>
          <a:p>
            <a:pPr lvl="1"/>
            <a:r>
              <a:rPr lang="en-US" smtClean="0"/>
              <a:t>Raising demand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B7FE28F-AC28-49D8-9F4B-6A667DDB39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96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785938"/>
            <a:ext cx="8153400" cy="4310062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If </a:t>
            </a:r>
            <a:r>
              <a:rPr lang="en-US" u="sng" smtClean="0"/>
              <a:t>unemployment</a:t>
            </a:r>
            <a:r>
              <a:rPr lang="en-US" smtClean="0"/>
              <a:t> </a:t>
            </a:r>
            <a:r>
              <a:rPr lang="en-US" b="1" smtClean="0"/>
              <a:t>falls</a:t>
            </a:r>
            <a:r>
              <a:rPr lang="en-US" smtClean="0"/>
              <a:t> dramatically &amp; businesses find it difficult to recruit staff, the following options are available:</a:t>
            </a:r>
          </a:p>
          <a:p>
            <a:pPr lvl="1"/>
            <a:r>
              <a:rPr lang="en-US" smtClean="0"/>
              <a:t>Re-train existing staff to be flexible + multi-skilled;</a:t>
            </a:r>
          </a:p>
          <a:p>
            <a:pPr lvl="1"/>
            <a:r>
              <a:rPr lang="en-US" smtClean="0"/>
              <a:t>Retain staff by offering higher salaries than the competitors;</a:t>
            </a:r>
          </a:p>
          <a:p>
            <a:pPr lvl="1"/>
            <a:r>
              <a:rPr lang="en-US" smtClean="0"/>
              <a:t>Substitute labor with capital ( machinery);</a:t>
            </a:r>
          </a:p>
          <a:p>
            <a:pPr lvl="1"/>
            <a:r>
              <a:rPr lang="en-US" smtClean="0"/>
              <a:t>Last resort </a:t>
            </a:r>
            <a:r>
              <a:rPr lang="en-US" smtClean="0">
                <a:sym typeface="Wingdings" pitchFamily="2" charset="2"/>
              </a:rPr>
              <a:t> reallocate to where more potential staff are.</a:t>
            </a:r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E3CAFAE-DC73-4A28-922F-D6D8B7E2FFA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63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lesson, you should be able to:</a:t>
            </a:r>
          </a:p>
          <a:p>
            <a:r>
              <a:rPr lang="en-US" dirty="0" smtClean="0"/>
              <a:t>Understand why a PESTLE Analysis is used</a:t>
            </a:r>
          </a:p>
          <a:p>
            <a:r>
              <a:rPr lang="en-US" dirty="0" smtClean="0"/>
              <a:t>Know what the acronym PESTLE stands for</a:t>
            </a:r>
          </a:p>
          <a:p>
            <a:r>
              <a:rPr lang="en-US" dirty="0" smtClean="0"/>
              <a:t>Understand how political and economic factors can influence a business in a number of ways</a:t>
            </a:r>
          </a:p>
        </p:txBody>
      </p:sp>
    </p:spTree>
    <p:extLst>
      <p:ext uri="{BB962C8B-B14F-4D97-AF65-F5344CB8AC3E}">
        <p14:creationId xmlns:p14="http://schemas.microsoft.com/office/powerpoint/2010/main" val="3555240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PEST Analysis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600200"/>
            <a:ext cx="8715375" cy="4495800"/>
          </a:xfrm>
        </p:spPr>
        <p:txBody>
          <a:bodyPr/>
          <a:lstStyle/>
          <a:p>
            <a:r>
              <a:rPr lang="en-US" smtClean="0"/>
              <a:t>Is a useful tool used to assess the impact of the external environment on an organization’s future activities.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50498FE-42EE-4D78-9BA7-8C570F6D5F8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14282" y="2786058"/>
          <a:ext cx="8715436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6918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3600" u="sng" smtClean="0"/>
              <a:t>Examples: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202F604-A03F-4C9B-BB06-3FE1EE7DFE8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214313" y="1609725"/>
          <a:ext cx="8786874" cy="510525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4393437"/>
                <a:gridCol w="4393437"/>
              </a:tblGrid>
              <a:tr h="5095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Political</a:t>
                      </a:r>
                      <a:r>
                        <a:rPr lang="en-US" sz="2400" baseline="0" dirty="0" smtClean="0"/>
                        <a:t> issues include: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Economic </a:t>
                      </a:r>
                      <a:r>
                        <a:rPr lang="en-US" sz="2400" baseline="0" dirty="0" smtClean="0"/>
                        <a:t>issues include:</a:t>
                      </a:r>
                      <a:endParaRPr lang="en-US" sz="2400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49174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Elections resulting in a new government party.</a:t>
                      </a:r>
                      <a:endParaRPr lang="en-US" sz="2200" b="1" i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Rising exchange rate or interest rate.</a:t>
                      </a:r>
                      <a:endParaRPr lang="en-US" sz="2200" b="1" i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5537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The country joining a trading bloc.</a:t>
                      </a:r>
                      <a:endParaRPr lang="en-US" sz="2200" b="1" i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Economic growth slowing.</a:t>
                      </a:r>
                      <a:endParaRPr lang="en-US" sz="2200" b="1" i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5537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New law passed on competition.</a:t>
                      </a:r>
                      <a:endParaRPr lang="en-US" sz="2200" b="1" i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Unemployment rate rising.</a:t>
                      </a:r>
                      <a:endParaRPr lang="en-US" sz="2200" b="1" i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9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Sociological </a:t>
                      </a:r>
                      <a:r>
                        <a:rPr lang="en-US" sz="2400" baseline="0" dirty="0" smtClean="0"/>
                        <a:t>issues include:</a:t>
                      </a:r>
                      <a:endParaRPr lang="en-US" sz="2400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Technological</a:t>
                      </a:r>
                      <a:r>
                        <a:rPr lang="en-US" sz="2400" baseline="0" dirty="0" smtClean="0"/>
                        <a:t> issues include:</a:t>
                      </a:r>
                      <a:endParaRPr lang="en-US" sz="2400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2713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More one-parent families.</a:t>
                      </a:r>
                      <a:endParaRPr lang="en-US" sz="2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Internet security improvements for customer</a:t>
                      </a:r>
                      <a:r>
                        <a:rPr lang="en-US" sz="2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payments.</a:t>
                      </a:r>
                      <a:endParaRPr lang="en-US" sz="2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713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More people interested in environmental issues.</a:t>
                      </a:r>
                      <a:endParaRPr lang="en-US" sz="2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New composite</a:t>
                      </a:r>
                      <a:r>
                        <a:rPr lang="en-US" sz="2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materials.</a:t>
                      </a:r>
                      <a:endParaRPr lang="en-US" sz="2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713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More people</a:t>
                      </a:r>
                      <a:r>
                        <a:rPr lang="en-US" sz="2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buying online.</a:t>
                      </a:r>
                      <a:endParaRPr lang="en-US" sz="2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New machinery or patents developed by</a:t>
                      </a:r>
                      <a:r>
                        <a:rPr lang="en-US" sz="2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a competitor.</a:t>
                      </a:r>
                      <a:endParaRPr lang="en-US" sz="2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628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4A3226A-47E7-46CB-A977-4F1F4487DB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sz="quarter" idx="1"/>
          </p:nvPr>
        </p:nvSpPr>
        <p:spPr>
          <a:xfrm>
            <a:off x="642938" y="1647825"/>
            <a:ext cx="7786687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Why is it conducted (objectives/strategies)?</a:t>
            </a:r>
          </a:p>
          <a:p>
            <a:r>
              <a:rPr lang="en-US" smtClean="0"/>
              <a:t>How often?</a:t>
            </a:r>
          </a:p>
          <a:p>
            <a:r>
              <a:rPr lang="en-US" smtClean="0"/>
              <a:t>Who conducts it?</a:t>
            </a:r>
          </a:p>
          <a:p>
            <a:r>
              <a:rPr lang="en-US" smtClean="0"/>
              <a:t>Other forms include:</a:t>
            </a:r>
          </a:p>
          <a:p>
            <a:pPr lvl="1"/>
            <a:r>
              <a:rPr lang="en-US" b="1" smtClean="0"/>
              <a:t>STEEPLE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>Social/Cultural + Technological + Economical + Environmental + Political + Legal + Ethical.</a:t>
            </a:r>
          </a:p>
          <a:p>
            <a:pPr lvl="1"/>
            <a:r>
              <a:rPr lang="en-US" b="1" smtClean="0"/>
              <a:t>PESTLE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>Political + Economical + Social/Cultural + Technological + Legal + Environmental. </a:t>
            </a:r>
          </a:p>
          <a:p>
            <a:pPr lvl="2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179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Political</a:t>
            </a:r>
            <a:r>
              <a:rPr lang="en-US" smtClean="0">
                <a:solidFill>
                  <a:srgbClr val="00B050"/>
                </a:solidFill>
              </a:rPr>
              <a:t> Factors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357438"/>
            <a:ext cx="8153400" cy="3738562"/>
          </a:xfrm>
        </p:spPr>
        <p:txBody>
          <a:bodyPr/>
          <a:lstStyle/>
          <a:p>
            <a:r>
              <a:rPr lang="en-US" smtClean="0"/>
              <a:t>Involves a range of areas:</a:t>
            </a:r>
          </a:p>
          <a:p>
            <a:pPr lvl="1"/>
            <a:r>
              <a:rPr lang="en-US" smtClean="0">
                <a:solidFill>
                  <a:srgbClr val="002060"/>
                </a:solidFill>
              </a:rPr>
              <a:t>Changes in employment, consumer, tax laws;</a:t>
            </a:r>
          </a:p>
          <a:p>
            <a:pPr lvl="1"/>
            <a:r>
              <a:rPr lang="en-US" smtClean="0">
                <a:solidFill>
                  <a:srgbClr val="002060"/>
                </a:solidFill>
              </a:rPr>
              <a:t>New government:</a:t>
            </a:r>
          </a:p>
          <a:p>
            <a:pPr lvl="2"/>
            <a:r>
              <a:rPr lang="en-US" smtClean="0"/>
              <a:t>May change the tax and spending system</a:t>
            </a:r>
          </a:p>
          <a:p>
            <a:pPr lvl="2"/>
            <a:r>
              <a:rPr lang="en-US" smtClean="0"/>
              <a:t>May consider nationalizing or privatizing.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4952704-A9E7-42A3-86C0-D07F56BB4E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85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(1) Employment Law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643188"/>
            <a:ext cx="8153400" cy="3452812"/>
          </a:xfrm>
        </p:spPr>
        <p:txBody>
          <a:bodyPr/>
          <a:lstStyle/>
          <a:p>
            <a:r>
              <a:rPr lang="en-US" smtClean="0"/>
              <a:t>May cover changes in:</a:t>
            </a:r>
          </a:p>
          <a:p>
            <a:pPr lvl="1"/>
            <a:r>
              <a:rPr lang="en-US" smtClean="0"/>
              <a:t>Role &amp; operations of trade unions;</a:t>
            </a:r>
          </a:p>
          <a:p>
            <a:pPr lvl="1"/>
            <a:r>
              <a:rPr lang="en-US" smtClean="0"/>
              <a:t>Changes to minimum wages;</a:t>
            </a:r>
          </a:p>
          <a:p>
            <a:pPr lvl="1"/>
            <a:r>
              <a:rPr lang="en-US" smtClean="0"/>
              <a:t>Changes to minimum redundancy payments;</a:t>
            </a:r>
          </a:p>
          <a:p>
            <a:pPr lvl="1"/>
            <a:r>
              <a:rPr lang="en-US" smtClean="0"/>
              <a:t>Discrimination laws.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6EBC07F-2684-4BED-8870-16F3FB4421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2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1F91E66-38C7-4CC8-A7FB-F908F411B1A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6388" name="Content Placeholder 5"/>
          <p:cNvSpPr>
            <a:spLocks noGrp="1"/>
          </p:cNvSpPr>
          <p:nvPr>
            <p:ph sz="quarter" idx="1"/>
          </p:nvPr>
        </p:nvSpPr>
        <p:spPr>
          <a:xfrm>
            <a:off x="71438" y="1500188"/>
            <a:ext cx="8929687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2800" u="sng" smtClean="0"/>
              <a:t>Changes in trade union rules about voting &amp; strike:</a:t>
            </a:r>
          </a:p>
          <a:p>
            <a:pPr lvl="1"/>
            <a:r>
              <a:rPr lang="en-US" sz="2400" smtClean="0"/>
              <a:t>Business may reallocate to a country where trade union power is less influential.</a:t>
            </a:r>
          </a:p>
          <a:p>
            <a:pPr lvl="1"/>
            <a:r>
              <a:rPr lang="en-US" sz="2400" smtClean="0"/>
              <a:t>Business may replace labor with capital. </a:t>
            </a:r>
          </a:p>
          <a:p>
            <a:r>
              <a:rPr lang="en-US" sz="2800" u="sng" smtClean="0"/>
              <a:t>Changes in discrimination laws and redundancy payments:</a:t>
            </a:r>
          </a:p>
          <a:p>
            <a:pPr lvl="1"/>
            <a:r>
              <a:rPr lang="en-US" sz="2400" smtClean="0"/>
              <a:t>Adds to the cost of employing labor &amp; makes firms cautious of recruiting staff.</a:t>
            </a:r>
          </a:p>
          <a:p>
            <a:pPr lvl="1"/>
            <a:r>
              <a:rPr lang="en-US" sz="2400" smtClean="0"/>
              <a:t>+ve: business is attractive to workers and motivates its staff.</a:t>
            </a:r>
          </a:p>
          <a:p>
            <a:r>
              <a:rPr lang="en-US" sz="2800" u="sng" smtClean="0"/>
              <a:t>Changes in min wage laws:</a:t>
            </a:r>
          </a:p>
          <a:p>
            <a:pPr lvl="1"/>
            <a:r>
              <a:rPr lang="en-US" sz="2400" smtClean="0"/>
              <a:t>Encourage workers to work with motivation.</a:t>
            </a:r>
          </a:p>
          <a:p>
            <a:pPr lvl="1"/>
            <a:r>
              <a:rPr lang="en-US" sz="2400" smtClean="0"/>
              <a:t>Marks &amp; Spencer</a:t>
            </a:r>
          </a:p>
          <a:p>
            <a:pPr lvl="1"/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2306244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1303</Words>
  <Application>Microsoft Macintosh PowerPoint</Application>
  <PresentationFormat>On-screen Show (4:3)</PresentationFormat>
  <Paragraphs>171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Topic 1.5 – PESTLE ANALYSIS</vt:lpstr>
      <vt:lpstr>Introduction</vt:lpstr>
      <vt:lpstr>Learning Objectives</vt:lpstr>
      <vt:lpstr>PEST Analysis</vt:lpstr>
      <vt:lpstr>Examples:</vt:lpstr>
      <vt:lpstr>Continued…</vt:lpstr>
      <vt:lpstr>Political Factors</vt:lpstr>
      <vt:lpstr>(1) Employment Law</vt:lpstr>
      <vt:lpstr>Impact on organization’s objectives &amp; strategies:</vt:lpstr>
      <vt:lpstr>(2) Consumer Law</vt:lpstr>
      <vt:lpstr>Impact on organization’s objectives &amp; strategies:</vt:lpstr>
      <vt:lpstr>(3) Competition &amp; Tax Law</vt:lpstr>
      <vt:lpstr>Impact on organization’s objectives &amp; strategies:</vt:lpstr>
      <vt:lpstr>Economic Factors</vt:lpstr>
      <vt:lpstr>(1) Interest Rates</vt:lpstr>
      <vt:lpstr>Impact on organization’s objectives &amp; strategies:</vt:lpstr>
      <vt:lpstr>(2) Exchange Rates</vt:lpstr>
      <vt:lpstr>Impact on organization’s objectives &amp; strategies:</vt:lpstr>
      <vt:lpstr>(3) Economic Growth</vt:lpstr>
      <vt:lpstr>Impact on organization’s objectives &amp; strategies:</vt:lpstr>
      <vt:lpstr>(4) Inflation</vt:lpstr>
      <vt:lpstr>Impact on organization’s objectives &amp; strategies:</vt:lpstr>
      <vt:lpstr>(5) Unemployment</vt:lpstr>
      <vt:lpstr>Impact on organization’s objectives &amp; strategies: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1.5 – PESTLE ANALYSIS</dc:title>
  <dc:creator>Liam Greenbank</dc:creator>
  <cp:lastModifiedBy>Liam Greenbank</cp:lastModifiedBy>
  <cp:revision>1</cp:revision>
  <dcterms:created xsi:type="dcterms:W3CDTF">2013-10-29T17:27:53Z</dcterms:created>
  <dcterms:modified xsi:type="dcterms:W3CDTF">2013-10-29T17:29:18Z</dcterms:modified>
</cp:coreProperties>
</file>