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57" r:id="rId2"/>
    <p:sldId id="258" r:id="rId3"/>
    <p:sldId id="259" r:id="rId4"/>
    <p:sldId id="260" r:id="rId5"/>
    <p:sldId id="261" r:id="rId6"/>
    <p:sldId id="262" r:id="rId7"/>
    <p:sldId id="263" r:id="rId8"/>
    <p:sldId id="264" r:id="rId9"/>
    <p:sldId id="265" r:id="rId10"/>
    <p:sldId id="266" r:id="rId11"/>
    <p:sldId id="267"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29" d="100"/>
          <a:sy n="29" d="100"/>
        </p:scale>
        <p:origin x="-2640"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A8D705A-0699-D64D-B7B6-1F17C5386DD9}" type="datetimeFigureOut">
              <a:rPr lang="en-US" smtClean="0"/>
              <a:t>11/20/13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E866D39-E6C1-C744-B405-B2D17DED2FD2}" type="slidenum">
              <a:rPr lang="en-US" smtClean="0"/>
              <a:t>‹#›</a:t>
            </a:fld>
            <a:endParaRPr lang="en-US"/>
          </a:p>
        </p:txBody>
      </p:sp>
    </p:spTree>
    <p:extLst>
      <p:ext uri="{BB962C8B-B14F-4D97-AF65-F5344CB8AC3E}">
        <p14:creationId xmlns:p14="http://schemas.microsoft.com/office/powerpoint/2010/main" val="139967011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BB5FDB2-745D-6246-9065-F702C8F9F849}" type="slidenum">
              <a:rPr lang="en-GB" sz="1200"/>
              <a:pPr eaLnBrk="1" hangingPunct="1"/>
              <a:t>1</a:t>
            </a:fld>
            <a:endParaRPr lang="en-GB" sz="1200"/>
          </a:p>
        </p:txBody>
      </p:sp>
      <p:sp>
        <p:nvSpPr>
          <p:cNvPr id="15362" name="Rectangle 2"/>
          <p:cNvSpPr>
            <a:spLocks noRot="1" noChangeArrowheads="1" noTextEdit="1"/>
          </p:cNvSpPr>
          <p:nvPr>
            <p:ph type="sldImg"/>
          </p:nvPr>
        </p:nvSpPr>
        <p:spPr>
          <a:ln/>
        </p:spPr>
      </p:sp>
      <p:sp>
        <p:nvSpPr>
          <p:cNvPr id="15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EB9DB51-C0EA-B840-9818-3F06558FF167}" type="slidenum">
              <a:rPr lang="en-GB" sz="1200"/>
              <a:pPr eaLnBrk="1" hangingPunct="1"/>
              <a:t>10</a:t>
            </a:fld>
            <a:endParaRPr lang="en-GB" sz="1200"/>
          </a:p>
        </p:txBody>
      </p:sp>
      <p:sp>
        <p:nvSpPr>
          <p:cNvPr id="33794" name="Rectangle 2"/>
          <p:cNvSpPr>
            <a:spLocks noRot="1" noChangeArrowheads="1" noTextEdit="1"/>
          </p:cNvSpPr>
          <p:nvPr>
            <p:ph type="sldImg"/>
          </p:nvPr>
        </p:nvSpPr>
        <p:spPr>
          <a:ln/>
        </p:spPr>
      </p:sp>
      <p:sp>
        <p:nvSpPr>
          <p:cNvPr id="337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AFCCCF0-96B1-0946-925F-D430E9E4B683}" type="slidenum">
              <a:rPr lang="en-GB" sz="1200"/>
              <a:pPr eaLnBrk="1" hangingPunct="1"/>
              <a:t>11</a:t>
            </a:fld>
            <a:endParaRPr lang="en-GB" sz="1200"/>
          </a:p>
        </p:txBody>
      </p:sp>
      <p:sp>
        <p:nvSpPr>
          <p:cNvPr id="35842" name="Rectangle 2"/>
          <p:cNvSpPr>
            <a:spLocks noRot="1" noChangeArrowheads="1" noTextEdit="1"/>
          </p:cNvSpPr>
          <p:nvPr>
            <p:ph type="sldImg"/>
          </p:nvPr>
        </p:nvSpPr>
        <p:spPr>
          <a:ln/>
        </p:spPr>
      </p:sp>
      <p:sp>
        <p:nvSpPr>
          <p:cNvPr id="358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EBF20F2-7DFC-7943-8143-D159216B9902}" type="slidenum">
              <a:rPr lang="en-GB" sz="1200"/>
              <a:pPr eaLnBrk="1" hangingPunct="1"/>
              <a:t>2</a:t>
            </a:fld>
            <a:endParaRPr lang="en-GB" sz="1200"/>
          </a:p>
        </p:txBody>
      </p:sp>
      <p:sp>
        <p:nvSpPr>
          <p:cNvPr id="17410" name="Rectangle 2"/>
          <p:cNvSpPr>
            <a:spLocks noRot="1" noChangeArrowheads="1" noTextEdit="1"/>
          </p:cNvSpPr>
          <p:nvPr>
            <p:ph type="sldImg"/>
          </p:nvPr>
        </p:nvSpPr>
        <p:spPr>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1ACC94E-4F20-194E-BB09-89EE2CA94AC4}" type="slidenum">
              <a:rPr lang="en-GB" sz="1200"/>
              <a:pPr eaLnBrk="1" hangingPunct="1"/>
              <a:t>3</a:t>
            </a:fld>
            <a:endParaRPr lang="en-GB" sz="1200"/>
          </a:p>
        </p:txBody>
      </p:sp>
      <p:sp>
        <p:nvSpPr>
          <p:cNvPr id="19458" name="Rectangle 2"/>
          <p:cNvSpPr>
            <a:spLocks noRot="1" noChangeArrowheads="1" noTextEdit="1"/>
          </p:cNvSpPr>
          <p:nvPr>
            <p:ph type="sldImg"/>
          </p:nvPr>
        </p:nvSpPr>
        <p:spPr>
          <a:ln/>
        </p:spPr>
      </p:sp>
      <p:sp>
        <p:nvSpPr>
          <p:cNvPr id="194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72855C4-406E-CE46-A526-D499DF27B221}" type="slidenum">
              <a:rPr lang="en-GB" sz="1200"/>
              <a:pPr eaLnBrk="1" hangingPunct="1"/>
              <a:t>4</a:t>
            </a:fld>
            <a:endParaRPr lang="en-GB" sz="1200"/>
          </a:p>
        </p:txBody>
      </p:sp>
      <p:sp>
        <p:nvSpPr>
          <p:cNvPr id="21506" name="Rectangle 2"/>
          <p:cNvSpPr>
            <a:spLocks noRot="1" noChangeArrowheads="1" noTextEdit="1"/>
          </p:cNvSpPr>
          <p:nvPr>
            <p:ph type="sldImg"/>
          </p:nvPr>
        </p:nvSpPr>
        <p:spPr>
          <a:ln/>
        </p:spPr>
      </p:sp>
      <p:sp>
        <p:nvSpPr>
          <p:cNvPr id="215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73B34D9-8BCA-914D-94A3-ADF4A5C3903F}" type="slidenum">
              <a:rPr lang="en-GB" sz="1200"/>
              <a:pPr eaLnBrk="1" hangingPunct="1"/>
              <a:t>5</a:t>
            </a:fld>
            <a:endParaRPr lang="en-GB" sz="1200"/>
          </a:p>
        </p:txBody>
      </p:sp>
      <p:sp>
        <p:nvSpPr>
          <p:cNvPr id="23554" name="Rectangle 2"/>
          <p:cNvSpPr>
            <a:spLocks noRot="1" noChangeArrowheads="1" noTextEdit="1"/>
          </p:cNvSpPr>
          <p:nvPr>
            <p:ph type="sldImg"/>
          </p:nvPr>
        </p:nvSpPr>
        <p:spPr>
          <a:ln/>
        </p:spPr>
      </p:sp>
      <p:sp>
        <p:nvSpPr>
          <p:cNvPr id="235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C228843-4363-3A4B-8E4B-2C26D2C10B67}" type="slidenum">
              <a:rPr lang="en-GB" sz="1200"/>
              <a:pPr eaLnBrk="1" hangingPunct="1"/>
              <a:t>6</a:t>
            </a:fld>
            <a:endParaRPr lang="en-GB" sz="1200"/>
          </a:p>
        </p:txBody>
      </p:sp>
      <p:sp>
        <p:nvSpPr>
          <p:cNvPr id="25602" name="Rectangle 2"/>
          <p:cNvSpPr>
            <a:spLocks noRot="1" noChangeArrowheads="1" noTextEdit="1"/>
          </p:cNvSpPr>
          <p:nvPr>
            <p:ph type="sldImg"/>
          </p:nvPr>
        </p:nvSpPr>
        <p:spPr>
          <a:ln/>
        </p:spPr>
      </p:sp>
      <p:sp>
        <p:nvSpPr>
          <p:cNvPr id="256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E668A66-3745-A940-8E4E-F3F50B55AF65}" type="slidenum">
              <a:rPr lang="en-GB" sz="1200"/>
              <a:pPr eaLnBrk="1" hangingPunct="1"/>
              <a:t>7</a:t>
            </a:fld>
            <a:endParaRPr lang="en-GB" sz="1200"/>
          </a:p>
        </p:txBody>
      </p:sp>
      <p:sp>
        <p:nvSpPr>
          <p:cNvPr id="27650" name="Rectangle 2"/>
          <p:cNvSpPr>
            <a:spLocks noRot="1" noChangeArrowheads="1" noTextEdit="1"/>
          </p:cNvSpPr>
          <p:nvPr>
            <p:ph type="sldImg"/>
          </p:nvPr>
        </p:nvSpPr>
        <p:spPr>
          <a:ln/>
        </p:spPr>
      </p:sp>
      <p:sp>
        <p:nvSpPr>
          <p:cNvPr id="276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569F8D8-CE7E-E548-BD7B-78898565EADA}" type="slidenum">
              <a:rPr lang="en-GB" sz="1200"/>
              <a:pPr eaLnBrk="1" hangingPunct="1"/>
              <a:t>8</a:t>
            </a:fld>
            <a:endParaRPr lang="en-GB" sz="1200"/>
          </a:p>
        </p:txBody>
      </p:sp>
      <p:sp>
        <p:nvSpPr>
          <p:cNvPr id="29698" name="Rectangle 2"/>
          <p:cNvSpPr>
            <a:spLocks noRot="1" noChangeArrowheads="1" noTextEdit="1"/>
          </p:cNvSpPr>
          <p:nvPr>
            <p:ph type="sldImg"/>
          </p:nvPr>
        </p:nvSpPr>
        <p:spPr>
          <a:ln/>
        </p:spPr>
      </p:sp>
      <p:sp>
        <p:nvSpPr>
          <p:cNvPr id="296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66184B0-153F-1842-9067-9CF72F5F8438}" type="slidenum">
              <a:rPr lang="en-GB" sz="1200"/>
              <a:pPr eaLnBrk="1" hangingPunct="1"/>
              <a:t>9</a:t>
            </a:fld>
            <a:endParaRPr lang="en-GB" sz="1200"/>
          </a:p>
        </p:txBody>
      </p:sp>
      <p:sp>
        <p:nvSpPr>
          <p:cNvPr id="31746" name="Rectangle 2"/>
          <p:cNvSpPr>
            <a:spLocks noRot="1" noChangeArrowheads="1" noTextEdit="1"/>
          </p:cNvSpPr>
          <p:nvPr>
            <p:ph type="sldImg"/>
          </p:nvPr>
        </p:nvSpPr>
        <p:spPr>
          <a:ln/>
        </p:spPr>
      </p:sp>
      <p:sp>
        <p:nvSpPr>
          <p:cNvPr id="317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3795718-66AF-FD42-B6B1-C717A9D35DCC}" type="datetimeFigureOut">
              <a:rPr lang="en-US" smtClean="0"/>
              <a:t>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850AC5-23FA-5A47-98EE-3AA8E45AC290}" type="slidenum">
              <a:rPr lang="en-US" smtClean="0"/>
              <a:t>‹#›</a:t>
            </a:fld>
            <a:endParaRPr lang="en-US"/>
          </a:p>
        </p:txBody>
      </p:sp>
    </p:spTree>
    <p:extLst>
      <p:ext uri="{BB962C8B-B14F-4D97-AF65-F5344CB8AC3E}">
        <p14:creationId xmlns:p14="http://schemas.microsoft.com/office/powerpoint/2010/main" val="4861747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795718-66AF-FD42-B6B1-C717A9D35DCC}" type="datetimeFigureOut">
              <a:rPr lang="en-US" smtClean="0"/>
              <a:t>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850AC5-23FA-5A47-98EE-3AA8E45AC290}" type="slidenum">
              <a:rPr lang="en-US" smtClean="0"/>
              <a:t>‹#›</a:t>
            </a:fld>
            <a:endParaRPr lang="en-US"/>
          </a:p>
        </p:txBody>
      </p:sp>
    </p:spTree>
    <p:extLst>
      <p:ext uri="{BB962C8B-B14F-4D97-AF65-F5344CB8AC3E}">
        <p14:creationId xmlns:p14="http://schemas.microsoft.com/office/powerpoint/2010/main" val="33344037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795718-66AF-FD42-B6B1-C717A9D35DCC}" type="datetimeFigureOut">
              <a:rPr lang="en-US" smtClean="0"/>
              <a:t>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850AC5-23FA-5A47-98EE-3AA8E45AC290}" type="slidenum">
              <a:rPr lang="en-US" smtClean="0"/>
              <a:t>‹#›</a:t>
            </a:fld>
            <a:endParaRPr lang="en-US"/>
          </a:p>
        </p:txBody>
      </p:sp>
    </p:spTree>
    <p:extLst>
      <p:ext uri="{BB962C8B-B14F-4D97-AF65-F5344CB8AC3E}">
        <p14:creationId xmlns:p14="http://schemas.microsoft.com/office/powerpoint/2010/main" val="958527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795718-66AF-FD42-B6B1-C717A9D35DCC}" type="datetimeFigureOut">
              <a:rPr lang="en-US" smtClean="0"/>
              <a:t>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850AC5-23FA-5A47-98EE-3AA8E45AC290}" type="slidenum">
              <a:rPr lang="en-US" smtClean="0"/>
              <a:t>‹#›</a:t>
            </a:fld>
            <a:endParaRPr lang="en-US"/>
          </a:p>
        </p:txBody>
      </p:sp>
    </p:spTree>
    <p:extLst>
      <p:ext uri="{BB962C8B-B14F-4D97-AF65-F5344CB8AC3E}">
        <p14:creationId xmlns:p14="http://schemas.microsoft.com/office/powerpoint/2010/main" val="779816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3795718-66AF-FD42-B6B1-C717A9D35DCC}" type="datetimeFigureOut">
              <a:rPr lang="en-US" smtClean="0"/>
              <a:t>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850AC5-23FA-5A47-98EE-3AA8E45AC290}" type="slidenum">
              <a:rPr lang="en-US" smtClean="0"/>
              <a:t>‹#›</a:t>
            </a:fld>
            <a:endParaRPr lang="en-US"/>
          </a:p>
        </p:txBody>
      </p:sp>
    </p:spTree>
    <p:extLst>
      <p:ext uri="{BB962C8B-B14F-4D97-AF65-F5344CB8AC3E}">
        <p14:creationId xmlns:p14="http://schemas.microsoft.com/office/powerpoint/2010/main" val="39886300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3795718-66AF-FD42-B6B1-C717A9D35DCC}" type="datetimeFigureOut">
              <a:rPr lang="en-US" smtClean="0"/>
              <a:t>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850AC5-23FA-5A47-98EE-3AA8E45AC290}" type="slidenum">
              <a:rPr lang="en-US" smtClean="0"/>
              <a:t>‹#›</a:t>
            </a:fld>
            <a:endParaRPr lang="en-US"/>
          </a:p>
        </p:txBody>
      </p:sp>
    </p:spTree>
    <p:extLst>
      <p:ext uri="{BB962C8B-B14F-4D97-AF65-F5344CB8AC3E}">
        <p14:creationId xmlns:p14="http://schemas.microsoft.com/office/powerpoint/2010/main" val="6602795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3795718-66AF-FD42-B6B1-C717A9D35DCC}" type="datetimeFigureOut">
              <a:rPr lang="en-US" smtClean="0"/>
              <a:t>11/20/13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8850AC5-23FA-5A47-98EE-3AA8E45AC290}" type="slidenum">
              <a:rPr lang="en-US" smtClean="0"/>
              <a:t>‹#›</a:t>
            </a:fld>
            <a:endParaRPr lang="en-US"/>
          </a:p>
        </p:txBody>
      </p:sp>
    </p:spTree>
    <p:extLst>
      <p:ext uri="{BB962C8B-B14F-4D97-AF65-F5344CB8AC3E}">
        <p14:creationId xmlns:p14="http://schemas.microsoft.com/office/powerpoint/2010/main" val="34352900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3795718-66AF-FD42-B6B1-C717A9D35DCC}" type="datetimeFigureOut">
              <a:rPr lang="en-US" smtClean="0"/>
              <a:t>11/20/13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8850AC5-23FA-5A47-98EE-3AA8E45AC290}" type="slidenum">
              <a:rPr lang="en-US" smtClean="0"/>
              <a:t>‹#›</a:t>
            </a:fld>
            <a:endParaRPr lang="en-US"/>
          </a:p>
        </p:txBody>
      </p:sp>
    </p:spTree>
    <p:extLst>
      <p:ext uri="{BB962C8B-B14F-4D97-AF65-F5344CB8AC3E}">
        <p14:creationId xmlns:p14="http://schemas.microsoft.com/office/powerpoint/2010/main" val="12375871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795718-66AF-FD42-B6B1-C717A9D35DCC}" type="datetimeFigureOut">
              <a:rPr lang="en-US" smtClean="0"/>
              <a:t>11/20/13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8850AC5-23FA-5A47-98EE-3AA8E45AC290}" type="slidenum">
              <a:rPr lang="en-US" smtClean="0"/>
              <a:t>‹#›</a:t>
            </a:fld>
            <a:endParaRPr lang="en-US"/>
          </a:p>
        </p:txBody>
      </p:sp>
    </p:spTree>
    <p:extLst>
      <p:ext uri="{BB962C8B-B14F-4D97-AF65-F5344CB8AC3E}">
        <p14:creationId xmlns:p14="http://schemas.microsoft.com/office/powerpoint/2010/main" val="29203368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795718-66AF-FD42-B6B1-C717A9D35DCC}" type="datetimeFigureOut">
              <a:rPr lang="en-US" smtClean="0"/>
              <a:t>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850AC5-23FA-5A47-98EE-3AA8E45AC290}" type="slidenum">
              <a:rPr lang="en-US" smtClean="0"/>
              <a:t>‹#›</a:t>
            </a:fld>
            <a:endParaRPr lang="en-US"/>
          </a:p>
        </p:txBody>
      </p:sp>
    </p:spTree>
    <p:extLst>
      <p:ext uri="{BB962C8B-B14F-4D97-AF65-F5344CB8AC3E}">
        <p14:creationId xmlns:p14="http://schemas.microsoft.com/office/powerpoint/2010/main" val="12388510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795718-66AF-FD42-B6B1-C717A9D35DCC}" type="datetimeFigureOut">
              <a:rPr lang="en-US" smtClean="0"/>
              <a:t>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850AC5-23FA-5A47-98EE-3AA8E45AC290}" type="slidenum">
              <a:rPr lang="en-US" smtClean="0"/>
              <a:t>‹#›</a:t>
            </a:fld>
            <a:endParaRPr lang="en-US"/>
          </a:p>
        </p:txBody>
      </p:sp>
    </p:spTree>
    <p:extLst>
      <p:ext uri="{BB962C8B-B14F-4D97-AF65-F5344CB8AC3E}">
        <p14:creationId xmlns:p14="http://schemas.microsoft.com/office/powerpoint/2010/main" val="122218615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795718-66AF-FD42-B6B1-C717A9D35DCC}" type="datetimeFigureOut">
              <a:rPr lang="en-US" smtClean="0"/>
              <a:t>11/20/13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850AC5-23FA-5A47-98EE-3AA8E45AC290}" type="slidenum">
              <a:rPr lang="en-US" smtClean="0"/>
              <a:t>‹#›</a:t>
            </a:fld>
            <a:endParaRPr lang="en-US"/>
          </a:p>
        </p:txBody>
      </p:sp>
    </p:spTree>
    <p:extLst>
      <p:ext uri="{BB962C8B-B14F-4D97-AF65-F5344CB8AC3E}">
        <p14:creationId xmlns:p14="http://schemas.microsoft.com/office/powerpoint/2010/main" val="25485377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ctrTitle"/>
          </p:nvPr>
        </p:nvSpPr>
        <p:spPr/>
        <p:txBody>
          <a:bodyPr/>
          <a:lstStyle/>
          <a:p>
            <a:pPr eaLnBrk="1" hangingPunct="1"/>
            <a:r>
              <a:rPr lang="en-GB">
                <a:latin typeface="Arial" charset="0"/>
              </a:rPr>
              <a:t>Ansoff</a:t>
            </a:r>
            <a:r>
              <a:rPr lang="ja-JP" altLang="en-GB">
                <a:latin typeface="Arial" charset="0"/>
              </a:rPr>
              <a:t>’</a:t>
            </a:r>
            <a:r>
              <a:rPr lang="en-GB" altLang="ja-JP">
                <a:latin typeface="Arial" charset="0"/>
              </a:rPr>
              <a:t>s Matrix</a:t>
            </a:r>
            <a:endParaRPr lang="en-GB">
              <a:latin typeface="Arial" charset="0"/>
            </a:endParaRPr>
          </a:p>
        </p:txBody>
      </p:sp>
      <p:sp>
        <p:nvSpPr>
          <p:cNvPr id="14338" name="Rectangle 3"/>
          <p:cNvSpPr>
            <a:spLocks noGrp="1" noChangeArrowheads="1"/>
          </p:cNvSpPr>
          <p:nvPr>
            <p:ph type="subTitle" idx="1"/>
          </p:nvPr>
        </p:nvSpPr>
        <p:spPr/>
        <p:txBody>
          <a:bodyPr/>
          <a:lstStyle/>
          <a:p>
            <a:pPr eaLnBrk="1" hangingPunct="1"/>
            <a:r>
              <a:rPr lang="en-GB">
                <a:latin typeface="Arial" charset="0"/>
              </a:rPr>
              <a:t>IB 1.7 SL</a:t>
            </a:r>
          </a:p>
        </p:txBody>
      </p:sp>
    </p:spTree>
    <p:extLst>
      <p:ext uri="{BB962C8B-B14F-4D97-AF65-F5344CB8AC3E}">
        <p14:creationId xmlns:p14="http://schemas.microsoft.com/office/powerpoint/2010/main" val="352031851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p:txBody>
          <a:bodyPr/>
          <a:lstStyle/>
          <a:p>
            <a:pPr eaLnBrk="1" hangingPunct="1"/>
            <a:endParaRPr lang="en-US">
              <a:latin typeface="Arial" charset="0"/>
            </a:endParaRPr>
          </a:p>
        </p:txBody>
      </p:sp>
      <p:sp>
        <p:nvSpPr>
          <p:cNvPr id="32770" name="Rectangle 3"/>
          <p:cNvSpPr>
            <a:spLocks noGrp="1" noChangeArrowheads="1"/>
          </p:cNvSpPr>
          <p:nvPr>
            <p:ph type="body" idx="1"/>
          </p:nvPr>
        </p:nvSpPr>
        <p:spPr/>
        <p:txBody>
          <a:bodyPr/>
          <a:lstStyle/>
          <a:p>
            <a:pPr eaLnBrk="1" hangingPunct="1"/>
            <a:endParaRPr lang="en-US">
              <a:latin typeface="Arial" charset="0"/>
            </a:endParaRPr>
          </a:p>
        </p:txBody>
      </p:sp>
      <p:pic>
        <p:nvPicPr>
          <p:cNvPr id="3277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088" y="117475"/>
            <a:ext cx="7489825" cy="665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8414751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title"/>
          </p:nvPr>
        </p:nvSpPr>
        <p:spPr/>
        <p:txBody>
          <a:bodyPr/>
          <a:lstStyle/>
          <a:p>
            <a:pPr eaLnBrk="1" hangingPunct="1"/>
            <a:r>
              <a:rPr lang="en-GB">
                <a:latin typeface="Arial" charset="0"/>
              </a:rPr>
              <a:t>Limitations of Diversification</a:t>
            </a:r>
          </a:p>
        </p:txBody>
      </p:sp>
      <p:sp>
        <p:nvSpPr>
          <p:cNvPr id="34818" name="Rectangle 3"/>
          <p:cNvSpPr>
            <a:spLocks noGrp="1" noChangeArrowheads="1"/>
          </p:cNvSpPr>
          <p:nvPr>
            <p:ph type="body" idx="1"/>
          </p:nvPr>
        </p:nvSpPr>
        <p:spPr/>
        <p:txBody>
          <a:bodyPr/>
          <a:lstStyle/>
          <a:p>
            <a:pPr eaLnBrk="1" hangingPunct="1"/>
            <a:r>
              <a:rPr lang="en-US">
                <a:latin typeface="Arial" charset="0"/>
              </a:rPr>
              <a:t>New distribution channels will also need to be established and this could be time consuming and costly for the firm. All these distractions can lead to an organization losing focus of its core business with serious consequences</a:t>
            </a:r>
            <a:endParaRPr lang="en-GB">
              <a:latin typeface="Arial" charset="0"/>
            </a:endParaRPr>
          </a:p>
        </p:txBody>
      </p:sp>
    </p:spTree>
    <p:extLst>
      <p:ext uri="{BB962C8B-B14F-4D97-AF65-F5344CB8AC3E}">
        <p14:creationId xmlns:p14="http://schemas.microsoft.com/office/powerpoint/2010/main" val="41481300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title"/>
          </p:nvPr>
        </p:nvSpPr>
        <p:spPr/>
        <p:txBody>
          <a:bodyPr/>
          <a:lstStyle/>
          <a:p>
            <a:pPr eaLnBrk="1" hangingPunct="1"/>
            <a:r>
              <a:rPr lang="en-GB">
                <a:latin typeface="Arial" charset="0"/>
              </a:rPr>
              <a:t>Ansoff</a:t>
            </a:r>
            <a:r>
              <a:rPr lang="ja-JP" altLang="en-GB">
                <a:latin typeface="Arial" charset="0"/>
              </a:rPr>
              <a:t>’</a:t>
            </a:r>
            <a:r>
              <a:rPr lang="en-GB" altLang="ja-JP">
                <a:latin typeface="Arial" charset="0"/>
              </a:rPr>
              <a:t>s Matrix</a:t>
            </a:r>
            <a:endParaRPr lang="en-GB">
              <a:latin typeface="Arial" charset="0"/>
            </a:endParaRPr>
          </a:p>
        </p:txBody>
      </p:sp>
      <p:pic>
        <p:nvPicPr>
          <p:cNvPr id="16386" name="Picture 4" descr="Ansoff%20Matrix%20w500"/>
          <p:cNvPicPr>
            <a:picLocks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971550" y="1628775"/>
            <a:ext cx="6769100" cy="5076825"/>
          </a:xfrm>
          <a:noFill/>
        </p:spPr>
      </p:pic>
    </p:spTree>
    <p:extLst>
      <p:ext uri="{BB962C8B-B14F-4D97-AF65-F5344CB8AC3E}">
        <p14:creationId xmlns:p14="http://schemas.microsoft.com/office/powerpoint/2010/main" val="144632565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p:txBody>
          <a:bodyPr/>
          <a:lstStyle/>
          <a:p>
            <a:pPr eaLnBrk="1" hangingPunct="1"/>
            <a:r>
              <a:rPr lang="en-GB">
                <a:latin typeface="Arial" charset="0"/>
              </a:rPr>
              <a:t>Market Penetration</a:t>
            </a:r>
          </a:p>
        </p:txBody>
      </p:sp>
      <p:sp>
        <p:nvSpPr>
          <p:cNvPr id="18434" name="Rectangle 3"/>
          <p:cNvSpPr>
            <a:spLocks noGrp="1" noChangeArrowheads="1"/>
          </p:cNvSpPr>
          <p:nvPr>
            <p:ph type="body" idx="1"/>
          </p:nvPr>
        </p:nvSpPr>
        <p:spPr>
          <a:xfrm>
            <a:off x="250825" y="1341438"/>
            <a:ext cx="8642350" cy="5183187"/>
          </a:xfrm>
        </p:spPr>
        <p:txBody>
          <a:bodyPr/>
          <a:lstStyle/>
          <a:p>
            <a:pPr eaLnBrk="1" hangingPunct="1">
              <a:lnSpc>
                <a:spcPct val="90000"/>
              </a:lnSpc>
            </a:pPr>
            <a:r>
              <a:rPr lang="en-US" sz="2400">
                <a:latin typeface="Arial" charset="0"/>
              </a:rPr>
              <a:t>Market penetration is the name given to a growth strategy where the business focuses on selling </a:t>
            </a:r>
            <a:r>
              <a:rPr lang="en-US" sz="2400" b="1">
                <a:latin typeface="Arial" charset="0"/>
              </a:rPr>
              <a:t>existing products into existing markets</a:t>
            </a:r>
            <a:r>
              <a:rPr lang="en-US" sz="2400">
                <a:latin typeface="Arial" charset="0"/>
              </a:rPr>
              <a:t>.</a:t>
            </a:r>
          </a:p>
          <a:p>
            <a:pPr eaLnBrk="1" hangingPunct="1">
              <a:lnSpc>
                <a:spcPct val="90000"/>
              </a:lnSpc>
            </a:pPr>
            <a:r>
              <a:rPr lang="en-US" sz="2400">
                <a:latin typeface="Arial" charset="0"/>
              </a:rPr>
              <a:t>Market penetration seeks to achieve four main objectives:</a:t>
            </a:r>
          </a:p>
          <a:p>
            <a:pPr eaLnBrk="1" hangingPunct="1">
              <a:lnSpc>
                <a:spcPct val="90000"/>
              </a:lnSpc>
            </a:pPr>
            <a:r>
              <a:rPr lang="en-US" sz="2400">
                <a:latin typeface="Arial" charset="0"/>
              </a:rPr>
              <a:t>• Maintain or increase the market share of current products – this can be achieved by a combination of competitive ______ strategies, _____________, sales promotion and other promotion methods</a:t>
            </a:r>
            <a:r>
              <a:rPr lang="en-GB" sz="2400">
                <a:latin typeface="Arial" charset="0"/>
              </a:rPr>
              <a:t> </a:t>
            </a:r>
          </a:p>
          <a:p>
            <a:pPr eaLnBrk="1" hangingPunct="1">
              <a:lnSpc>
                <a:spcPct val="90000"/>
              </a:lnSpc>
            </a:pPr>
            <a:r>
              <a:rPr lang="en-GB" sz="2400">
                <a:latin typeface="Arial" charset="0"/>
              </a:rPr>
              <a:t>Secure ________ of markets</a:t>
            </a:r>
          </a:p>
          <a:p>
            <a:pPr eaLnBrk="1" hangingPunct="1">
              <a:lnSpc>
                <a:spcPct val="90000"/>
              </a:lnSpc>
            </a:pPr>
            <a:r>
              <a:rPr lang="en-US" sz="2400">
                <a:latin typeface="Arial" charset="0"/>
              </a:rPr>
              <a:t>Restructure a mature market by driving out competitors; this would require a much more aggressive promotional campaign, supported by a pricing strategy designed to make the market ___________ for competitors</a:t>
            </a:r>
            <a:endParaRPr lang="en-GB" sz="2400">
              <a:latin typeface="Arial" charset="0"/>
            </a:endParaRPr>
          </a:p>
        </p:txBody>
      </p:sp>
      <p:sp>
        <p:nvSpPr>
          <p:cNvPr id="7172" name="Text Box 4"/>
          <p:cNvSpPr txBox="1">
            <a:spLocks noChangeArrowheads="1"/>
          </p:cNvSpPr>
          <p:nvPr/>
        </p:nvSpPr>
        <p:spPr bwMode="auto">
          <a:xfrm>
            <a:off x="611188" y="3500438"/>
            <a:ext cx="136683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GB" sz="1800" b="1"/>
              <a:t>PRICING</a:t>
            </a:r>
          </a:p>
        </p:txBody>
      </p:sp>
      <p:sp>
        <p:nvSpPr>
          <p:cNvPr id="7173" name="Text Box 5"/>
          <p:cNvSpPr txBox="1">
            <a:spLocks noChangeArrowheads="1"/>
          </p:cNvSpPr>
          <p:nvPr/>
        </p:nvSpPr>
        <p:spPr bwMode="auto">
          <a:xfrm>
            <a:off x="3276600" y="3500438"/>
            <a:ext cx="23749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GB" sz="1800" b="1"/>
              <a:t>ADVERTISEMENTS</a:t>
            </a:r>
          </a:p>
        </p:txBody>
      </p:sp>
      <p:sp>
        <p:nvSpPr>
          <p:cNvPr id="7174" name="Text Box 6"/>
          <p:cNvSpPr txBox="1">
            <a:spLocks noChangeArrowheads="1"/>
          </p:cNvSpPr>
          <p:nvPr/>
        </p:nvSpPr>
        <p:spPr bwMode="auto">
          <a:xfrm>
            <a:off x="1692275" y="4221163"/>
            <a:ext cx="15113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GB" sz="1800" b="1"/>
              <a:t>DOMIANCE</a:t>
            </a:r>
          </a:p>
        </p:txBody>
      </p:sp>
      <p:sp>
        <p:nvSpPr>
          <p:cNvPr id="7175" name="Text Box 7"/>
          <p:cNvSpPr txBox="1">
            <a:spLocks noChangeArrowheads="1"/>
          </p:cNvSpPr>
          <p:nvPr/>
        </p:nvSpPr>
        <p:spPr bwMode="auto">
          <a:xfrm>
            <a:off x="2987675" y="5589588"/>
            <a:ext cx="2089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GB" sz="1800" b="1"/>
              <a:t>UNATTRACTIVE</a:t>
            </a:r>
          </a:p>
        </p:txBody>
      </p:sp>
    </p:spTree>
    <p:extLst>
      <p:ext uri="{BB962C8B-B14F-4D97-AF65-F5344CB8AC3E}">
        <p14:creationId xmlns:p14="http://schemas.microsoft.com/office/powerpoint/2010/main" val="357071694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172"/>
                                        </p:tgtEl>
                                        <p:attrNameLst>
                                          <p:attrName>style.visibility</p:attrName>
                                        </p:attrNameLst>
                                      </p:cBhvr>
                                      <p:to>
                                        <p:strVal val="visible"/>
                                      </p:to>
                                    </p:set>
                                    <p:anim calcmode="lin" valueType="num">
                                      <p:cBhvr additive="base">
                                        <p:cTn id="7" dur="500" fill="hold"/>
                                        <p:tgtEl>
                                          <p:spTgt spid="7172"/>
                                        </p:tgtEl>
                                        <p:attrNameLst>
                                          <p:attrName>ppt_x</p:attrName>
                                        </p:attrNameLst>
                                      </p:cBhvr>
                                      <p:tavLst>
                                        <p:tav tm="0">
                                          <p:val>
                                            <p:strVal val="#ppt_x"/>
                                          </p:val>
                                        </p:tav>
                                        <p:tav tm="100000">
                                          <p:val>
                                            <p:strVal val="#ppt_x"/>
                                          </p:val>
                                        </p:tav>
                                      </p:tavLst>
                                    </p:anim>
                                    <p:anim calcmode="lin" valueType="num">
                                      <p:cBhvr additive="base">
                                        <p:cTn id="8" dur="500" fill="hold"/>
                                        <p:tgtEl>
                                          <p:spTgt spid="717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173"/>
                                        </p:tgtEl>
                                        <p:attrNameLst>
                                          <p:attrName>style.visibility</p:attrName>
                                        </p:attrNameLst>
                                      </p:cBhvr>
                                      <p:to>
                                        <p:strVal val="visible"/>
                                      </p:to>
                                    </p:set>
                                    <p:anim calcmode="lin" valueType="num">
                                      <p:cBhvr additive="base">
                                        <p:cTn id="13" dur="500" fill="hold"/>
                                        <p:tgtEl>
                                          <p:spTgt spid="7173"/>
                                        </p:tgtEl>
                                        <p:attrNameLst>
                                          <p:attrName>ppt_x</p:attrName>
                                        </p:attrNameLst>
                                      </p:cBhvr>
                                      <p:tavLst>
                                        <p:tav tm="0">
                                          <p:val>
                                            <p:strVal val="#ppt_x"/>
                                          </p:val>
                                        </p:tav>
                                        <p:tav tm="100000">
                                          <p:val>
                                            <p:strVal val="#ppt_x"/>
                                          </p:val>
                                        </p:tav>
                                      </p:tavLst>
                                    </p:anim>
                                    <p:anim calcmode="lin" valueType="num">
                                      <p:cBhvr additive="base">
                                        <p:cTn id="14" dur="500" fill="hold"/>
                                        <p:tgtEl>
                                          <p:spTgt spid="7173"/>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174"/>
                                        </p:tgtEl>
                                        <p:attrNameLst>
                                          <p:attrName>style.visibility</p:attrName>
                                        </p:attrNameLst>
                                      </p:cBhvr>
                                      <p:to>
                                        <p:strVal val="visible"/>
                                      </p:to>
                                    </p:set>
                                    <p:anim calcmode="lin" valueType="num">
                                      <p:cBhvr additive="base">
                                        <p:cTn id="19" dur="500" fill="hold"/>
                                        <p:tgtEl>
                                          <p:spTgt spid="7174"/>
                                        </p:tgtEl>
                                        <p:attrNameLst>
                                          <p:attrName>ppt_x</p:attrName>
                                        </p:attrNameLst>
                                      </p:cBhvr>
                                      <p:tavLst>
                                        <p:tav tm="0">
                                          <p:val>
                                            <p:strVal val="#ppt_x"/>
                                          </p:val>
                                        </p:tav>
                                        <p:tav tm="100000">
                                          <p:val>
                                            <p:strVal val="#ppt_x"/>
                                          </p:val>
                                        </p:tav>
                                      </p:tavLst>
                                    </p:anim>
                                    <p:anim calcmode="lin" valueType="num">
                                      <p:cBhvr additive="base">
                                        <p:cTn id="20" dur="500" fill="hold"/>
                                        <p:tgtEl>
                                          <p:spTgt spid="7174"/>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175"/>
                                        </p:tgtEl>
                                        <p:attrNameLst>
                                          <p:attrName>style.visibility</p:attrName>
                                        </p:attrNameLst>
                                      </p:cBhvr>
                                      <p:to>
                                        <p:strVal val="visible"/>
                                      </p:to>
                                    </p:set>
                                    <p:anim calcmode="lin" valueType="num">
                                      <p:cBhvr additive="base">
                                        <p:cTn id="25" dur="500" fill="hold"/>
                                        <p:tgtEl>
                                          <p:spTgt spid="7175"/>
                                        </p:tgtEl>
                                        <p:attrNameLst>
                                          <p:attrName>ppt_x</p:attrName>
                                        </p:attrNameLst>
                                      </p:cBhvr>
                                      <p:tavLst>
                                        <p:tav tm="0">
                                          <p:val>
                                            <p:strVal val="#ppt_x"/>
                                          </p:val>
                                        </p:tav>
                                        <p:tav tm="100000">
                                          <p:val>
                                            <p:strVal val="#ppt_x"/>
                                          </p:val>
                                        </p:tav>
                                      </p:tavLst>
                                    </p:anim>
                                    <p:anim calcmode="lin" valueType="num">
                                      <p:cBhvr additive="base">
                                        <p:cTn id="26" dur="500" fill="hold"/>
                                        <p:tgtEl>
                                          <p:spTgt spid="71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p:bldP spid="7173" grpId="0"/>
      <p:bldP spid="7174" grpId="0"/>
      <p:bldP spid="717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p:txBody>
          <a:bodyPr/>
          <a:lstStyle/>
          <a:p>
            <a:pPr eaLnBrk="1" hangingPunct="1"/>
            <a:r>
              <a:rPr lang="en-GB">
                <a:latin typeface="Arial" charset="0"/>
              </a:rPr>
              <a:t>Limitation of Market Penetration</a:t>
            </a:r>
          </a:p>
        </p:txBody>
      </p:sp>
      <p:sp>
        <p:nvSpPr>
          <p:cNvPr id="20482" name="Rectangle 3"/>
          <p:cNvSpPr>
            <a:spLocks noGrp="1" noChangeArrowheads="1"/>
          </p:cNvSpPr>
          <p:nvPr>
            <p:ph type="body" idx="1"/>
          </p:nvPr>
        </p:nvSpPr>
        <p:spPr>
          <a:xfrm>
            <a:off x="179388" y="1341438"/>
            <a:ext cx="3887787" cy="5516562"/>
          </a:xfrm>
        </p:spPr>
        <p:txBody>
          <a:bodyPr/>
          <a:lstStyle/>
          <a:p>
            <a:pPr eaLnBrk="1" hangingPunct="1">
              <a:lnSpc>
                <a:spcPct val="80000"/>
              </a:lnSpc>
            </a:pPr>
            <a:r>
              <a:rPr lang="en-US" sz="2800" b="1">
                <a:latin typeface="Arial" charset="0"/>
              </a:rPr>
              <a:t>A limitation</a:t>
            </a:r>
            <a:r>
              <a:rPr lang="en-US" sz="2800">
                <a:latin typeface="Arial" charset="0"/>
              </a:rPr>
              <a:t> of this strategy is that competitors, especially stronger rivals, will react to firms trying to take away their customers and market share. This may lead to aggressive techniques, such as price wars, to the detriment of business profits</a:t>
            </a:r>
            <a:endParaRPr lang="en-GB" sz="2800">
              <a:latin typeface="Arial" charset="0"/>
            </a:endParaRPr>
          </a:p>
        </p:txBody>
      </p:sp>
      <p:pic>
        <p:nvPicPr>
          <p:cNvPr id="2048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1275" y="1412875"/>
            <a:ext cx="5292725" cy="504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654748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p:txBody>
          <a:bodyPr>
            <a:normAutofit fontScale="90000"/>
          </a:bodyPr>
          <a:lstStyle/>
          <a:p>
            <a:pPr eaLnBrk="1" hangingPunct="1"/>
            <a:r>
              <a:rPr lang="en-GB" sz="4000">
                <a:latin typeface="Arial" charset="0"/>
              </a:rPr>
              <a:t>Market Development (Medium-Risk Strategy)</a:t>
            </a:r>
          </a:p>
        </p:txBody>
      </p:sp>
      <p:sp>
        <p:nvSpPr>
          <p:cNvPr id="22530" name="Rectangle 3"/>
          <p:cNvSpPr>
            <a:spLocks noGrp="1" noChangeArrowheads="1"/>
          </p:cNvSpPr>
          <p:nvPr>
            <p:ph type="body" idx="1"/>
          </p:nvPr>
        </p:nvSpPr>
        <p:spPr>
          <a:xfrm>
            <a:off x="250825" y="1341438"/>
            <a:ext cx="8642350" cy="5183187"/>
          </a:xfrm>
        </p:spPr>
        <p:txBody>
          <a:bodyPr/>
          <a:lstStyle/>
          <a:p>
            <a:pPr eaLnBrk="1" hangingPunct="1">
              <a:lnSpc>
                <a:spcPct val="90000"/>
              </a:lnSpc>
            </a:pPr>
            <a:r>
              <a:rPr lang="en-US" sz="2800">
                <a:latin typeface="Arial" charset="0"/>
              </a:rPr>
              <a:t>Market development is where the business seeks to sell its existing products into new markets.</a:t>
            </a:r>
          </a:p>
          <a:p>
            <a:pPr eaLnBrk="1" hangingPunct="1">
              <a:lnSpc>
                <a:spcPct val="90000"/>
              </a:lnSpc>
            </a:pPr>
            <a:r>
              <a:rPr lang="en-US" sz="2800">
                <a:latin typeface="Arial" charset="0"/>
              </a:rPr>
              <a:t>There are many possible ways of approaching this strategy, including:</a:t>
            </a:r>
          </a:p>
          <a:p>
            <a:pPr eaLnBrk="1" hangingPunct="1">
              <a:lnSpc>
                <a:spcPct val="90000"/>
              </a:lnSpc>
            </a:pPr>
            <a:r>
              <a:rPr lang="en-US" sz="2800">
                <a:latin typeface="Arial" charset="0"/>
              </a:rPr>
              <a:t>New __________ markets; for example exporting the product to a new country. E.g. Nokia and Motorola use market development to sell their mobile phones which have a short product life cycle in developed nations, to developing nations</a:t>
            </a:r>
          </a:p>
          <a:p>
            <a:pPr eaLnBrk="1" hangingPunct="1">
              <a:lnSpc>
                <a:spcPct val="90000"/>
              </a:lnSpc>
            </a:pPr>
            <a:r>
              <a:rPr lang="en-US" sz="2800">
                <a:latin typeface="Arial" charset="0"/>
              </a:rPr>
              <a:t>New _________ channels</a:t>
            </a:r>
          </a:p>
          <a:p>
            <a:pPr eaLnBrk="1" hangingPunct="1">
              <a:lnSpc>
                <a:spcPct val="90000"/>
              </a:lnSpc>
            </a:pPr>
            <a:r>
              <a:rPr lang="en-US" sz="2800">
                <a:latin typeface="Arial" charset="0"/>
              </a:rPr>
              <a:t>Different pricing policies to attract different customers or create new market segments</a:t>
            </a:r>
            <a:endParaRPr lang="en-GB" sz="2800">
              <a:latin typeface="Arial" charset="0"/>
            </a:endParaRPr>
          </a:p>
        </p:txBody>
      </p:sp>
      <p:sp>
        <p:nvSpPr>
          <p:cNvPr id="11269" name="Text Box 5"/>
          <p:cNvSpPr txBox="1">
            <a:spLocks noChangeArrowheads="1"/>
          </p:cNvSpPr>
          <p:nvPr/>
        </p:nvSpPr>
        <p:spPr bwMode="auto">
          <a:xfrm>
            <a:off x="1403350" y="3141663"/>
            <a:ext cx="2089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GB" sz="1800" b="1"/>
              <a:t>GEOGRAPHICAL</a:t>
            </a:r>
          </a:p>
        </p:txBody>
      </p:sp>
      <p:sp>
        <p:nvSpPr>
          <p:cNvPr id="11272" name="Text Box 8"/>
          <p:cNvSpPr txBox="1">
            <a:spLocks noChangeArrowheads="1"/>
          </p:cNvSpPr>
          <p:nvPr/>
        </p:nvSpPr>
        <p:spPr bwMode="auto">
          <a:xfrm>
            <a:off x="1476375" y="5084763"/>
            <a:ext cx="2089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GB" sz="1800" b="1"/>
              <a:t>DISTRIBUTION</a:t>
            </a:r>
          </a:p>
        </p:txBody>
      </p:sp>
    </p:spTree>
    <p:extLst>
      <p:ext uri="{BB962C8B-B14F-4D97-AF65-F5344CB8AC3E}">
        <p14:creationId xmlns:p14="http://schemas.microsoft.com/office/powerpoint/2010/main" val="65545815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269"/>
                                        </p:tgtEl>
                                        <p:attrNameLst>
                                          <p:attrName>style.visibility</p:attrName>
                                        </p:attrNameLst>
                                      </p:cBhvr>
                                      <p:to>
                                        <p:strVal val="visible"/>
                                      </p:to>
                                    </p:set>
                                    <p:anim calcmode="lin" valueType="num">
                                      <p:cBhvr additive="base">
                                        <p:cTn id="7" dur="500" fill="hold"/>
                                        <p:tgtEl>
                                          <p:spTgt spid="11269"/>
                                        </p:tgtEl>
                                        <p:attrNameLst>
                                          <p:attrName>ppt_x</p:attrName>
                                        </p:attrNameLst>
                                      </p:cBhvr>
                                      <p:tavLst>
                                        <p:tav tm="0">
                                          <p:val>
                                            <p:strVal val="#ppt_x"/>
                                          </p:val>
                                        </p:tav>
                                        <p:tav tm="100000">
                                          <p:val>
                                            <p:strVal val="#ppt_x"/>
                                          </p:val>
                                        </p:tav>
                                      </p:tavLst>
                                    </p:anim>
                                    <p:anim calcmode="lin" valueType="num">
                                      <p:cBhvr additive="base">
                                        <p:cTn id="8" dur="500" fill="hold"/>
                                        <p:tgtEl>
                                          <p:spTgt spid="11269"/>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272"/>
                                        </p:tgtEl>
                                        <p:attrNameLst>
                                          <p:attrName>style.visibility</p:attrName>
                                        </p:attrNameLst>
                                      </p:cBhvr>
                                      <p:to>
                                        <p:strVal val="visible"/>
                                      </p:to>
                                    </p:set>
                                    <p:anim calcmode="lin" valueType="num">
                                      <p:cBhvr additive="base">
                                        <p:cTn id="13" dur="500" fill="hold"/>
                                        <p:tgtEl>
                                          <p:spTgt spid="11272"/>
                                        </p:tgtEl>
                                        <p:attrNameLst>
                                          <p:attrName>ppt_x</p:attrName>
                                        </p:attrNameLst>
                                      </p:cBhvr>
                                      <p:tavLst>
                                        <p:tav tm="0">
                                          <p:val>
                                            <p:strVal val="#ppt_x"/>
                                          </p:val>
                                        </p:tav>
                                        <p:tav tm="100000">
                                          <p:val>
                                            <p:strVal val="#ppt_x"/>
                                          </p:val>
                                        </p:tav>
                                      </p:tavLst>
                                    </p:anim>
                                    <p:anim calcmode="lin" valueType="num">
                                      <p:cBhvr additive="base">
                                        <p:cTn id="14" dur="500" fill="hold"/>
                                        <p:tgtEl>
                                          <p:spTgt spid="1127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9" grpId="0"/>
      <p:bldP spid="1127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p:txBody>
          <a:bodyPr>
            <a:normAutofit fontScale="90000"/>
          </a:bodyPr>
          <a:lstStyle/>
          <a:p>
            <a:pPr eaLnBrk="1" hangingPunct="1"/>
            <a:r>
              <a:rPr lang="en-GB" sz="4000">
                <a:latin typeface="Arial" charset="0"/>
              </a:rPr>
              <a:t>Product Development (Medium Risk Strategy)</a:t>
            </a:r>
          </a:p>
        </p:txBody>
      </p:sp>
      <p:sp>
        <p:nvSpPr>
          <p:cNvPr id="24578" name="Rectangle 3"/>
          <p:cNvSpPr>
            <a:spLocks noGrp="1" noChangeArrowheads="1"/>
          </p:cNvSpPr>
          <p:nvPr>
            <p:ph type="body" idx="1"/>
          </p:nvPr>
        </p:nvSpPr>
        <p:spPr/>
        <p:txBody>
          <a:bodyPr/>
          <a:lstStyle/>
          <a:p>
            <a:pPr eaLnBrk="1" hangingPunct="1">
              <a:lnSpc>
                <a:spcPct val="90000"/>
              </a:lnSpc>
            </a:pPr>
            <a:r>
              <a:rPr lang="en-US">
                <a:latin typeface="Arial" charset="0"/>
              </a:rPr>
              <a:t>Product development is where a business aims to introduce new products into existing markets. This strategy may require the business to develop modified products which can appeal to existing markets. E.g. McDonalds is frequently adding new products to its menus. Car manufacturers introduce new models and occasionally limited editions of their vehicles.</a:t>
            </a:r>
            <a:endParaRPr lang="en-GB">
              <a:latin typeface="Arial" charset="0"/>
            </a:endParaRPr>
          </a:p>
        </p:txBody>
      </p:sp>
    </p:spTree>
    <p:extLst>
      <p:ext uri="{BB962C8B-B14F-4D97-AF65-F5344CB8AC3E}">
        <p14:creationId xmlns:p14="http://schemas.microsoft.com/office/powerpoint/2010/main" val="238502243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p:txBody>
          <a:bodyPr/>
          <a:lstStyle/>
          <a:p>
            <a:pPr eaLnBrk="1" hangingPunct="1"/>
            <a:endParaRPr lang="en-US">
              <a:latin typeface="Arial" charset="0"/>
            </a:endParaRPr>
          </a:p>
        </p:txBody>
      </p:sp>
      <p:pic>
        <p:nvPicPr>
          <p:cNvPr id="26626" name="Picture 3"/>
          <p:cNvPicPr>
            <a:picLocks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828675" y="-584200"/>
            <a:ext cx="11088688" cy="7820025"/>
          </a:xfrm>
        </p:spPr>
      </p:pic>
    </p:spTree>
    <p:extLst>
      <p:ext uri="{BB962C8B-B14F-4D97-AF65-F5344CB8AC3E}">
        <p14:creationId xmlns:p14="http://schemas.microsoft.com/office/powerpoint/2010/main" val="137859382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p:txBody>
          <a:bodyPr/>
          <a:lstStyle/>
          <a:p>
            <a:pPr eaLnBrk="1" hangingPunct="1"/>
            <a:r>
              <a:rPr lang="en-GB" sz="4000">
                <a:latin typeface="Arial" charset="0"/>
              </a:rPr>
              <a:t>Diversification (High Risk Strategy)</a:t>
            </a:r>
          </a:p>
        </p:txBody>
      </p:sp>
      <p:sp>
        <p:nvSpPr>
          <p:cNvPr id="28674" name="Rectangle 3"/>
          <p:cNvSpPr>
            <a:spLocks noGrp="1" noChangeArrowheads="1"/>
          </p:cNvSpPr>
          <p:nvPr>
            <p:ph type="body" idx="1"/>
          </p:nvPr>
        </p:nvSpPr>
        <p:spPr/>
        <p:txBody>
          <a:bodyPr/>
          <a:lstStyle/>
          <a:p>
            <a:pPr eaLnBrk="1" hangingPunct="1"/>
            <a:r>
              <a:rPr lang="en-US" sz="2800">
                <a:latin typeface="Arial" charset="0"/>
              </a:rPr>
              <a:t>Diversification is where a business markets new products in new markets.</a:t>
            </a:r>
          </a:p>
          <a:p>
            <a:pPr eaLnBrk="1" hangingPunct="1"/>
            <a:r>
              <a:rPr lang="en-US" sz="2800">
                <a:latin typeface="Arial" charset="0"/>
              </a:rPr>
              <a:t>This is an inherently more ____ strategy because the business is moving into markets in which it has little or no experience.</a:t>
            </a:r>
          </a:p>
          <a:p>
            <a:pPr eaLnBrk="1" hangingPunct="1"/>
            <a:r>
              <a:rPr lang="en-US" sz="2800">
                <a:latin typeface="Arial" charset="0"/>
              </a:rPr>
              <a:t>For a business to adopt a diversification strategy, therefore, it must have a clear idea about what it expects to gain from the strategy and an honest assessment of the risks.</a:t>
            </a:r>
            <a:endParaRPr lang="en-GB" sz="2800">
              <a:latin typeface="Arial" charset="0"/>
            </a:endParaRPr>
          </a:p>
        </p:txBody>
      </p:sp>
      <p:sp>
        <p:nvSpPr>
          <p:cNvPr id="17412" name="Text Box 4"/>
          <p:cNvSpPr txBox="1">
            <a:spLocks noChangeArrowheads="1"/>
          </p:cNvSpPr>
          <p:nvPr/>
        </p:nvSpPr>
        <p:spPr bwMode="auto">
          <a:xfrm>
            <a:off x="5003800" y="2636838"/>
            <a:ext cx="10080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GB" sz="1800" b="1"/>
              <a:t>RISKY</a:t>
            </a:r>
          </a:p>
        </p:txBody>
      </p:sp>
    </p:spTree>
    <p:extLst>
      <p:ext uri="{BB962C8B-B14F-4D97-AF65-F5344CB8AC3E}">
        <p14:creationId xmlns:p14="http://schemas.microsoft.com/office/powerpoint/2010/main" val="46382142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412"/>
                                        </p:tgtEl>
                                        <p:attrNameLst>
                                          <p:attrName>style.visibility</p:attrName>
                                        </p:attrNameLst>
                                      </p:cBhvr>
                                      <p:to>
                                        <p:strVal val="visible"/>
                                      </p:to>
                                    </p:set>
                                    <p:anim calcmode="lin" valueType="num">
                                      <p:cBhvr additive="base">
                                        <p:cTn id="7" dur="500" fill="hold"/>
                                        <p:tgtEl>
                                          <p:spTgt spid="17412"/>
                                        </p:tgtEl>
                                        <p:attrNameLst>
                                          <p:attrName>ppt_x</p:attrName>
                                        </p:attrNameLst>
                                      </p:cBhvr>
                                      <p:tavLst>
                                        <p:tav tm="0">
                                          <p:val>
                                            <p:strVal val="#ppt_x"/>
                                          </p:val>
                                        </p:tav>
                                        <p:tav tm="100000">
                                          <p:val>
                                            <p:strVal val="#ppt_x"/>
                                          </p:val>
                                        </p:tav>
                                      </p:tavLst>
                                    </p:anim>
                                    <p:anim calcmode="lin" valueType="num">
                                      <p:cBhvr additive="base">
                                        <p:cTn id="8" dur="500" fill="hold"/>
                                        <p:tgtEl>
                                          <p:spTgt spid="174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p:txBody>
          <a:bodyPr/>
          <a:lstStyle/>
          <a:p>
            <a:pPr eaLnBrk="1" hangingPunct="1"/>
            <a:endParaRPr lang="en-US">
              <a:latin typeface="Arial" charset="0"/>
            </a:endParaRPr>
          </a:p>
        </p:txBody>
      </p:sp>
      <p:pic>
        <p:nvPicPr>
          <p:cNvPr id="30722" name="Picture 3"/>
          <p:cNvPicPr>
            <a:picLocks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4333875" y="-531813"/>
            <a:ext cx="4810125" cy="4319588"/>
          </a:xfrm>
        </p:spPr>
      </p:pic>
      <p:pic>
        <p:nvPicPr>
          <p:cNvPr id="30723"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427538" cy="321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4"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213100"/>
            <a:ext cx="9144000" cy="364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6043563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446</Words>
  <Application>Microsoft Macintosh PowerPoint</Application>
  <PresentationFormat>On-screen Show (4:3)</PresentationFormat>
  <Paragraphs>43</Paragraphs>
  <Slides>11</Slides>
  <Notes>11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Ansoff’s Matrix</vt:lpstr>
      <vt:lpstr>Ansoff’s Matrix</vt:lpstr>
      <vt:lpstr>Market Penetration</vt:lpstr>
      <vt:lpstr>Limitation of Market Penetration</vt:lpstr>
      <vt:lpstr>Market Development (Medium-Risk Strategy)</vt:lpstr>
      <vt:lpstr>Product Development (Medium Risk Strategy)</vt:lpstr>
      <vt:lpstr>PowerPoint Presentation</vt:lpstr>
      <vt:lpstr>Diversification (High Risk Strategy)</vt:lpstr>
      <vt:lpstr>PowerPoint Presentation</vt:lpstr>
      <vt:lpstr>PowerPoint Presentation</vt:lpstr>
      <vt:lpstr>Limitations of Diversification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Ansoff’s Matrix</dc:title>
  <dc:creator>Liam Greenbank</dc:creator>
  <cp:lastModifiedBy>Liam Greenbank</cp:lastModifiedBy>
  <cp:revision>1</cp:revision>
  <dcterms:created xsi:type="dcterms:W3CDTF">2013-11-20T17:46:00Z</dcterms:created>
  <dcterms:modified xsi:type="dcterms:W3CDTF">2013-11-20T17:46:21Z</dcterms:modified>
</cp:coreProperties>
</file>