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6" d="100"/>
          <a:sy n="46" d="100"/>
        </p:scale>
        <p:origin x="-1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DA5D4-D8A9-2843-BAC7-06A7EA363917}" type="datetimeFigureOut">
              <a:rPr lang="en-US" smtClean="0"/>
              <a:t>11/13/13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FDCFF-8E20-3141-89B1-4B00324FAB71}" type="slidenum">
              <a:rPr lang="en-US" smtClean="0"/>
              <a:t>‹#›</a:t>
            </a:fld>
            <a:endParaRPr lang="en-US"/>
          </a:p>
        </p:txBody>
      </p:sp>
    </p:spTree>
    <p:extLst>
      <p:ext uri="{BB962C8B-B14F-4D97-AF65-F5344CB8AC3E}">
        <p14:creationId xmlns:p14="http://schemas.microsoft.com/office/powerpoint/2010/main" val="2497834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609EA4D5-6833-AD43-8B91-A87E2DC95D72}" type="slidenum">
              <a:rPr lang="en-GB" sz="1200"/>
              <a:pPr eaLnBrk="1" hangingPunct="1"/>
              <a:t>1</a:t>
            </a:fld>
            <a:endParaRPr lang="en-GB" sz="1200"/>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DF027CDC-03C9-EF4F-A595-29967DAD8395}" type="slidenum">
              <a:rPr lang="en-GB" sz="1200"/>
              <a:pPr eaLnBrk="1" hangingPunct="1"/>
              <a:t>23</a:t>
            </a:fld>
            <a:endParaRPr lang="en-GB" sz="1200"/>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A9D393C9-366C-5744-B7C3-163536C9BC31}" type="slidenum">
              <a:rPr lang="en-GB" sz="1200"/>
              <a:pPr eaLnBrk="1" hangingPunct="1"/>
              <a:t>24</a:t>
            </a:fld>
            <a:endParaRPr lang="en-GB" sz="1200"/>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814CAC9D-6EE7-D34F-BDCB-31F273C61DA1}" type="slidenum">
              <a:rPr lang="en-GB" sz="1200"/>
              <a:pPr eaLnBrk="1" hangingPunct="1"/>
              <a:t>25</a:t>
            </a:fld>
            <a:endParaRPr lang="en-GB" sz="1200"/>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7B48F62F-B943-4244-810C-5B61277295F1}" type="slidenum">
              <a:rPr lang="en-GB" sz="1200"/>
              <a:pPr eaLnBrk="1" hangingPunct="1"/>
              <a:t>26</a:t>
            </a:fld>
            <a:endParaRPr lang="en-GB" sz="1200"/>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179C05FB-A335-8548-A929-37ABEB55B1B6}" type="slidenum">
              <a:rPr lang="en-GB" sz="1200"/>
              <a:pPr eaLnBrk="1" hangingPunct="1"/>
              <a:t>8</a:t>
            </a:fld>
            <a:endParaRPr lang="en-GB" sz="1200"/>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6CDD2BF1-2799-7C4D-8C28-D00EFC87B3A6}" type="slidenum">
              <a:rPr lang="en-GB" sz="1200"/>
              <a:pPr eaLnBrk="1" hangingPunct="1"/>
              <a:t>9</a:t>
            </a:fld>
            <a:endParaRPr lang="en-GB" sz="1200"/>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40BA737D-2DDE-DF46-9D14-75B0049CC7A6}" type="slidenum">
              <a:rPr lang="en-GB" sz="1200"/>
              <a:pPr eaLnBrk="1" hangingPunct="1"/>
              <a:t>10</a:t>
            </a:fld>
            <a:endParaRPr lang="en-GB" sz="1200"/>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B7FE897D-4B67-7940-9FF6-762CC696E2C1}" type="slidenum">
              <a:rPr lang="en-GB" sz="1200"/>
              <a:pPr eaLnBrk="1" hangingPunct="1"/>
              <a:t>11</a:t>
            </a:fld>
            <a:endParaRPr lang="en-GB" sz="1200"/>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429C1031-41BA-0347-B9D4-885853B5D4B3}" type="slidenum">
              <a:rPr lang="en-GB" sz="1200"/>
              <a:pPr eaLnBrk="1" hangingPunct="1"/>
              <a:t>12</a:t>
            </a:fld>
            <a:endParaRPr lang="en-GB" sz="1200"/>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3462E221-84C5-0C43-9B5C-D170840D3EF5}" type="slidenum">
              <a:rPr lang="en-GB" sz="1200"/>
              <a:pPr eaLnBrk="1" hangingPunct="1"/>
              <a:t>20</a:t>
            </a:fld>
            <a:endParaRPr lang="en-GB" sz="1200"/>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12939278-AAEA-F349-977B-C05F0E4CAB16}" type="slidenum">
              <a:rPr lang="en-GB" sz="1200"/>
              <a:pPr eaLnBrk="1" hangingPunct="1"/>
              <a:t>21</a:t>
            </a:fld>
            <a:endParaRPr lang="en-GB" sz="1200"/>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fld id="{24AFBBDC-9A38-1945-BE73-8587D89D12F2}" type="slidenum">
              <a:rPr lang="en-GB" sz="1200"/>
              <a:pPr eaLnBrk="1" hangingPunct="1"/>
              <a:t>22</a:t>
            </a:fld>
            <a:endParaRPr lang="en-GB" sz="1200"/>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4522D3-1372-E24F-ABC3-3C8547C770DE}" type="datetimeFigureOut">
              <a:rPr lang="en-US" smtClean="0"/>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235210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522D3-1372-E24F-ABC3-3C8547C770DE}" type="datetimeFigureOut">
              <a:rPr lang="en-US" smtClean="0"/>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412428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522D3-1372-E24F-ABC3-3C8547C770DE}" type="datetimeFigureOut">
              <a:rPr lang="en-US" smtClean="0"/>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100054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522D3-1372-E24F-ABC3-3C8547C770DE}" type="datetimeFigureOut">
              <a:rPr lang="en-US" smtClean="0"/>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69788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522D3-1372-E24F-ABC3-3C8547C770DE}" type="datetimeFigureOut">
              <a:rPr lang="en-US" smtClean="0"/>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44285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4522D3-1372-E24F-ABC3-3C8547C770DE}" type="datetimeFigureOut">
              <a:rPr lang="en-US" smtClean="0"/>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346338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4522D3-1372-E24F-ABC3-3C8547C770DE}" type="datetimeFigureOut">
              <a:rPr lang="en-US" smtClean="0"/>
              <a:t>11/13/13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241703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4522D3-1372-E24F-ABC3-3C8547C770DE}" type="datetimeFigureOut">
              <a:rPr lang="en-US" smtClean="0"/>
              <a:t>11/13/13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28995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522D3-1372-E24F-ABC3-3C8547C770DE}" type="datetimeFigureOut">
              <a:rPr lang="en-US" smtClean="0"/>
              <a:t>11/13/13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6106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522D3-1372-E24F-ABC3-3C8547C770DE}" type="datetimeFigureOut">
              <a:rPr lang="en-US" smtClean="0"/>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80376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522D3-1372-E24F-ABC3-3C8547C770DE}" type="datetimeFigureOut">
              <a:rPr lang="en-US" smtClean="0"/>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98DB-1935-AD43-9DC6-0827BD9CDD42}" type="slidenum">
              <a:rPr lang="en-US" smtClean="0"/>
              <a:t>‹#›</a:t>
            </a:fld>
            <a:endParaRPr lang="en-US"/>
          </a:p>
        </p:txBody>
      </p:sp>
    </p:spTree>
    <p:extLst>
      <p:ext uri="{BB962C8B-B14F-4D97-AF65-F5344CB8AC3E}">
        <p14:creationId xmlns:p14="http://schemas.microsoft.com/office/powerpoint/2010/main" val="31463028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522D3-1372-E24F-ABC3-3C8547C770DE}" type="datetimeFigureOut">
              <a:rPr lang="en-US" smtClean="0"/>
              <a:t>11/13/13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E98DB-1935-AD43-9DC6-0827BD9CDD42}" type="slidenum">
              <a:rPr lang="en-US" smtClean="0"/>
              <a:t>‹#›</a:t>
            </a:fld>
            <a:endParaRPr lang="en-US"/>
          </a:p>
        </p:txBody>
      </p:sp>
    </p:spTree>
    <p:extLst>
      <p:ext uri="{BB962C8B-B14F-4D97-AF65-F5344CB8AC3E}">
        <p14:creationId xmlns:p14="http://schemas.microsoft.com/office/powerpoint/2010/main" val="844228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en-GB">
                <a:latin typeface="Arial" charset="0"/>
              </a:rPr>
              <a:t>Economies and Diseconomies of Scale</a:t>
            </a:r>
          </a:p>
        </p:txBody>
      </p:sp>
      <p:sp>
        <p:nvSpPr>
          <p:cNvPr id="14338" name="Rectangle 3"/>
          <p:cNvSpPr>
            <a:spLocks noGrp="1" noChangeArrowheads="1"/>
          </p:cNvSpPr>
          <p:nvPr>
            <p:ph type="subTitle" idx="1"/>
          </p:nvPr>
        </p:nvSpPr>
        <p:spPr/>
        <p:txBody>
          <a:bodyPr/>
          <a:lstStyle/>
          <a:p>
            <a:pPr eaLnBrk="1" hangingPunct="1"/>
            <a:r>
              <a:rPr lang="en-GB">
                <a:latin typeface="Arial" charset="0"/>
              </a:rPr>
              <a:t>IB Unit 1.7 - GROWTH</a:t>
            </a:r>
          </a:p>
        </p:txBody>
      </p:sp>
    </p:spTree>
    <p:extLst>
      <p:ext uri="{BB962C8B-B14F-4D97-AF65-F5344CB8AC3E}">
        <p14:creationId xmlns:p14="http://schemas.microsoft.com/office/powerpoint/2010/main" val="19252859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pPr eaLnBrk="1" hangingPunct="1"/>
            <a:r>
              <a:rPr lang="en-GB">
                <a:latin typeface="Arial" charset="0"/>
              </a:rPr>
              <a:t>The Growth of Firms</a:t>
            </a:r>
          </a:p>
        </p:txBody>
      </p:sp>
      <p:sp>
        <p:nvSpPr>
          <p:cNvPr id="26626" name="Rectangle 3"/>
          <p:cNvSpPr>
            <a:spLocks noGrp="1" noChangeArrowheads="1"/>
          </p:cNvSpPr>
          <p:nvPr>
            <p:ph type="body" idx="4294967295"/>
          </p:nvPr>
        </p:nvSpPr>
        <p:spPr>
          <a:xfrm>
            <a:off x="395288" y="1341438"/>
            <a:ext cx="8229600" cy="4525962"/>
          </a:xfrm>
        </p:spPr>
        <p:txBody>
          <a:bodyPr/>
          <a:lstStyle/>
          <a:p>
            <a:pPr eaLnBrk="1" hangingPunct="1"/>
            <a:r>
              <a:rPr lang="en-GB">
                <a:latin typeface="Arial" charset="0"/>
              </a:rPr>
              <a:t>Firms grow in three main ways:</a:t>
            </a:r>
          </a:p>
          <a:p>
            <a:pPr lvl="1" eaLnBrk="1" hangingPunct="1">
              <a:buFontTx/>
              <a:buNone/>
            </a:pPr>
            <a:r>
              <a:rPr lang="en-GB" b="1">
                <a:latin typeface="Arial" charset="0"/>
                <a:cs typeface="Arial" charset="0"/>
              </a:rPr>
              <a:t>2)Taking over another firm (External Growth).</a:t>
            </a:r>
            <a:r>
              <a:rPr lang="en-GB">
                <a:latin typeface="Arial" charset="0"/>
                <a:cs typeface="Arial" charset="0"/>
              </a:rPr>
              <a:t> – A takeover occurs when one firm buys control of another. This is achieved by buying enough shares in the firm to be able to outvote other shareholders. E.g.: </a:t>
            </a:r>
          </a:p>
        </p:txBody>
      </p:sp>
      <p:sp>
        <p:nvSpPr>
          <p:cNvPr id="26627" name="Line 10"/>
          <p:cNvSpPr>
            <a:spLocks noChangeShapeType="1"/>
          </p:cNvSpPr>
          <p:nvPr/>
        </p:nvSpPr>
        <p:spPr bwMode="auto">
          <a:xfrm flipH="1">
            <a:off x="4356100" y="5157788"/>
            <a:ext cx="865188"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80" name="Picture 12" descr="youtub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6449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1_googl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149725"/>
            <a:ext cx="3449638"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394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 fill="hold"/>
                                        <p:tgtEl>
                                          <p:spTgt spid="7182"/>
                                        </p:tgtEl>
                                        <p:attrNameLst>
                                          <p:attrName>ppt_x</p:attrName>
                                        </p:attrNameLst>
                                      </p:cBhvr>
                                      <p:tavLst>
                                        <p:tav tm="0">
                                          <p:val>
                                            <p:strVal val="#ppt_x"/>
                                          </p:val>
                                        </p:tav>
                                        <p:tav tm="100000">
                                          <p:val>
                                            <p:strVal val="#ppt_x"/>
                                          </p:val>
                                        </p:tav>
                                      </p:tavLst>
                                    </p:anim>
                                    <p:anim calcmode="lin" valueType="num">
                                      <p:cBhvr additive="base">
                                        <p:cTn id="8"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80"/>
                                        </p:tgtEl>
                                        <p:attrNameLst>
                                          <p:attrName>style.visibility</p:attrName>
                                        </p:attrNameLst>
                                      </p:cBhvr>
                                      <p:to>
                                        <p:strVal val="visible"/>
                                      </p:to>
                                    </p:set>
                                    <p:anim calcmode="lin" valueType="num">
                                      <p:cBhvr additive="base">
                                        <p:cTn id="13" dur="500" fill="hold"/>
                                        <p:tgtEl>
                                          <p:spTgt spid="7180"/>
                                        </p:tgtEl>
                                        <p:attrNameLst>
                                          <p:attrName>ppt_x</p:attrName>
                                        </p:attrNameLst>
                                      </p:cBhvr>
                                      <p:tavLst>
                                        <p:tav tm="0">
                                          <p:val>
                                            <p:strVal val="#ppt_x"/>
                                          </p:val>
                                        </p:tav>
                                        <p:tav tm="100000">
                                          <p:val>
                                            <p:strVal val="#ppt_x"/>
                                          </p:val>
                                        </p:tav>
                                      </p:tavLst>
                                    </p:anim>
                                    <p:anim calcmode="lin" valueType="num">
                                      <p:cBhvr additive="base">
                                        <p:cTn id="14"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pPr eaLnBrk="1" hangingPunct="1"/>
            <a:r>
              <a:rPr lang="en-GB">
                <a:latin typeface="Arial" charset="0"/>
              </a:rPr>
              <a:t>The Growth of Firms</a:t>
            </a:r>
          </a:p>
        </p:txBody>
      </p:sp>
      <p:sp>
        <p:nvSpPr>
          <p:cNvPr id="28674" name="Rectangle 3"/>
          <p:cNvSpPr>
            <a:spLocks noGrp="1" noChangeArrowheads="1"/>
          </p:cNvSpPr>
          <p:nvPr>
            <p:ph type="body" idx="4294967295"/>
          </p:nvPr>
        </p:nvSpPr>
        <p:spPr>
          <a:xfrm>
            <a:off x="0" y="1341438"/>
            <a:ext cx="4643438" cy="5040312"/>
          </a:xfrm>
        </p:spPr>
        <p:txBody>
          <a:bodyPr/>
          <a:lstStyle/>
          <a:p>
            <a:pPr eaLnBrk="1" hangingPunct="1"/>
            <a:r>
              <a:rPr lang="en-GB">
                <a:latin typeface="Arial" charset="0"/>
              </a:rPr>
              <a:t>Firms grow in three main ways:</a:t>
            </a:r>
          </a:p>
          <a:p>
            <a:pPr lvl="1" eaLnBrk="1" hangingPunct="1">
              <a:buFontTx/>
              <a:buNone/>
            </a:pPr>
            <a:r>
              <a:rPr lang="en-GB" b="1">
                <a:latin typeface="Arial" charset="0"/>
                <a:cs typeface="Arial" charset="0"/>
              </a:rPr>
              <a:t>3)By Internal Expansion</a:t>
            </a:r>
            <a:r>
              <a:rPr lang="en-GB">
                <a:latin typeface="Arial" charset="0"/>
                <a:cs typeface="Arial" charset="0"/>
              </a:rPr>
              <a:t> – This is when the business grows by increasing its production, perhaps by building a new plant or new shops by ploughing profits back in to the firm. E.g.: </a:t>
            </a:r>
          </a:p>
        </p:txBody>
      </p:sp>
      <p:sp>
        <p:nvSpPr>
          <p:cNvPr id="28675" name="AutoShape 12" descr="subway"/>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1800"/>
          </a:p>
        </p:txBody>
      </p:sp>
      <p:sp>
        <p:nvSpPr>
          <p:cNvPr id="28676" name="AutoShape 14" descr="subway"/>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1800"/>
          </a:p>
        </p:txBody>
      </p:sp>
      <p:pic>
        <p:nvPicPr>
          <p:cNvPr id="8208" name="Picture 16" descr="sub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557338"/>
            <a:ext cx="41084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447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08"/>
                                        </p:tgtEl>
                                        <p:attrNameLst>
                                          <p:attrName>style.visibility</p:attrName>
                                        </p:attrNameLst>
                                      </p:cBhvr>
                                      <p:to>
                                        <p:strVal val="visible"/>
                                      </p:to>
                                    </p:set>
                                    <p:anim calcmode="lin" valueType="num">
                                      <p:cBhvr additive="base">
                                        <p:cTn id="7" dur="500" fill="hold"/>
                                        <p:tgtEl>
                                          <p:spTgt spid="8208"/>
                                        </p:tgtEl>
                                        <p:attrNameLst>
                                          <p:attrName>ppt_x</p:attrName>
                                        </p:attrNameLst>
                                      </p:cBhvr>
                                      <p:tavLst>
                                        <p:tav tm="0">
                                          <p:val>
                                            <p:strVal val="#ppt_x"/>
                                          </p:val>
                                        </p:tav>
                                        <p:tav tm="100000">
                                          <p:val>
                                            <p:strVal val="#ppt_x"/>
                                          </p:val>
                                        </p:tav>
                                      </p:tavLst>
                                    </p:anim>
                                    <p:anim calcmode="lin" valueType="num">
                                      <p:cBhvr additive="base">
                                        <p:cTn id="8" dur="500" fill="hold"/>
                                        <p:tgtEl>
                                          <p:spTgt spid="8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GB">
                <a:latin typeface="Arial" charset="0"/>
              </a:rPr>
              <a:t>Why is Bigger better?!?!</a:t>
            </a:r>
          </a:p>
        </p:txBody>
      </p:sp>
      <p:sp>
        <p:nvSpPr>
          <p:cNvPr id="30722" name="Rectangle 3"/>
          <p:cNvSpPr>
            <a:spLocks noGrp="1" noChangeArrowheads="1"/>
          </p:cNvSpPr>
          <p:nvPr>
            <p:ph type="body" idx="1"/>
          </p:nvPr>
        </p:nvSpPr>
        <p:spPr/>
        <p:txBody>
          <a:bodyPr/>
          <a:lstStyle/>
          <a:p>
            <a:pPr eaLnBrk="1" hangingPunct="1"/>
            <a:r>
              <a:rPr lang="en-GB" b="1">
                <a:latin typeface="Arial" charset="0"/>
              </a:rPr>
              <a:t>Definition – As the business grows, the firm</a:t>
            </a:r>
            <a:r>
              <a:rPr lang="ja-JP" altLang="en-GB" b="1">
                <a:latin typeface="Arial" charset="0"/>
              </a:rPr>
              <a:t>’</a:t>
            </a:r>
            <a:r>
              <a:rPr lang="en-GB" altLang="ja-JP" b="1">
                <a:latin typeface="Arial" charset="0"/>
              </a:rPr>
              <a:t>s unit costs decrease</a:t>
            </a:r>
            <a:endParaRPr lang="en-GB" altLang="ja-JP">
              <a:latin typeface="Arial" charset="0"/>
            </a:endParaRPr>
          </a:p>
          <a:p>
            <a:pPr eaLnBrk="1" hangingPunct="1"/>
            <a:r>
              <a:rPr lang="en-GB">
                <a:latin typeface="Arial" charset="0"/>
              </a:rPr>
              <a:t>As businesses increase their capacity of production they can benefit in so many ways from ECONOMIES OF SCALE</a:t>
            </a:r>
          </a:p>
          <a:p>
            <a:pPr eaLnBrk="1" hangingPunct="1"/>
            <a:r>
              <a:rPr lang="en-GB">
                <a:latin typeface="Arial" charset="0"/>
              </a:rPr>
              <a:t>E.g:</a:t>
            </a:r>
          </a:p>
        </p:txBody>
      </p:sp>
    </p:spTree>
    <p:extLst>
      <p:ext uri="{BB962C8B-B14F-4D97-AF65-F5344CB8AC3E}">
        <p14:creationId xmlns:p14="http://schemas.microsoft.com/office/powerpoint/2010/main" val="2387399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Neverending: A Sainsbury's employee moves boxes of chocolates across the warehouse floor at a huge distribution centre in Waltham Abb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5"/>
          <p:cNvSpPr>
            <a:spLocks noGrp="1"/>
          </p:cNvSpPr>
          <p:nvPr>
            <p:ph type="title"/>
          </p:nvPr>
        </p:nvSpPr>
        <p:spPr/>
        <p:txBody>
          <a:bodyPr/>
          <a:lstStyle/>
          <a:p>
            <a:r>
              <a:rPr lang="en-GB">
                <a:solidFill>
                  <a:schemeClr val="bg1"/>
                </a:solidFill>
                <a:latin typeface="Arial" charset="0"/>
              </a:rPr>
              <a:t>Sainsbury</a:t>
            </a:r>
            <a:r>
              <a:rPr lang="ja-JP" altLang="en-GB">
                <a:solidFill>
                  <a:schemeClr val="bg1"/>
                </a:solidFill>
                <a:latin typeface="Arial" charset="0"/>
              </a:rPr>
              <a:t>’</a:t>
            </a:r>
            <a:r>
              <a:rPr lang="en-GB" altLang="ja-JP">
                <a:solidFill>
                  <a:schemeClr val="bg1"/>
                </a:solidFill>
                <a:latin typeface="Arial" charset="0"/>
              </a:rPr>
              <a:t>s Distribution Centre</a:t>
            </a:r>
            <a:endParaRPr lang="en-US">
              <a:solidFill>
                <a:schemeClr val="bg1"/>
              </a:solidFill>
              <a:latin typeface="Arial" charset="0"/>
            </a:endParaRPr>
          </a:p>
        </p:txBody>
      </p:sp>
    </p:spTree>
    <p:extLst>
      <p:ext uri="{BB962C8B-B14F-4D97-AF65-F5344CB8AC3E}">
        <p14:creationId xmlns:p14="http://schemas.microsoft.com/office/powerpoint/2010/main" val="18797980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Mammoth task: An employee checks an automated sorting area the immense Sainsbury's de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itle 4"/>
          <p:cNvSpPr>
            <a:spLocks noGrp="1"/>
          </p:cNvSpPr>
          <p:nvPr>
            <p:ph type="title"/>
          </p:nvPr>
        </p:nvSpPr>
        <p:spPr/>
        <p:txBody>
          <a:bodyPr/>
          <a:lstStyle/>
          <a:p>
            <a:r>
              <a:rPr lang="en-GB">
                <a:solidFill>
                  <a:schemeClr val="bg1"/>
                </a:solidFill>
                <a:latin typeface="Arial" charset="0"/>
              </a:rPr>
              <a:t>7kms of conveyor belts</a:t>
            </a:r>
            <a:endParaRPr lang="en-US">
              <a:solidFill>
                <a:schemeClr val="bg1"/>
              </a:solidFill>
              <a:latin typeface="Arial" charset="0"/>
            </a:endParaRPr>
          </a:p>
        </p:txBody>
      </p:sp>
    </p:spTree>
    <p:extLst>
      <p:ext uri="{BB962C8B-B14F-4D97-AF65-F5344CB8AC3E}">
        <p14:creationId xmlns:p14="http://schemas.microsoft.com/office/powerpoint/2010/main" val="11690651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Serving a region: Employees are dwarfed by shelves in the sizeable structure in Ess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2"/>
          <p:cNvSpPr>
            <a:spLocks noGrp="1"/>
          </p:cNvSpPr>
          <p:nvPr>
            <p:ph type="title"/>
          </p:nvPr>
        </p:nvSpPr>
        <p:spPr/>
        <p:txBody>
          <a:bodyPr/>
          <a:lstStyle/>
          <a:p>
            <a:r>
              <a:rPr lang="en-GB" sz="3600">
                <a:solidFill>
                  <a:schemeClr val="bg1"/>
                </a:solidFill>
                <a:latin typeface="Arial" charset="0"/>
              </a:rPr>
              <a:t>750,000 square feet (247 tennis courts)</a:t>
            </a:r>
            <a:endParaRPr lang="en-US" sz="3600">
              <a:solidFill>
                <a:schemeClr val="bg1"/>
              </a:solidFill>
              <a:latin typeface="Arial" charset="0"/>
            </a:endParaRPr>
          </a:p>
        </p:txBody>
      </p:sp>
    </p:spTree>
    <p:extLst>
      <p:ext uri="{BB962C8B-B14F-4D97-AF65-F5344CB8AC3E}">
        <p14:creationId xmlns:p14="http://schemas.microsoft.com/office/powerpoint/2010/main" val="41779993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Gigantic: A Sainsbury's worker checks pallets as the store's Christmas rush gets nea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itle 2"/>
          <p:cNvSpPr>
            <a:spLocks noGrp="1"/>
          </p:cNvSpPr>
          <p:nvPr>
            <p:ph type="title"/>
          </p:nvPr>
        </p:nvSpPr>
        <p:spPr/>
        <p:txBody>
          <a:bodyPr/>
          <a:lstStyle/>
          <a:p>
            <a:r>
              <a:rPr lang="en-GB">
                <a:solidFill>
                  <a:schemeClr val="bg1"/>
                </a:solidFill>
                <a:latin typeface="Arial" charset="0"/>
              </a:rPr>
              <a:t>2 million cases a week</a:t>
            </a:r>
            <a:endParaRPr lang="en-US">
              <a:solidFill>
                <a:schemeClr val="bg1"/>
              </a:solidFill>
              <a:latin typeface="Arial" charset="0"/>
            </a:endParaRPr>
          </a:p>
        </p:txBody>
      </p:sp>
    </p:spTree>
    <p:extLst>
      <p:ext uri="{BB962C8B-B14F-4D97-AF65-F5344CB8AC3E}">
        <p14:creationId xmlns:p14="http://schemas.microsoft.com/office/powerpoint/2010/main" val="40536466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Sweet tooth: Piles of chocolate selection boxes are readied for delivery to Sainsbury's st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4" descr="Sweet tooth: Piles of chocolate selection boxes are readied for delivery to Sainsbury's st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3"/>
          <p:cNvSpPr>
            <a:spLocks noGrp="1"/>
          </p:cNvSpPr>
          <p:nvPr>
            <p:ph type="title"/>
          </p:nvPr>
        </p:nvSpPr>
        <p:spPr/>
        <p:txBody>
          <a:bodyPr/>
          <a:lstStyle/>
          <a:p>
            <a:r>
              <a:rPr lang="en-GB">
                <a:solidFill>
                  <a:schemeClr val="bg1"/>
                </a:solidFill>
                <a:latin typeface="Arial" charset="0"/>
              </a:rPr>
              <a:t>300 employees</a:t>
            </a:r>
            <a:endParaRPr lang="en-US">
              <a:solidFill>
                <a:schemeClr val="bg1"/>
              </a:solidFill>
              <a:latin typeface="Arial" charset="0"/>
            </a:endParaRPr>
          </a:p>
        </p:txBody>
      </p:sp>
    </p:spTree>
    <p:extLst>
      <p:ext uri="{BB962C8B-B14F-4D97-AF65-F5344CB8AC3E}">
        <p14:creationId xmlns:p14="http://schemas.microsoft.com/office/powerpoint/2010/main" val="23390245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hristmas deliveries: Pallets of food are packed onto one of the depot's 200 conveyor be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7830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The most wonderful time of the year: The depot will handle three million cases of produce in the week before Christ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2"/>
          <p:cNvSpPr>
            <a:spLocks noGrp="1"/>
          </p:cNvSpPr>
          <p:nvPr>
            <p:ph type="title"/>
          </p:nvPr>
        </p:nvSpPr>
        <p:spPr>
          <a:xfrm>
            <a:off x="428625" y="214313"/>
            <a:ext cx="8229600" cy="1143000"/>
          </a:xfrm>
        </p:spPr>
        <p:txBody>
          <a:bodyPr>
            <a:normAutofit fontScale="90000"/>
          </a:bodyPr>
          <a:lstStyle/>
          <a:p>
            <a:r>
              <a:rPr lang="en-GB">
                <a:solidFill>
                  <a:schemeClr val="bg1"/>
                </a:solidFill>
                <a:latin typeface="Arial" charset="0"/>
              </a:rPr>
              <a:t>What benefits might a firm achieve through operating on this scale?</a:t>
            </a:r>
            <a:endParaRPr lang="en-US">
              <a:solidFill>
                <a:schemeClr val="bg1"/>
              </a:solidFill>
              <a:latin typeface="Arial" charset="0"/>
            </a:endParaRPr>
          </a:p>
        </p:txBody>
      </p:sp>
    </p:spTree>
    <p:extLst>
      <p:ext uri="{BB962C8B-B14F-4D97-AF65-F5344CB8AC3E}">
        <p14:creationId xmlns:p14="http://schemas.microsoft.com/office/powerpoint/2010/main" val="33629519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0"/>
            <a:ext cx="8229600" cy="1143000"/>
          </a:xfrm>
        </p:spPr>
        <p:txBody>
          <a:bodyPr/>
          <a:lstStyle/>
          <a:p>
            <a:r>
              <a:rPr lang="en-US">
                <a:latin typeface="Arial" charset="0"/>
              </a:rPr>
              <a:t>Learning Objectives</a:t>
            </a:r>
          </a:p>
        </p:txBody>
      </p:sp>
      <p:sp>
        <p:nvSpPr>
          <p:cNvPr id="73730" name="Content Placeholder 2"/>
          <p:cNvSpPr>
            <a:spLocks noGrp="1"/>
          </p:cNvSpPr>
          <p:nvPr>
            <p:ph idx="1"/>
          </p:nvPr>
        </p:nvSpPr>
        <p:spPr>
          <a:xfrm>
            <a:off x="395288" y="1196975"/>
            <a:ext cx="8229600" cy="4525963"/>
          </a:xfrm>
        </p:spPr>
        <p:txBody>
          <a:bodyPr>
            <a:normAutofit fontScale="92500" lnSpcReduction="20000"/>
          </a:bodyPr>
          <a:lstStyle/>
          <a:p>
            <a:pPr marL="0" indent="0">
              <a:buFontTx/>
              <a:buNone/>
              <a:defRPr/>
            </a:pPr>
            <a:r>
              <a:rPr lang="en-US" dirty="0">
                <a:latin typeface="Arial" charset="0"/>
              </a:rPr>
              <a:t>By the end of this lesson, students should be able to:</a:t>
            </a:r>
          </a:p>
          <a:p>
            <a:pPr>
              <a:defRPr/>
            </a:pPr>
            <a:r>
              <a:rPr lang="en-US" dirty="0">
                <a:latin typeface="Arial" charset="0"/>
              </a:rPr>
              <a:t>Evaluate PESTLE influences on a company’s objectives/strategies</a:t>
            </a:r>
          </a:p>
          <a:p>
            <a:pPr>
              <a:defRPr/>
            </a:pPr>
            <a:r>
              <a:rPr lang="en-US" dirty="0">
                <a:latin typeface="Arial" charset="0"/>
              </a:rPr>
              <a:t>Understand the six different economies of scale businesses can benefit from</a:t>
            </a:r>
          </a:p>
          <a:p>
            <a:pPr>
              <a:defRPr/>
            </a:pPr>
            <a:r>
              <a:rPr lang="en-US" dirty="0">
                <a:latin typeface="Arial" charset="0"/>
              </a:rPr>
              <a:t>Demonstrate knowledge of the six different economies of scale</a:t>
            </a:r>
          </a:p>
          <a:p>
            <a:pPr>
              <a:defRPr/>
            </a:pPr>
            <a:r>
              <a:rPr lang="en-US" dirty="0">
                <a:latin typeface="Arial" charset="0"/>
              </a:rPr>
              <a:t>Understand how a business can also suffer from diseconomies of scale</a:t>
            </a:r>
          </a:p>
        </p:txBody>
      </p:sp>
    </p:spTree>
    <p:extLst>
      <p:ext uri="{BB962C8B-B14F-4D97-AF65-F5344CB8AC3E}">
        <p14:creationId xmlns:p14="http://schemas.microsoft.com/office/powerpoint/2010/main" val="4895989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GB" sz="4000">
                <a:latin typeface="Arial" charset="0"/>
              </a:rPr>
              <a:t>PURCHASING Economies of Scale</a:t>
            </a:r>
          </a:p>
        </p:txBody>
      </p:sp>
      <p:sp>
        <p:nvSpPr>
          <p:cNvPr id="5125" name="Text Box 5"/>
          <p:cNvSpPr txBox="1">
            <a:spLocks noChangeArrowheads="1"/>
          </p:cNvSpPr>
          <p:nvPr/>
        </p:nvSpPr>
        <p:spPr bwMode="auto">
          <a:xfrm>
            <a:off x="539750" y="3860800"/>
            <a:ext cx="2663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r>
              <a:rPr lang="en-GB" sz="1800"/>
              <a:t>1 Mars Bar = 50 cents</a:t>
            </a:r>
          </a:p>
        </p:txBody>
      </p:sp>
      <p:sp>
        <p:nvSpPr>
          <p:cNvPr id="5126" name="Text Box 6"/>
          <p:cNvSpPr>
            <a:spLocks noChangeArrowheads="1"/>
          </p:cNvSpPr>
          <p:nvPr>
            <p:ph type="body" idx="1"/>
          </p:nvPr>
        </p:nvSpPr>
        <p:spPr>
          <a:xfrm>
            <a:off x="3492500" y="4005263"/>
            <a:ext cx="5472113" cy="2852737"/>
          </a:xfrm>
          <a:noFill/>
        </p:spPr>
        <p:txBody>
          <a:bodyPr/>
          <a:lstStyle/>
          <a:p>
            <a:pPr eaLnBrk="1" hangingPunct="1">
              <a:lnSpc>
                <a:spcPct val="80000"/>
              </a:lnSpc>
              <a:buFontTx/>
              <a:buNone/>
            </a:pPr>
            <a:r>
              <a:rPr lang="en-GB" sz="2000">
                <a:latin typeface="Arial" charset="0"/>
              </a:rPr>
              <a:t>Box of 50 Mars Bars = $10</a:t>
            </a:r>
          </a:p>
          <a:p>
            <a:pPr eaLnBrk="1" hangingPunct="1">
              <a:lnSpc>
                <a:spcPct val="80000"/>
              </a:lnSpc>
              <a:buFontTx/>
              <a:buNone/>
            </a:pPr>
            <a:r>
              <a:rPr lang="en-GB" sz="2000">
                <a:latin typeface="Arial" charset="0"/>
              </a:rPr>
              <a:t>Therefore 1 Mars Bar now = $10/50 = 20 cents</a:t>
            </a:r>
          </a:p>
          <a:p>
            <a:pPr eaLnBrk="1" hangingPunct="1">
              <a:lnSpc>
                <a:spcPct val="80000"/>
              </a:lnSpc>
              <a:buFontTx/>
              <a:buNone/>
            </a:pPr>
            <a:endParaRPr lang="en-GB" sz="2000">
              <a:latin typeface="Arial" charset="0"/>
            </a:endParaRPr>
          </a:p>
          <a:p>
            <a:pPr eaLnBrk="1" hangingPunct="1">
              <a:lnSpc>
                <a:spcPct val="80000"/>
              </a:lnSpc>
              <a:buFontTx/>
              <a:buNone/>
            </a:pPr>
            <a:r>
              <a:rPr lang="en-GB" sz="2000">
                <a:latin typeface="Arial" charset="0"/>
              </a:rPr>
              <a:t>	Therefore supermarkets such as Carrefour have the </a:t>
            </a:r>
            <a:r>
              <a:rPr lang="en-GB" sz="2000" b="1">
                <a:latin typeface="Arial" charset="0"/>
              </a:rPr>
              <a:t>capacity</a:t>
            </a:r>
            <a:r>
              <a:rPr lang="en-GB" sz="2000">
                <a:latin typeface="Arial" charset="0"/>
              </a:rPr>
              <a:t> to buy thousands of Mars bars, charge 40p per Mars bar cheaper than a newsagents and still make a healthy profit because the </a:t>
            </a:r>
            <a:r>
              <a:rPr lang="en-GB" sz="2000" b="1">
                <a:latin typeface="Arial" charset="0"/>
              </a:rPr>
              <a:t>cost per unit is lower</a:t>
            </a:r>
            <a:r>
              <a:rPr lang="en-GB" sz="2000">
                <a:latin typeface="Arial" charset="0"/>
              </a:rPr>
              <a:t> for Carrefour than it is for a smaller shops</a:t>
            </a:r>
          </a:p>
        </p:txBody>
      </p:sp>
      <p:pic>
        <p:nvPicPr>
          <p:cNvPr id="5127" name="Picture 7" descr="marsbarMS1205_468x2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3311525"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534027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484313"/>
            <a:ext cx="489585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437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ppt_x"/>
                                          </p:val>
                                        </p:tav>
                                        <p:tav tm="100000">
                                          <p:val>
                                            <p:strVal val="#ppt_x"/>
                                          </p:val>
                                        </p:tav>
                                      </p:tavLst>
                                    </p:anim>
                                    <p:anim calcmode="lin" valueType="num">
                                      <p:cBhvr additive="base">
                                        <p:cTn id="8"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ppt_x"/>
                                          </p:val>
                                        </p:tav>
                                        <p:tav tm="100000">
                                          <p:val>
                                            <p:strVal val="#ppt_x"/>
                                          </p:val>
                                        </p:tav>
                                      </p:tavLst>
                                    </p:anim>
                                    <p:anim calcmode="lin" valueType="num">
                                      <p:cBhvr additive="base">
                                        <p:cTn id="14"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additive="base">
                                        <p:cTn id="19" dur="500" fill="hold"/>
                                        <p:tgtEl>
                                          <p:spTgt spid="5128"/>
                                        </p:tgtEl>
                                        <p:attrNameLst>
                                          <p:attrName>ppt_x</p:attrName>
                                        </p:attrNameLst>
                                      </p:cBhvr>
                                      <p:tavLst>
                                        <p:tav tm="0">
                                          <p:val>
                                            <p:strVal val="#ppt_x"/>
                                          </p:val>
                                        </p:tav>
                                        <p:tav tm="100000">
                                          <p:val>
                                            <p:strVal val="#ppt_x"/>
                                          </p:val>
                                        </p:tav>
                                      </p:tavLst>
                                    </p:anim>
                                    <p:anim calcmode="lin" valueType="num">
                                      <p:cBhvr additive="base">
                                        <p:cTn id="20"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6">
                                            <p:txEl>
                                              <p:pRg st="0" end="0"/>
                                            </p:txEl>
                                          </p:spTgt>
                                        </p:tgtEl>
                                        <p:attrNameLst>
                                          <p:attrName>style.visibility</p:attrName>
                                        </p:attrNameLst>
                                      </p:cBhvr>
                                      <p:to>
                                        <p:strVal val="visible"/>
                                      </p:to>
                                    </p:set>
                                    <p:anim calcmode="lin" valueType="num">
                                      <p:cBhvr additive="base">
                                        <p:cTn id="25" dur="500" fill="hold"/>
                                        <p:tgtEl>
                                          <p:spTgt spid="51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6">
                                            <p:txEl>
                                              <p:pRg st="1" end="1"/>
                                            </p:txEl>
                                          </p:spTgt>
                                        </p:tgtEl>
                                        <p:attrNameLst>
                                          <p:attrName>style.visibility</p:attrName>
                                        </p:attrNameLst>
                                      </p:cBhvr>
                                      <p:to>
                                        <p:strVal val="visible"/>
                                      </p:to>
                                    </p:set>
                                    <p:anim calcmode="lin" valueType="num">
                                      <p:cBhvr additive="base">
                                        <p:cTn id="31" dur="500" fill="hold"/>
                                        <p:tgtEl>
                                          <p:spTgt spid="512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6">
                                            <p:txEl>
                                              <p:pRg st="3" end="3"/>
                                            </p:txEl>
                                          </p:spTgt>
                                        </p:tgtEl>
                                        <p:attrNameLst>
                                          <p:attrName>style.visibility</p:attrName>
                                        </p:attrNameLst>
                                      </p:cBhvr>
                                      <p:to>
                                        <p:strVal val="visible"/>
                                      </p:to>
                                    </p:set>
                                    <p:anim calcmode="lin" valueType="num">
                                      <p:cBhvr additive="base">
                                        <p:cTn id="37" dur="500" fill="hold"/>
                                        <p:tgtEl>
                                          <p:spTgt spid="512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GB" sz="4000">
                <a:latin typeface="Arial" charset="0"/>
              </a:rPr>
              <a:t>PURCHASING Economies of Scale</a:t>
            </a:r>
          </a:p>
        </p:txBody>
      </p:sp>
      <p:pic>
        <p:nvPicPr>
          <p:cNvPr id="4100" name="Picture 4" descr="mcdonalds-cheesebur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33829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0_cheeseburg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00213"/>
            <a:ext cx="36004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179388" y="3716338"/>
            <a:ext cx="43561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r>
              <a:rPr lang="en-GB" sz="1800"/>
              <a:t>1 Cow = $2</a:t>
            </a:r>
          </a:p>
          <a:p>
            <a:pPr eaLnBrk="1" hangingPunct="1"/>
            <a:r>
              <a:rPr lang="en-GB" sz="1800"/>
              <a:t>1 McDonalds Cheeseburger = 69 cents</a:t>
            </a:r>
          </a:p>
          <a:p>
            <a:pPr eaLnBrk="1" hangingPunct="1"/>
            <a:endParaRPr lang="en-GB" sz="1800"/>
          </a:p>
          <a:p>
            <a:pPr eaLnBrk="1" hangingPunct="1"/>
            <a:r>
              <a:rPr lang="en-GB" sz="1800"/>
              <a:t>Therefore McDonalds would make a loss if they only made 1 cheeseburger a day</a:t>
            </a:r>
          </a:p>
        </p:txBody>
      </p:sp>
      <p:sp>
        <p:nvSpPr>
          <p:cNvPr id="4103" name="Text Box 7"/>
          <p:cNvSpPr>
            <a:spLocks noChangeArrowheads="1"/>
          </p:cNvSpPr>
          <p:nvPr>
            <p:ph type="body" idx="1"/>
          </p:nvPr>
        </p:nvSpPr>
        <p:spPr>
          <a:xfrm>
            <a:off x="4500563" y="3789363"/>
            <a:ext cx="4464050" cy="2735262"/>
          </a:xfrm>
          <a:noFill/>
        </p:spPr>
        <p:txBody>
          <a:bodyPr/>
          <a:lstStyle/>
          <a:p>
            <a:pPr eaLnBrk="1" hangingPunct="1">
              <a:lnSpc>
                <a:spcPct val="80000"/>
              </a:lnSpc>
              <a:buFontTx/>
              <a:buNone/>
            </a:pPr>
            <a:r>
              <a:rPr lang="en-GB" sz="2000">
                <a:latin typeface="Arial" charset="0"/>
              </a:rPr>
              <a:t>1 Cow = $2</a:t>
            </a:r>
          </a:p>
          <a:p>
            <a:pPr eaLnBrk="1" hangingPunct="1">
              <a:lnSpc>
                <a:spcPct val="80000"/>
              </a:lnSpc>
              <a:buFontTx/>
              <a:buNone/>
            </a:pPr>
            <a:r>
              <a:rPr lang="en-GB" sz="2000">
                <a:latin typeface="Arial" charset="0"/>
              </a:rPr>
              <a:t>10 McDonalds Cheeseburger = $6.99</a:t>
            </a:r>
          </a:p>
          <a:p>
            <a:pPr eaLnBrk="1" hangingPunct="1">
              <a:lnSpc>
                <a:spcPct val="80000"/>
              </a:lnSpc>
              <a:buFontTx/>
              <a:buNone/>
            </a:pPr>
            <a:endParaRPr lang="en-GB" sz="2000">
              <a:latin typeface="Arial" charset="0"/>
            </a:endParaRPr>
          </a:p>
          <a:p>
            <a:pPr eaLnBrk="1" hangingPunct="1">
              <a:lnSpc>
                <a:spcPct val="80000"/>
              </a:lnSpc>
              <a:buFontTx/>
              <a:buNone/>
            </a:pPr>
            <a:r>
              <a:rPr lang="en-GB" sz="2000">
                <a:latin typeface="Arial" charset="0"/>
              </a:rPr>
              <a:t>	Therefore because McDonalds have the </a:t>
            </a:r>
            <a:r>
              <a:rPr lang="en-GB" sz="2000" b="1">
                <a:latin typeface="Arial" charset="0"/>
              </a:rPr>
              <a:t>capacity</a:t>
            </a:r>
            <a:r>
              <a:rPr lang="en-GB" sz="2000">
                <a:latin typeface="Arial" charset="0"/>
              </a:rPr>
              <a:t> to produce and sell more cheeseburgers, they can </a:t>
            </a:r>
            <a:r>
              <a:rPr lang="en-GB" sz="2000" b="1">
                <a:latin typeface="Arial" charset="0"/>
              </a:rPr>
              <a:t>buy cows in bulk</a:t>
            </a:r>
            <a:r>
              <a:rPr lang="en-GB" sz="2000">
                <a:latin typeface="Arial" charset="0"/>
              </a:rPr>
              <a:t> and </a:t>
            </a:r>
            <a:r>
              <a:rPr lang="en-GB" sz="2000" b="1">
                <a:latin typeface="Arial" charset="0"/>
              </a:rPr>
              <a:t>charge such a low price</a:t>
            </a:r>
            <a:r>
              <a:rPr lang="en-GB" sz="2000">
                <a:latin typeface="Arial" charset="0"/>
              </a:rPr>
              <a:t> for their cheeseburgers and still make a healthy profit.</a:t>
            </a:r>
          </a:p>
        </p:txBody>
      </p:sp>
    </p:spTree>
    <p:extLst>
      <p:ext uri="{BB962C8B-B14F-4D97-AF65-F5344CB8AC3E}">
        <p14:creationId xmlns:p14="http://schemas.microsoft.com/office/powerpoint/2010/main" val="1188424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500" fill="hold"/>
                                        <p:tgtEl>
                                          <p:spTgt spid="4102"/>
                                        </p:tgtEl>
                                        <p:attrNameLst>
                                          <p:attrName>ppt_x</p:attrName>
                                        </p:attrNameLst>
                                      </p:cBhvr>
                                      <p:tavLst>
                                        <p:tav tm="0">
                                          <p:val>
                                            <p:strVal val="#ppt_x"/>
                                          </p:val>
                                        </p:tav>
                                        <p:tav tm="100000">
                                          <p:val>
                                            <p:strVal val="#ppt_x"/>
                                          </p:val>
                                        </p:tav>
                                      </p:tavLst>
                                    </p:anim>
                                    <p:anim calcmode="lin" valueType="num">
                                      <p:cBhvr additive="base">
                                        <p:cTn id="1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3">
                                            <p:txEl>
                                              <p:pRg st="0" end="0"/>
                                            </p:txEl>
                                          </p:spTgt>
                                        </p:tgtEl>
                                        <p:attrNameLst>
                                          <p:attrName>style.visibility</p:attrName>
                                        </p:attrNameLst>
                                      </p:cBhvr>
                                      <p:to>
                                        <p:strVal val="visible"/>
                                      </p:to>
                                    </p:set>
                                    <p:anim calcmode="lin" valueType="num">
                                      <p:cBhvr additive="base">
                                        <p:cTn id="25" dur="500" fill="hold"/>
                                        <p:tgtEl>
                                          <p:spTgt spid="410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3">
                                            <p:txEl>
                                              <p:pRg st="1" end="1"/>
                                            </p:txEl>
                                          </p:spTgt>
                                        </p:tgtEl>
                                        <p:attrNameLst>
                                          <p:attrName>style.visibility</p:attrName>
                                        </p:attrNameLst>
                                      </p:cBhvr>
                                      <p:to>
                                        <p:strVal val="visible"/>
                                      </p:to>
                                    </p:set>
                                    <p:anim calcmode="lin" valueType="num">
                                      <p:cBhvr additive="base">
                                        <p:cTn id="31" dur="500" fill="hold"/>
                                        <p:tgtEl>
                                          <p:spTgt spid="410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3">
                                            <p:txEl>
                                              <p:pRg st="3" end="3"/>
                                            </p:txEl>
                                          </p:spTgt>
                                        </p:tgtEl>
                                        <p:attrNameLst>
                                          <p:attrName>style.visibility</p:attrName>
                                        </p:attrNameLst>
                                      </p:cBhvr>
                                      <p:to>
                                        <p:strVal val="visible"/>
                                      </p:to>
                                    </p:set>
                                    <p:anim calcmode="lin" valueType="num">
                                      <p:cBhvr additive="base">
                                        <p:cTn id="37" dur="500" fill="hold"/>
                                        <p:tgtEl>
                                          <p:spTgt spid="410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GB">
                <a:latin typeface="Arial" charset="0"/>
              </a:rPr>
              <a:t>FINANCIAL Economies of Scale</a:t>
            </a:r>
          </a:p>
        </p:txBody>
      </p:sp>
      <p:sp>
        <p:nvSpPr>
          <p:cNvPr id="44034" name="Rectangle 3"/>
          <p:cNvSpPr>
            <a:spLocks noGrp="1" noChangeArrowheads="1"/>
          </p:cNvSpPr>
          <p:nvPr>
            <p:ph type="body" idx="1"/>
          </p:nvPr>
        </p:nvSpPr>
        <p:spPr/>
        <p:txBody>
          <a:bodyPr/>
          <a:lstStyle/>
          <a:p>
            <a:pPr eaLnBrk="1" hangingPunct="1"/>
            <a:endParaRPr lang="en-US">
              <a:latin typeface="Arial" charset="0"/>
            </a:endParaRPr>
          </a:p>
        </p:txBody>
      </p:sp>
      <p:pic>
        <p:nvPicPr>
          <p:cNvPr id="44035" name="Picture 4" descr="LFC-5st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39592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descr="Royal%20Bank%20of%20Scotland-th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28775"/>
            <a:ext cx="432593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6"/>
          <p:cNvSpPr txBox="1">
            <a:spLocks noChangeArrowheads="1"/>
          </p:cNvSpPr>
          <p:nvPr/>
        </p:nvSpPr>
        <p:spPr bwMode="auto">
          <a:xfrm>
            <a:off x="468313" y="4005263"/>
            <a:ext cx="82073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r>
              <a:rPr lang="en-GB" sz="1800"/>
              <a:t>Because Liverpool FC are such a </a:t>
            </a:r>
            <a:r>
              <a:rPr lang="en-GB" sz="1800" b="1"/>
              <a:t>large institution</a:t>
            </a:r>
            <a:r>
              <a:rPr lang="en-GB" sz="1800"/>
              <a:t>, the Royal Bank of Scotland was more </a:t>
            </a:r>
            <a:r>
              <a:rPr lang="en-GB" sz="1800" b="1"/>
              <a:t>willing to lend</a:t>
            </a:r>
            <a:r>
              <a:rPr lang="en-GB" sz="1800"/>
              <a:t> huge amounts of money to the club at </a:t>
            </a:r>
            <a:r>
              <a:rPr lang="en-GB" sz="1800" b="1"/>
              <a:t>very low interest rates</a:t>
            </a:r>
            <a:r>
              <a:rPr lang="en-GB" sz="1800"/>
              <a:t> to attract such a large customer.</a:t>
            </a:r>
          </a:p>
          <a:p>
            <a:pPr eaLnBrk="1" hangingPunct="1"/>
            <a:r>
              <a:rPr lang="en-GB" sz="2400" b="1"/>
              <a:t>So it is easier for large firms to raise capital, and larger firms benefit from lower interest rates</a:t>
            </a:r>
          </a:p>
        </p:txBody>
      </p:sp>
    </p:spTree>
    <p:extLst>
      <p:ext uri="{BB962C8B-B14F-4D97-AF65-F5344CB8AC3E}">
        <p14:creationId xmlns:p14="http://schemas.microsoft.com/office/powerpoint/2010/main" val="18950484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GB" sz="4000">
                <a:latin typeface="Arial" charset="0"/>
              </a:rPr>
              <a:t>MARKETING Economies of Scale</a:t>
            </a:r>
          </a:p>
        </p:txBody>
      </p:sp>
      <p:sp>
        <p:nvSpPr>
          <p:cNvPr id="7174" name="Text Box 6"/>
          <p:cNvSpPr txBox="1">
            <a:spLocks noChangeArrowheads="1"/>
          </p:cNvSpPr>
          <p:nvPr/>
        </p:nvSpPr>
        <p:spPr bwMode="auto">
          <a:xfrm>
            <a:off x="3132138" y="1557338"/>
            <a:ext cx="29495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r>
              <a:rPr lang="en-GB" sz="2400"/>
              <a:t>Coca-Cola advertises globally which is very expensive but compared to the total amount of products they sell, the </a:t>
            </a:r>
            <a:r>
              <a:rPr lang="en-GB" sz="2400" b="1"/>
              <a:t>cost is spread</a:t>
            </a:r>
            <a:r>
              <a:rPr lang="en-GB" sz="2400"/>
              <a:t> and this results in a low unit cost for Coca-Cola</a:t>
            </a:r>
          </a:p>
        </p:txBody>
      </p:sp>
      <p:pic>
        <p:nvPicPr>
          <p:cNvPr id="46083" name="Picture 7" descr="2582694778_0c8bde42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770438"/>
            <a:ext cx="29337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8" descr="CocaColaSignInDay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26479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Olympics_Coke_Bot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363" y="1628775"/>
            <a:ext cx="30908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733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fontScale="90000"/>
          </a:bodyPr>
          <a:lstStyle/>
          <a:p>
            <a:pPr eaLnBrk="1" hangingPunct="1"/>
            <a:r>
              <a:rPr lang="en-GB" sz="4000">
                <a:latin typeface="Arial" charset="0"/>
              </a:rPr>
              <a:t>RISK-BEARING Economies of Scale</a:t>
            </a:r>
          </a:p>
        </p:txBody>
      </p:sp>
      <p:sp>
        <p:nvSpPr>
          <p:cNvPr id="48130" name="Rectangle 3"/>
          <p:cNvSpPr>
            <a:spLocks noGrp="1" noChangeArrowheads="1"/>
          </p:cNvSpPr>
          <p:nvPr>
            <p:ph type="body" idx="1"/>
          </p:nvPr>
        </p:nvSpPr>
        <p:spPr/>
        <p:txBody>
          <a:bodyPr/>
          <a:lstStyle/>
          <a:p>
            <a:pPr eaLnBrk="1" hangingPunct="1"/>
            <a:endParaRPr lang="en-US">
              <a:latin typeface="Arial" charset="0"/>
            </a:endParaRPr>
          </a:p>
        </p:txBody>
      </p:sp>
      <p:sp>
        <p:nvSpPr>
          <p:cNvPr id="8196" name="Text Box 4"/>
          <p:cNvSpPr txBox="1">
            <a:spLocks noChangeArrowheads="1"/>
          </p:cNvSpPr>
          <p:nvPr/>
        </p:nvSpPr>
        <p:spPr bwMode="auto">
          <a:xfrm>
            <a:off x="468313" y="4797425"/>
            <a:ext cx="81359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r>
              <a:rPr lang="en-GB"/>
              <a:t>Firms such as Coca-Cola &amp; Mars are so large they sell a huge range of products so they do not just rely on one product to be successful. If one product fails they have many other products to keep the company successful and profitable</a:t>
            </a:r>
          </a:p>
        </p:txBody>
      </p:sp>
      <p:pic>
        <p:nvPicPr>
          <p:cNvPr id="48132" name="Picture 9" descr="m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628775"/>
            <a:ext cx="33051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0" descr="bever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628775"/>
            <a:ext cx="4926012"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828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GB" sz="4000">
                <a:latin typeface="Arial" charset="0"/>
              </a:rPr>
              <a:t>MANAGERIAL Economies of Scale</a:t>
            </a:r>
          </a:p>
        </p:txBody>
      </p:sp>
      <p:sp>
        <p:nvSpPr>
          <p:cNvPr id="50178" name="Rectangle 3"/>
          <p:cNvSpPr>
            <a:spLocks noGrp="1" noChangeArrowheads="1"/>
          </p:cNvSpPr>
          <p:nvPr>
            <p:ph type="body" idx="1"/>
          </p:nvPr>
        </p:nvSpPr>
        <p:spPr/>
        <p:txBody>
          <a:bodyPr/>
          <a:lstStyle/>
          <a:p>
            <a:pPr eaLnBrk="1" hangingPunct="1"/>
            <a:endParaRPr lang="en-US">
              <a:latin typeface="Arial" charset="0"/>
            </a:endParaRPr>
          </a:p>
        </p:txBody>
      </p:sp>
      <p:sp>
        <p:nvSpPr>
          <p:cNvPr id="9220" name="Text Box 4"/>
          <p:cNvSpPr txBox="1">
            <a:spLocks noChangeArrowheads="1"/>
          </p:cNvSpPr>
          <p:nvPr/>
        </p:nvSpPr>
        <p:spPr bwMode="auto">
          <a:xfrm>
            <a:off x="468313" y="4797425"/>
            <a:ext cx="81359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r>
              <a:rPr lang="en-GB"/>
              <a:t>Firms such as Carrefour are large enough to afford to employ specialist managers who improve the efficiency of the firm. Whereas small firms like B&amp;M can</a:t>
            </a:r>
            <a:r>
              <a:rPr lang="ja-JP" altLang="en-GB"/>
              <a:t>’</a:t>
            </a:r>
            <a:r>
              <a:rPr lang="en-GB" altLang="ja-JP"/>
              <a:t>t afford specialists like this</a:t>
            </a:r>
            <a:endParaRPr lang="en-GB"/>
          </a:p>
        </p:txBody>
      </p:sp>
      <p:pic>
        <p:nvPicPr>
          <p:cNvPr id="50180" name="Picture 7"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45354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8" descr="Tesco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628775"/>
            <a:ext cx="42973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688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GB" sz="4000">
                <a:latin typeface="Arial" charset="0"/>
              </a:rPr>
              <a:t>TECHNICAL Economies of Scale</a:t>
            </a:r>
          </a:p>
        </p:txBody>
      </p:sp>
      <p:sp>
        <p:nvSpPr>
          <p:cNvPr id="52226" name="Rectangle 3"/>
          <p:cNvSpPr>
            <a:spLocks noGrp="1" noChangeArrowheads="1"/>
          </p:cNvSpPr>
          <p:nvPr>
            <p:ph type="body" idx="1"/>
          </p:nvPr>
        </p:nvSpPr>
        <p:spPr/>
        <p:txBody>
          <a:bodyPr/>
          <a:lstStyle/>
          <a:p>
            <a:pPr eaLnBrk="1" hangingPunct="1"/>
            <a:endParaRPr lang="en-US">
              <a:latin typeface="Arial" charset="0"/>
            </a:endParaRPr>
          </a:p>
        </p:txBody>
      </p:sp>
      <p:sp>
        <p:nvSpPr>
          <p:cNvPr id="10244" name="Text Box 4"/>
          <p:cNvSpPr txBox="1">
            <a:spLocks noChangeArrowheads="1"/>
          </p:cNvSpPr>
          <p:nvPr/>
        </p:nvSpPr>
        <p:spPr bwMode="auto">
          <a:xfrm>
            <a:off x="5003800" y="1628775"/>
            <a:ext cx="36004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0"/>
              </a:spcAft>
              <a:defRPr sz="2000">
                <a:solidFill>
                  <a:schemeClr val="tx1"/>
                </a:solidFill>
                <a:latin typeface="Arial" charset="0"/>
                <a:ea typeface="ＭＳ Ｐゴシック" charset="0"/>
              </a:defRPr>
            </a:lvl6pPr>
            <a:lvl7pPr marL="2971800" indent="-228600" eaLnBrk="0" fontAlgn="base" hangingPunct="0">
              <a:spcBef>
                <a:spcPct val="50000"/>
              </a:spcBef>
              <a:spcAft>
                <a:spcPct val="0"/>
              </a:spcAft>
              <a:defRPr sz="2000">
                <a:solidFill>
                  <a:schemeClr val="tx1"/>
                </a:solidFill>
                <a:latin typeface="Arial" charset="0"/>
                <a:ea typeface="ＭＳ Ｐゴシック" charset="0"/>
              </a:defRPr>
            </a:lvl7pPr>
            <a:lvl8pPr marL="3429000" indent="-228600" eaLnBrk="0" fontAlgn="base" hangingPunct="0">
              <a:spcBef>
                <a:spcPct val="50000"/>
              </a:spcBef>
              <a:spcAft>
                <a:spcPct val="0"/>
              </a:spcAft>
              <a:defRPr sz="2000">
                <a:solidFill>
                  <a:schemeClr val="tx1"/>
                </a:solidFill>
                <a:latin typeface="Arial" charset="0"/>
                <a:ea typeface="ＭＳ Ｐゴシック" charset="0"/>
              </a:defRPr>
            </a:lvl8pPr>
            <a:lvl9pPr marL="3886200" indent="-228600" eaLnBrk="0" fontAlgn="base" hangingPunct="0">
              <a:spcBef>
                <a:spcPct val="50000"/>
              </a:spcBef>
              <a:spcAft>
                <a:spcPct val="0"/>
              </a:spcAft>
              <a:defRPr sz="2000">
                <a:solidFill>
                  <a:schemeClr val="tx1"/>
                </a:solidFill>
                <a:latin typeface="Arial" charset="0"/>
                <a:ea typeface="ＭＳ Ｐゴシック" charset="0"/>
              </a:defRPr>
            </a:lvl9pPr>
          </a:lstStyle>
          <a:p>
            <a:pPr eaLnBrk="1" hangingPunct="1"/>
            <a:r>
              <a:rPr lang="en-GB"/>
              <a:t>Firms such as Tesco are large enough to afford to save on costs by using better methods and equipment such as self-serving machines saving money in the long-run on labour costs</a:t>
            </a:r>
          </a:p>
        </p:txBody>
      </p:sp>
      <p:pic>
        <p:nvPicPr>
          <p:cNvPr id="52228" name="Picture 8" descr="14092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28775"/>
            <a:ext cx="44577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946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Evaluating the impact on a firm’s objectives and strategy of a change in any of the PESTLE factors</a:t>
            </a:r>
            <a:endParaRPr lang="en-US" dirty="0"/>
          </a:p>
        </p:txBody>
      </p:sp>
      <p:sp>
        <p:nvSpPr>
          <p:cNvPr id="17410" name="Content Placeholder 2"/>
          <p:cNvSpPr>
            <a:spLocks noGrp="1"/>
          </p:cNvSpPr>
          <p:nvPr>
            <p:ph idx="1"/>
          </p:nvPr>
        </p:nvSpPr>
        <p:spPr>
          <a:xfrm>
            <a:off x="457200" y="1752600"/>
            <a:ext cx="8229600" cy="4525963"/>
          </a:xfrm>
        </p:spPr>
        <p:txBody>
          <a:bodyPr/>
          <a:lstStyle/>
          <a:p>
            <a:r>
              <a:rPr lang="en-US">
                <a:latin typeface="Arial" charset="0"/>
              </a:rPr>
              <a:t>Once a PESTLE is carried out, the next step is to work out how much these external factors will impact on the firm and therefore should they alter their objectives and strategies to help better deal with these impacts.</a:t>
            </a:r>
          </a:p>
          <a:p>
            <a:r>
              <a:rPr lang="en-US">
                <a:latin typeface="Arial" charset="0"/>
              </a:rPr>
              <a:t>Lets look at the online retail market…</a:t>
            </a:r>
          </a:p>
        </p:txBody>
      </p:sp>
    </p:spTree>
    <p:extLst>
      <p:ext uri="{BB962C8B-B14F-4D97-AF65-F5344CB8AC3E}">
        <p14:creationId xmlns:p14="http://schemas.microsoft.com/office/powerpoint/2010/main" val="6534289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Evaluating the impact on a firm’s objectives and strategy of a change in any of the PESTLE factors</a:t>
            </a:r>
            <a:endParaRPr lang="en-US" dirty="0"/>
          </a:p>
        </p:txBody>
      </p:sp>
      <p:sp>
        <p:nvSpPr>
          <p:cNvPr id="18434" name="Content Placeholder 2"/>
          <p:cNvSpPr>
            <a:spLocks noGrp="1"/>
          </p:cNvSpPr>
          <p:nvPr>
            <p:ph idx="1"/>
          </p:nvPr>
        </p:nvSpPr>
        <p:spPr>
          <a:xfrm>
            <a:off x="457200" y="1752600"/>
            <a:ext cx="8229600" cy="4525963"/>
          </a:xfrm>
        </p:spPr>
        <p:txBody>
          <a:bodyPr/>
          <a:lstStyle/>
          <a:p>
            <a:pPr>
              <a:buFontTx/>
              <a:buNone/>
            </a:pPr>
            <a:endParaRPr lang="en-US">
              <a:latin typeface="Arial" charset="0"/>
            </a:endParaRPr>
          </a:p>
        </p:txBody>
      </p:sp>
      <p:pic>
        <p:nvPicPr>
          <p:cNvPr id="18435" name="Picture 2" descr="http://www.eastbayexpress.com/binary/2449/1347917999-amaz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0869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a:latin typeface="Arial" charset="0"/>
              </a:rPr>
              <a:t>STEEPLE on Music Industry 2008</a:t>
            </a:r>
          </a:p>
        </p:txBody>
      </p:sp>
      <p:sp>
        <p:nvSpPr>
          <p:cNvPr id="3" name="Content Placeholder 2"/>
          <p:cNvSpPr>
            <a:spLocks noGrp="1"/>
          </p:cNvSpPr>
          <p:nvPr>
            <p:ph idx="1"/>
          </p:nvPr>
        </p:nvSpPr>
        <p:spPr>
          <a:xfrm>
            <a:off x="228600" y="1295400"/>
            <a:ext cx="8686800" cy="5334000"/>
          </a:xfrm>
        </p:spPr>
        <p:txBody>
          <a:bodyPr>
            <a:normAutofit fontScale="92500" lnSpcReduction="20000"/>
          </a:bodyPr>
          <a:lstStyle/>
          <a:p>
            <a:pPr>
              <a:defRPr/>
            </a:pPr>
            <a:r>
              <a:rPr lang="en-US" b="1" dirty="0" smtClean="0"/>
              <a:t>Economic</a:t>
            </a:r>
            <a:r>
              <a:rPr lang="en-US" dirty="0" smtClean="0"/>
              <a:t> – Sales of Compact Discs had fallen with a US recession forecast. Fierce competition from the market leader in legal downloads – Apple iTunes</a:t>
            </a:r>
          </a:p>
          <a:p>
            <a:pPr>
              <a:defRPr/>
            </a:pPr>
            <a:r>
              <a:rPr lang="en-US" b="1" dirty="0" smtClean="0"/>
              <a:t>Social</a:t>
            </a:r>
            <a:r>
              <a:rPr lang="en-US" dirty="0" smtClean="0"/>
              <a:t> – The increasing confidence of consumers to order and pay for songs over the Internet</a:t>
            </a:r>
          </a:p>
          <a:p>
            <a:pPr>
              <a:defRPr/>
            </a:pPr>
            <a:r>
              <a:rPr lang="en-US" b="1" dirty="0" smtClean="0"/>
              <a:t>Legal </a:t>
            </a:r>
            <a:r>
              <a:rPr lang="en-US" dirty="0" smtClean="0"/>
              <a:t>– In order to build a library of songs, Amazon forms a strategic alliance with Warner Brothers to facilitate sales</a:t>
            </a:r>
          </a:p>
          <a:p>
            <a:pPr>
              <a:defRPr/>
            </a:pPr>
            <a:r>
              <a:rPr lang="en-US" b="1" dirty="0" smtClean="0"/>
              <a:t>Technological </a:t>
            </a:r>
            <a:r>
              <a:rPr lang="en-US" dirty="0" smtClean="0"/>
              <a:t>– Increased use of broadband and the increasing threat of rival, free, peer-to-peer sites such as </a:t>
            </a:r>
            <a:r>
              <a:rPr lang="en-US" dirty="0" err="1" smtClean="0"/>
              <a:t>Limewire</a:t>
            </a:r>
            <a:endParaRPr lang="en-US" dirty="0" smtClean="0"/>
          </a:p>
          <a:p>
            <a:pPr>
              <a:defRPr/>
            </a:pPr>
            <a:r>
              <a:rPr lang="en-US" b="1" dirty="0" smtClean="0"/>
              <a:t>Political</a:t>
            </a:r>
            <a:r>
              <a:rPr lang="en-US" dirty="0" smtClean="0"/>
              <a:t> – Perceived weak Government action in prosecuting ‘music pirates’</a:t>
            </a:r>
            <a:endParaRPr lang="en-US" dirty="0"/>
          </a:p>
        </p:txBody>
      </p:sp>
    </p:spTree>
    <p:extLst>
      <p:ext uri="{BB962C8B-B14F-4D97-AF65-F5344CB8AC3E}">
        <p14:creationId xmlns:p14="http://schemas.microsoft.com/office/powerpoint/2010/main" val="4127922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Evaluation of Changing objectives as a result of STEEPLE analysis</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Amazon’s decision, given the difficult trading conditions since January 2008, would appear to have been successful. A number of electronic retailers in the US and UK have since gone into administration and sales of legally downloaded songs has increased</a:t>
            </a:r>
          </a:p>
          <a:p>
            <a:pPr>
              <a:defRPr/>
            </a:pPr>
            <a:r>
              <a:rPr lang="en-US" dirty="0" smtClean="0"/>
              <a:t>Only drawback is they may have </a:t>
            </a:r>
            <a:r>
              <a:rPr lang="en-US" dirty="0" err="1" smtClean="0"/>
              <a:t>cannibalised</a:t>
            </a:r>
            <a:r>
              <a:rPr lang="en-US" dirty="0" smtClean="0"/>
              <a:t> their own market, with customers only buying individual tracks rather than whole albums. </a:t>
            </a:r>
            <a:endParaRPr lang="en-US" dirty="0"/>
          </a:p>
        </p:txBody>
      </p:sp>
    </p:spTree>
    <p:extLst>
      <p:ext uri="{BB962C8B-B14F-4D97-AF65-F5344CB8AC3E}">
        <p14:creationId xmlns:p14="http://schemas.microsoft.com/office/powerpoint/2010/main" val="8339296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Arial" charset="0"/>
              </a:rPr>
              <a:t>Unit 1.7SL – Growth &amp; Evolution</a:t>
            </a:r>
          </a:p>
        </p:txBody>
      </p:sp>
      <p:sp>
        <p:nvSpPr>
          <p:cNvPr id="21506" name="Content Placeholder 2"/>
          <p:cNvSpPr>
            <a:spLocks noGrp="1"/>
          </p:cNvSpPr>
          <p:nvPr>
            <p:ph idx="1"/>
          </p:nvPr>
        </p:nvSpPr>
        <p:spPr/>
        <p:txBody>
          <a:bodyPr>
            <a:normAutofit lnSpcReduction="10000"/>
          </a:bodyPr>
          <a:lstStyle/>
          <a:p>
            <a:pPr eaLnBrk="1" hangingPunct="1"/>
            <a:r>
              <a:rPr lang="ja-JP" altLang="en-GB" b="1" i="1">
                <a:latin typeface="Arial" charset="0"/>
              </a:rPr>
              <a:t>“</a:t>
            </a:r>
            <a:r>
              <a:rPr lang="en-GB" altLang="ja-JP" b="1" i="1">
                <a:latin typeface="Arial" charset="0"/>
              </a:rPr>
              <a:t>Be not afraid of going slowly; be afraid only of standing still</a:t>
            </a:r>
            <a:r>
              <a:rPr lang="ja-JP" altLang="en-GB" b="1" i="1">
                <a:latin typeface="Arial" charset="0"/>
              </a:rPr>
              <a:t>”</a:t>
            </a:r>
            <a:endParaRPr lang="en-GB" altLang="ja-JP" b="1" i="1">
              <a:latin typeface="Arial" charset="0"/>
            </a:endParaRPr>
          </a:p>
          <a:p>
            <a:pPr eaLnBrk="1" hangingPunct="1"/>
            <a:endParaRPr lang="en-GB" b="1" i="1">
              <a:latin typeface="Arial" charset="0"/>
            </a:endParaRPr>
          </a:p>
          <a:p>
            <a:pPr eaLnBrk="1" hangingPunct="1"/>
            <a:r>
              <a:rPr lang="en-GB" sz="2800">
                <a:latin typeface="Arial" charset="0"/>
              </a:rPr>
              <a:t>There are two methods of business growth and these are known as </a:t>
            </a:r>
            <a:r>
              <a:rPr lang="en-GB" sz="2800" b="1">
                <a:latin typeface="Arial" charset="0"/>
              </a:rPr>
              <a:t>organic growth and external growth.</a:t>
            </a:r>
            <a:r>
              <a:rPr lang="en-GB" sz="2800">
                <a:latin typeface="Arial" charset="0"/>
              </a:rPr>
              <a:t> </a:t>
            </a:r>
            <a:r>
              <a:rPr lang="en-GB" sz="2800" b="1">
                <a:latin typeface="Arial" charset="0"/>
              </a:rPr>
              <a:t>Organic growth </a:t>
            </a:r>
            <a:r>
              <a:rPr lang="en-GB" sz="2800">
                <a:latin typeface="Arial" charset="0"/>
              </a:rPr>
              <a:t>occurs when a business grows internally, using its own resources to increase the scale of its operations and sales revenue. Internal growth is typically financed through profits of the business. </a:t>
            </a:r>
            <a:endParaRPr lang="en-US" sz="2800">
              <a:latin typeface="Arial" charset="0"/>
            </a:endParaRPr>
          </a:p>
        </p:txBody>
      </p:sp>
    </p:spTree>
    <p:extLst>
      <p:ext uri="{BB962C8B-B14F-4D97-AF65-F5344CB8AC3E}">
        <p14:creationId xmlns:p14="http://schemas.microsoft.com/office/powerpoint/2010/main" val="6778754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GB">
                <a:latin typeface="Arial" charset="0"/>
              </a:rPr>
              <a:t>How Businesses Grow….</a:t>
            </a:r>
          </a:p>
        </p:txBody>
      </p:sp>
      <p:sp>
        <p:nvSpPr>
          <p:cNvPr id="22530" name="Rectangle 3"/>
          <p:cNvSpPr>
            <a:spLocks noGrp="1" noChangeArrowheads="1"/>
          </p:cNvSpPr>
          <p:nvPr>
            <p:ph type="body" idx="1"/>
          </p:nvPr>
        </p:nvSpPr>
        <p:spPr/>
        <p:txBody>
          <a:bodyPr/>
          <a:lstStyle/>
          <a:p>
            <a:pPr eaLnBrk="1" hangingPunct="1"/>
            <a:endParaRPr lang="en-US">
              <a:latin typeface="Arial" charset="0"/>
            </a:endParaRPr>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1268413"/>
            <a:ext cx="7431088"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6564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r>
              <a:rPr lang="en-GB">
                <a:latin typeface="Arial" charset="0"/>
              </a:rPr>
              <a:t>The Growth of Firms</a:t>
            </a:r>
          </a:p>
        </p:txBody>
      </p:sp>
      <p:sp>
        <p:nvSpPr>
          <p:cNvPr id="24578" name="Rectangle 3"/>
          <p:cNvSpPr>
            <a:spLocks noGrp="1" noChangeArrowheads="1"/>
          </p:cNvSpPr>
          <p:nvPr>
            <p:ph type="body" idx="4294967295"/>
          </p:nvPr>
        </p:nvSpPr>
        <p:spPr/>
        <p:txBody>
          <a:bodyPr/>
          <a:lstStyle/>
          <a:p>
            <a:pPr eaLnBrk="1" hangingPunct="1"/>
            <a:r>
              <a:rPr lang="en-GB">
                <a:latin typeface="Arial" charset="0"/>
              </a:rPr>
              <a:t>Firms grow in three main ways:</a:t>
            </a:r>
          </a:p>
          <a:p>
            <a:pPr lvl="1" eaLnBrk="1" hangingPunct="1">
              <a:buFontTx/>
              <a:buNone/>
            </a:pPr>
            <a:r>
              <a:rPr lang="en-GB" b="1">
                <a:latin typeface="Arial" charset="0"/>
                <a:cs typeface="Arial" charset="0"/>
              </a:rPr>
              <a:t>1)Merging with other firms (External Growth)</a:t>
            </a:r>
            <a:r>
              <a:rPr lang="en-GB">
                <a:latin typeface="Arial" charset="0"/>
                <a:cs typeface="Arial" charset="0"/>
              </a:rPr>
              <a:t> - A merger takes place when two or more firms agree to join together to become one larger firm. E.g.: </a:t>
            </a:r>
          </a:p>
        </p:txBody>
      </p:sp>
      <p:pic>
        <p:nvPicPr>
          <p:cNvPr id="6149" name="Picture 5" descr="sony_logo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00438"/>
            <a:ext cx="331311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ericsson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5516563"/>
            <a:ext cx="41719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sony-ericsson-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3573463"/>
            <a:ext cx="2800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Line 10"/>
          <p:cNvSpPr>
            <a:spLocks noChangeShapeType="1"/>
          </p:cNvSpPr>
          <p:nvPr/>
        </p:nvSpPr>
        <p:spPr bwMode="auto">
          <a:xfrm>
            <a:off x="2484438" y="5013325"/>
            <a:ext cx="0" cy="5762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11"/>
          <p:cNvSpPr>
            <a:spLocks noChangeShapeType="1"/>
          </p:cNvSpPr>
          <p:nvPr/>
        </p:nvSpPr>
        <p:spPr bwMode="auto">
          <a:xfrm flipH="1">
            <a:off x="2195513" y="5300663"/>
            <a:ext cx="57626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12"/>
          <p:cNvSpPr>
            <a:spLocks noChangeShapeType="1"/>
          </p:cNvSpPr>
          <p:nvPr/>
        </p:nvSpPr>
        <p:spPr bwMode="auto">
          <a:xfrm flipH="1">
            <a:off x="5219700" y="5157788"/>
            <a:ext cx="719138"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13"/>
          <p:cNvSpPr>
            <a:spLocks noChangeShapeType="1"/>
          </p:cNvSpPr>
          <p:nvPr/>
        </p:nvSpPr>
        <p:spPr bwMode="auto">
          <a:xfrm flipH="1">
            <a:off x="5219700" y="5373688"/>
            <a:ext cx="719138"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3073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51"/>
                                        </p:tgtEl>
                                        <p:attrNameLst>
                                          <p:attrName>style.visibility</p:attrName>
                                        </p:attrNameLst>
                                      </p:cBhvr>
                                      <p:to>
                                        <p:strVal val="visible"/>
                                      </p:to>
                                    </p:set>
                                    <p:anim calcmode="lin" valueType="num">
                                      <p:cBhvr additive="base">
                                        <p:cTn id="13" dur="500" fill="hold"/>
                                        <p:tgtEl>
                                          <p:spTgt spid="6151"/>
                                        </p:tgtEl>
                                        <p:attrNameLst>
                                          <p:attrName>ppt_x</p:attrName>
                                        </p:attrNameLst>
                                      </p:cBhvr>
                                      <p:tavLst>
                                        <p:tav tm="0">
                                          <p:val>
                                            <p:strVal val="#ppt_x"/>
                                          </p:val>
                                        </p:tav>
                                        <p:tav tm="100000">
                                          <p:val>
                                            <p:strVal val="#ppt_x"/>
                                          </p:val>
                                        </p:tav>
                                      </p:tavLst>
                                    </p:anim>
                                    <p:anim calcmode="lin" valueType="num">
                                      <p:cBhvr additive="base">
                                        <p:cTn id="14"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additive="base">
                                        <p:cTn id="19" dur="500" fill="hold"/>
                                        <p:tgtEl>
                                          <p:spTgt spid="6153"/>
                                        </p:tgtEl>
                                        <p:attrNameLst>
                                          <p:attrName>ppt_x</p:attrName>
                                        </p:attrNameLst>
                                      </p:cBhvr>
                                      <p:tavLst>
                                        <p:tav tm="0">
                                          <p:val>
                                            <p:strVal val="#ppt_x"/>
                                          </p:val>
                                        </p:tav>
                                        <p:tav tm="100000">
                                          <p:val>
                                            <p:strVal val="#ppt_x"/>
                                          </p:val>
                                        </p:tav>
                                      </p:tavLst>
                                    </p:anim>
                                    <p:anim calcmode="lin" valueType="num">
                                      <p:cBhvr additive="base">
                                        <p:cTn id="20"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944</Words>
  <Application>Microsoft Macintosh PowerPoint</Application>
  <PresentationFormat>On-screen Show (4:3)</PresentationFormat>
  <Paragraphs>84</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Economies and Diseconomies of Scale</vt:lpstr>
      <vt:lpstr>Learning Objectives</vt:lpstr>
      <vt:lpstr>Evaluating the impact on a firm’s objectives and strategy of a change in any of the PESTLE factors</vt:lpstr>
      <vt:lpstr>Evaluating the impact on a firm’s objectives and strategy of a change in any of the PESTLE factors</vt:lpstr>
      <vt:lpstr>STEEPLE on Music Industry 2008</vt:lpstr>
      <vt:lpstr>Evaluation of Changing objectives as a result of STEEPLE analysis</vt:lpstr>
      <vt:lpstr>Unit 1.7SL – Growth &amp; Evolution</vt:lpstr>
      <vt:lpstr>How Businesses Grow….</vt:lpstr>
      <vt:lpstr>The Growth of Firms</vt:lpstr>
      <vt:lpstr>The Growth of Firms</vt:lpstr>
      <vt:lpstr>The Growth of Firms</vt:lpstr>
      <vt:lpstr>Why is Bigger better?!?!</vt:lpstr>
      <vt:lpstr>Sainsbury’s Distribution Centre</vt:lpstr>
      <vt:lpstr>7kms of conveyor belts</vt:lpstr>
      <vt:lpstr>750,000 square feet (247 tennis courts)</vt:lpstr>
      <vt:lpstr>2 million cases a week</vt:lpstr>
      <vt:lpstr>300 employees</vt:lpstr>
      <vt:lpstr>PowerPoint Presentation</vt:lpstr>
      <vt:lpstr>What benefits might a firm achieve through operating on this scale?</vt:lpstr>
      <vt:lpstr>PURCHASING Economies of Scale</vt:lpstr>
      <vt:lpstr>PURCHASING Economies of Scale</vt:lpstr>
      <vt:lpstr>FINANCIAL Economies of Scale</vt:lpstr>
      <vt:lpstr>MARKETING Economies of Scale</vt:lpstr>
      <vt:lpstr>RISK-BEARING Economies of Scale</vt:lpstr>
      <vt:lpstr>MANAGERIAL Economies of Scale</vt:lpstr>
      <vt:lpstr>TECHNICAL Economies of Scale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Economies and Diseconomies of Scale</dc:title>
  <dc:creator>Liam Greenbank</dc:creator>
  <cp:lastModifiedBy>Liam Greenbank</cp:lastModifiedBy>
  <cp:revision>1</cp:revision>
  <dcterms:created xsi:type="dcterms:W3CDTF">2013-11-13T17:53:48Z</dcterms:created>
  <dcterms:modified xsi:type="dcterms:W3CDTF">2013-11-13T17:54:33Z</dcterms:modified>
</cp:coreProperties>
</file>