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4" d="100"/>
          <a:sy n="44" d="100"/>
        </p:scale>
        <p:origin x="-18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6B146-1FA0-D648-8C76-2453B42EB04E}" type="datetimeFigureOut">
              <a:rPr lang="en-US" smtClean="0"/>
              <a:t>11/13/13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F8929-C93A-364E-967C-A7D3F8151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71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241C984-C555-8A4C-826C-DA29DE85A801}" type="slidenum">
              <a:rPr lang="en-GB" sz="1200"/>
              <a:pPr eaLnBrk="1" hangingPunct="1"/>
              <a:t>16</a:t>
            </a:fld>
            <a:endParaRPr lang="en-GB" sz="1200"/>
          </a:p>
        </p:txBody>
      </p:sp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3B56992-1452-B64C-A092-0F471ED54E7E}" type="slidenum">
              <a:rPr lang="en-GB" sz="1200"/>
              <a:pPr eaLnBrk="1" hangingPunct="1"/>
              <a:t>17</a:t>
            </a:fld>
            <a:endParaRPr lang="en-GB" sz="1200"/>
          </a:p>
        </p:txBody>
      </p:sp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8974450-B879-9945-8EDD-BCF2B87420F6}" type="slidenum">
              <a:rPr lang="en-GB" sz="1200"/>
              <a:pPr eaLnBrk="1" hangingPunct="1"/>
              <a:t>19</a:t>
            </a:fld>
            <a:endParaRPr lang="en-GB" sz="1200"/>
          </a:p>
        </p:txBody>
      </p:sp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8E73-CAA9-644C-9D2A-4788D6C3F447}" type="datetimeFigureOut">
              <a:rPr lang="en-US" smtClean="0"/>
              <a:t>11/13/13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3FE1B-E706-9941-9F31-C3FE234C5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99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8E73-CAA9-644C-9D2A-4788D6C3F447}" type="datetimeFigureOut">
              <a:rPr lang="en-US" smtClean="0"/>
              <a:t>11/13/13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3FE1B-E706-9941-9F31-C3FE234C5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04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8E73-CAA9-644C-9D2A-4788D6C3F447}" type="datetimeFigureOut">
              <a:rPr lang="en-US" smtClean="0"/>
              <a:t>11/13/13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3FE1B-E706-9941-9F31-C3FE234C5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29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8E73-CAA9-644C-9D2A-4788D6C3F447}" type="datetimeFigureOut">
              <a:rPr lang="en-US" smtClean="0"/>
              <a:t>11/13/13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3FE1B-E706-9941-9F31-C3FE234C5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8E73-CAA9-644C-9D2A-4788D6C3F447}" type="datetimeFigureOut">
              <a:rPr lang="en-US" smtClean="0"/>
              <a:t>11/13/13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3FE1B-E706-9941-9F31-C3FE234C5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8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8E73-CAA9-644C-9D2A-4788D6C3F447}" type="datetimeFigureOut">
              <a:rPr lang="en-US" smtClean="0"/>
              <a:t>11/13/13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3FE1B-E706-9941-9F31-C3FE234C5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8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8E73-CAA9-644C-9D2A-4788D6C3F447}" type="datetimeFigureOut">
              <a:rPr lang="en-US" smtClean="0"/>
              <a:t>11/13/13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3FE1B-E706-9941-9F31-C3FE234C5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22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8E73-CAA9-644C-9D2A-4788D6C3F447}" type="datetimeFigureOut">
              <a:rPr lang="en-US" smtClean="0"/>
              <a:t>11/13/13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3FE1B-E706-9941-9F31-C3FE234C5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83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8E73-CAA9-644C-9D2A-4788D6C3F447}" type="datetimeFigureOut">
              <a:rPr lang="en-US" smtClean="0"/>
              <a:t>11/13/13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3FE1B-E706-9941-9F31-C3FE234C5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9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8E73-CAA9-644C-9D2A-4788D6C3F447}" type="datetimeFigureOut">
              <a:rPr lang="en-US" smtClean="0"/>
              <a:t>11/13/13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3FE1B-E706-9941-9F31-C3FE234C5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1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8E73-CAA9-644C-9D2A-4788D6C3F447}" type="datetimeFigureOut">
              <a:rPr lang="en-US" smtClean="0"/>
              <a:t>11/13/13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3FE1B-E706-9941-9F31-C3FE234C5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8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28E73-CAA9-644C-9D2A-4788D6C3F447}" type="datetimeFigureOut">
              <a:rPr lang="en-US" smtClean="0"/>
              <a:t>11/13/13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3FE1B-E706-9941-9F31-C3FE234C5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90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YmI3xjZk_y0" TargetMode="External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CA">
                <a:latin typeface="Arial" charset="0"/>
              </a:rPr>
              <a:t>Globalisation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CA">
                <a:latin typeface="Arial" charset="0"/>
              </a:rPr>
              <a:t>IB SL BUS 1.9</a:t>
            </a:r>
          </a:p>
        </p:txBody>
      </p:sp>
    </p:spTree>
    <p:extLst>
      <p:ext uri="{BB962C8B-B14F-4D97-AF65-F5344CB8AC3E}">
        <p14:creationId xmlns:p14="http://schemas.microsoft.com/office/powerpoint/2010/main" val="1170584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Arial" charset="0"/>
              </a:rPr>
              <a:t>Which of the following are MNC’s?</a:t>
            </a:r>
            <a:endParaRPr lang="en-US">
              <a:latin typeface="Arial" charset="0"/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22531" name="Picture 2" descr="http://t3.gstatic.com/images?q=tbn:ANd9GcR6V7MOFGjBGVlYnQT0kAeBhmGxJrvOxdBZI4btaf2mbrFIVgsSfcXiumU38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571625"/>
            <a:ext cx="7715250" cy="492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162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Arial" charset="0"/>
              </a:rPr>
              <a:t>Which of the following are MNC’s?</a:t>
            </a:r>
            <a:endParaRPr lang="en-US">
              <a:latin typeface="Arial" charset="0"/>
            </a:endParaRPr>
          </a:p>
        </p:txBody>
      </p:sp>
      <p:pic>
        <p:nvPicPr>
          <p:cNvPr id="23554" name="Picture 2" descr="http://www.thedubaimall.com/media/thumbnail/content-thumb/fc183950ab213cfd6a409c489fc9d7ec/20100830_reel-cinemas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000250"/>
            <a:ext cx="6643687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461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Arial" charset="0"/>
              </a:rPr>
              <a:t>Which of the following are MNC’s?</a:t>
            </a:r>
            <a:endParaRPr lang="en-US">
              <a:latin typeface="Arial" charset="0"/>
            </a:endParaRPr>
          </a:p>
        </p:txBody>
      </p:sp>
      <p:pic>
        <p:nvPicPr>
          <p:cNvPr id="24578" name="Picture 2" descr="http://traveldk.com/dkimages/tt_dubabu084cafcas_013_attr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928813"/>
            <a:ext cx="69342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267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Arial" charset="0"/>
              </a:rPr>
              <a:t>Which of the following are MNC’s?</a:t>
            </a:r>
            <a:endParaRPr lang="en-US">
              <a:latin typeface="Arial" charset="0"/>
            </a:endParaRPr>
          </a:p>
        </p:txBody>
      </p:sp>
      <p:pic>
        <p:nvPicPr>
          <p:cNvPr id="25602" name="Picture 2" descr="http://www.cable.co.uk/images/news/apple-itv-to-rival-sky-l-8012521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643063"/>
            <a:ext cx="5072062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754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>
                <a:latin typeface="Arial" charset="0"/>
              </a:rPr>
              <a:t>Which of the following are MNC’s?</a:t>
            </a:r>
          </a:p>
        </p:txBody>
      </p:sp>
      <p:pic>
        <p:nvPicPr>
          <p:cNvPr id="26626" name="Picture 5" descr="http://su.ntu.edu.sg/bpmentoring/picture%20file/image/bp%20company%20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500188"/>
            <a:ext cx="665797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229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Arial" charset="0"/>
              </a:rPr>
              <a:t>Examples of globalisation’s impact on MNC’s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latin typeface="Arial" charset="0"/>
              </a:rPr>
              <a:t>McDonalds in France – Glocalisation - success</a:t>
            </a:r>
          </a:p>
        </p:txBody>
      </p:sp>
      <p:pic>
        <p:nvPicPr>
          <p:cNvPr id="27651" name="Picture 5" descr="McDonald's in Pari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2428875"/>
            <a:ext cx="4357688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733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>
                <a:latin typeface="Arial" charset="0"/>
              </a:rPr>
              <a:t>Examples of globalisation’s impact on MNC’s</a:t>
            </a:r>
          </a:p>
        </p:txBody>
      </p:sp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341438"/>
            <a:ext cx="72358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468313" y="5715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sz="2800">
                <a:solidFill>
                  <a:schemeClr val="tx2"/>
                </a:solidFill>
              </a:rPr>
              <a:t>Is it all rosy and successful?</a:t>
            </a:r>
          </a:p>
        </p:txBody>
      </p:sp>
    </p:spTree>
    <p:extLst>
      <p:ext uri="{BB962C8B-B14F-4D97-AF65-F5344CB8AC3E}">
        <p14:creationId xmlns:p14="http://schemas.microsoft.com/office/powerpoint/2010/main" val="2746839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>
                <a:latin typeface="Arial" charset="0"/>
              </a:rPr>
              <a:t>Why is Globalisation Controversial?</a:t>
            </a:r>
          </a:p>
        </p:txBody>
      </p:sp>
      <p:pic>
        <p:nvPicPr>
          <p:cNvPr id="307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4175125" cy="321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96975"/>
            <a:ext cx="4033837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539750" y="4365625"/>
            <a:ext cx="8229600" cy="4525963"/>
          </a:xfrm>
          <a:noFill/>
        </p:spPr>
        <p:txBody>
          <a:bodyPr/>
          <a:lstStyle/>
          <a:p>
            <a:pPr eaLnBrk="1" hangingPunct="1"/>
            <a:r>
              <a:rPr lang="en-GB" sz="2000" b="1">
                <a:latin typeface="Arial" charset="0"/>
              </a:rPr>
              <a:t>Jose Bove’s arguments against globalisation:</a:t>
            </a:r>
          </a:p>
          <a:p>
            <a:pPr lvl="1" eaLnBrk="1" hangingPunct="1"/>
            <a:r>
              <a:rPr lang="en-GB" sz="2000">
                <a:latin typeface="Arial" charset="0"/>
              </a:rPr>
              <a:t>Everywhere in France was starting to look the same</a:t>
            </a:r>
          </a:p>
          <a:p>
            <a:pPr lvl="1" eaLnBrk="1" hangingPunct="1"/>
            <a:r>
              <a:rPr lang="en-GB" sz="2000">
                <a:latin typeface="Arial" charset="0"/>
              </a:rPr>
              <a:t>Globalisation was built on exploitation – the strong exploiting the weak</a:t>
            </a:r>
          </a:p>
          <a:p>
            <a:pPr lvl="1" eaLnBrk="1" hangingPunct="1"/>
            <a:r>
              <a:rPr lang="en-GB" sz="2000">
                <a:latin typeface="Arial" charset="0"/>
              </a:rPr>
              <a:t>That it may make it hard for local producers to build and grow in a way that is suited to local needs</a:t>
            </a:r>
          </a:p>
        </p:txBody>
      </p:sp>
    </p:spTree>
    <p:extLst>
      <p:ext uri="{BB962C8B-B14F-4D97-AF65-F5344CB8AC3E}">
        <p14:creationId xmlns:p14="http://schemas.microsoft.com/office/powerpoint/2010/main" val="2826414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charset="0"/>
              </a:rPr>
              <a:t>Shell in Nigeria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latin typeface="Arial" charset="0"/>
              </a:rPr>
              <a:t>UN slams Shell over Nigeria video:</a:t>
            </a:r>
          </a:p>
          <a:p>
            <a:r>
              <a:rPr lang="en-GB">
                <a:latin typeface="Arial" charset="0"/>
                <a:hlinkClick r:id="rId2"/>
              </a:rPr>
              <a:t>http://www.youtube.com/watch?v=YmI3xjZk_y0</a:t>
            </a:r>
            <a:r>
              <a:rPr lang="en-GB">
                <a:latin typeface="Arial" charset="0"/>
              </a:rPr>
              <a:t> </a:t>
            </a: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287713"/>
            <a:ext cx="4737100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122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>
                <a:latin typeface="Arial" charset="0"/>
              </a:rPr>
              <a:t>Have Nigeria benefitted from Shell and Globalisation?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285875"/>
            <a:ext cx="8713788" cy="525621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sz="2800">
                <a:latin typeface="Arial" charset="0"/>
              </a:rPr>
              <a:t>Nigeria is oil-rich and over past 15 years more than AED 300 billion of oil has been exported from the country</a:t>
            </a:r>
          </a:p>
          <a:p>
            <a:pPr eaLnBrk="1" hangingPunct="1"/>
            <a:r>
              <a:rPr lang="en-GB" sz="2800">
                <a:latin typeface="Arial" charset="0"/>
              </a:rPr>
              <a:t>This has been good for Shell and BP, but the people of Nigeria have little benefit to show for all this wealth</a:t>
            </a:r>
          </a:p>
          <a:p>
            <a:pPr eaLnBrk="1" hangingPunct="1"/>
            <a:r>
              <a:rPr lang="en-GB" sz="2800">
                <a:latin typeface="Arial" charset="0"/>
              </a:rPr>
              <a:t>Infant mortality rates are higher than anywhere in the world – oil pollution, no money for medicine</a:t>
            </a:r>
          </a:p>
          <a:p>
            <a:pPr eaLnBrk="1" hangingPunct="1"/>
            <a:r>
              <a:rPr lang="en-GB" sz="2800">
                <a:latin typeface="Arial" charset="0"/>
              </a:rPr>
              <a:t>Corruption is high because of oil</a:t>
            </a:r>
          </a:p>
          <a:p>
            <a:pPr eaLnBrk="1" hangingPunct="1"/>
            <a:r>
              <a:rPr lang="en-GB" sz="2800">
                <a:latin typeface="Arial" charset="0"/>
              </a:rPr>
              <a:t>Therefore people of Nigeria have gained little from globalisation – rich are richer, majority of poor are poorer!</a:t>
            </a:r>
          </a:p>
        </p:txBody>
      </p:sp>
    </p:spTree>
    <p:extLst>
      <p:ext uri="{BB962C8B-B14F-4D97-AF65-F5344CB8AC3E}">
        <p14:creationId xmlns:p14="http://schemas.microsoft.com/office/powerpoint/2010/main" val="2578688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charset="0"/>
              </a:rPr>
              <a:t>Learning Question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latin typeface="Arial" charset="0"/>
              </a:rPr>
              <a:t>In what ways are MNC’s and countries impacted by globalisation?</a:t>
            </a:r>
          </a:p>
        </p:txBody>
      </p:sp>
    </p:spTree>
    <p:extLst>
      <p:ext uri="{BB962C8B-B14F-4D97-AF65-F5344CB8AC3E}">
        <p14:creationId xmlns:p14="http://schemas.microsoft.com/office/powerpoint/2010/main" val="2126799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Group Activity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>
                <a:latin typeface="Arial" charset="0"/>
              </a:rPr>
              <a:t>4 groups to try and think of as many answers as possible to following:</a:t>
            </a:r>
          </a:p>
          <a:p>
            <a:r>
              <a:rPr lang="en-US" sz="2800" b="1">
                <a:latin typeface="Arial" charset="0"/>
              </a:rPr>
              <a:t>Group 1  </a:t>
            </a:r>
            <a:r>
              <a:rPr lang="en-US" sz="2800">
                <a:latin typeface="Arial" charset="0"/>
              </a:rPr>
              <a:t>– What are the benefits to a host country of globalisation and MNC’s</a:t>
            </a:r>
          </a:p>
          <a:p>
            <a:r>
              <a:rPr lang="en-US" sz="2800" b="1">
                <a:latin typeface="Arial" charset="0"/>
              </a:rPr>
              <a:t>Group 2 &amp; 3</a:t>
            </a:r>
            <a:r>
              <a:rPr lang="en-US" sz="2800">
                <a:latin typeface="Arial" charset="0"/>
              </a:rPr>
              <a:t>– What are the drawbacks to a host country of globalisation</a:t>
            </a:r>
          </a:p>
          <a:p>
            <a:r>
              <a:rPr lang="en-US" sz="2800" b="1">
                <a:latin typeface="Arial" charset="0"/>
              </a:rPr>
              <a:t>Group 4</a:t>
            </a:r>
            <a:r>
              <a:rPr lang="en-US" sz="2800">
                <a:latin typeface="Arial" charset="0"/>
              </a:rPr>
              <a:t>– What are the benefits of globalisation to a Multinational Corp</a:t>
            </a:r>
          </a:p>
          <a:p>
            <a:r>
              <a:rPr lang="en-US" sz="2800" b="1">
                <a:latin typeface="Arial" charset="0"/>
              </a:rPr>
              <a:t>Group 5</a:t>
            </a:r>
            <a:r>
              <a:rPr lang="en-US" sz="2800">
                <a:latin typeface="Arial" charset="0"/>
              </a:rPr>
              <a:t>– What are the disadvantages of globalisation to a Multinational Corp</a:t>
            </a:r>
          </a:p>
        </p:txBody>
      </p:sp>
    </p:spTree>
    <p:extLst>
      <p:ext uri="{BB962C8B-B14F-4D97-AF65-F5344CB8AC3E}">
        <p14:creationId xmlns:p14="http://schemas.microsoft.com/office/powerpoint/2010/main" val="4197078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Arial" charset="0"/>
              </a:rPr>
              <a:t>Benefits of Globalisation to the MNC’s 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latin typeface="Arial" charset="0"/>
              </a:rPr>
              <a:t>EOS</a:t>
            </a:r>
          </a:p>
          <a:p>
            <a:r>
              <a:rPr lang="en-GB">
                <a:latin typeface="Arial" charset="0"/>
              </a:rPr>
              <a:t>Lower Costs</a:t>
            </a:r>
          </a:p>
          <a:p>
            <a:r>
              <a:rPr lang="en-GB">
                <a:latin typeface="Arial" charset="0"/>
              </a:rPr>
              <a:t>Sharing of good practice &amp; knowledge – improve efficiency and quality</a:t>
            </a:r>
          </a:p>
          <a:p>
            <a:r>
              <a:rPr lang="en-GB">
                <a:latin typeface="Arial" charset="0"/>
              </a:rPr>
              <a:t>Spread global brand – increase sales</a:t>
            </a:r>
          </a:p>
          <a:p>
            <a:r>
              <a:rPr lang="en-GB">
                <a:latin typeface="Arial" charset="0"/>
              </a:rPr>
              <a:t>Identify new market opportunities</a:t>
            </a:r>
          </a:p>
        </p:txBody>
      </p:sp>
    </p:spTree>
    <p:extLst>
      <p:ext uri="{BB962C8B-B14F-4D97-AF65-F5344CB8AC3E}">
        <p14:creationId xmlns:p14="http://schemas.microsoft.com/office/powerpoint/2010/main" val="3995856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Arial" charset="0"/>
              </a:rPr>
              <a:t>Drawbacks of Globalisation to MNC’s 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400">
                <a:latin typeface="Arial" charset="0"/>
              </a:rPr>
              <a:t>Bad P.R. as local people may not warm to them - </a:t>
            </a:r>
            <a:r>
              <a:rPr lang="en-US" sz="2400">
                <a:latin typeface="Arial" charset="0"/>
              </a:rPr>
              <a:t>People believe that MNCs don’t have long-term loyalty to a country and will pull out if negative changes happen to the external environment </a:t>
            </a:r>
          </a:p>
          <a:p>
            <a:r>
              <a:rPr lang="en-US" sz="2400">
                <a:latin typeface="Arial" charset="0"/>
              </a:rPr>
              <a:t>Poor working conditions for labour may impact negatively on image</a:t>
            </a:r>
          </a:p>
          <a:p>
            <a:r>
              <a:rPr lang="en-US" sz="2400">
                <a:latin typeface="Arial" charset="0"/>
              </a:rPr>
              <a:t>Difficult to control consistent image in different cultures</a:t>
            </a:r>
          </a:p>
          <a:p>
            <a:r>
              <a:rPr lang="en-GB" sz="2400">
                <a:latin typeface="Arial" charset="0"/>
              </a:rPr>
              <a:t>A lack of local knowledge and experience may create problems for firms operating in new markets</a:t>
            </a:r>
          </a:p>
          <a:p>
            <a:r>
              <a:rPr lang="en-GB" sz="2400">
                <a:latin typeface="Arial" charset="0"/>
              </a:rPr>
              <a:t>External factors (those beyond the control of a business) have a greater weighting in decision-making. These may create problems or limitations for the MNC, such as legal restrictions, language barriers and cultural differences</a:t>
            </a:r>
            <a:endParaRPr lang="en-US" sz="2400">
              <a:latin typeface="Arial" charset="0"/>
            </a:endParaRPr>
          </a:p>
          <a:p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933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Arial" charset="0"/>
              </a:rPr>
              <a:t>Benefits of Globalisation on host countries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>
                <a:latin typeface="Arial" charset="0"/>
              </a:rPr>
              <a:t>Creation of new jobs, employment opportunities</a:t>
            </a:r>
          </a:p>
          <a:p>
            <a:r>
              <a:rPr lang="en-GB">
                <a:latin typeface="Arial" charset="0"/>
              </a:rPr>
              <a:t>Revenue-raising opportunities for the host government</a:t>
            </a:r>
          </a:p>
          <a:p>
            <a:r>
              <a:rPr lang="en-GB">
                <a:latin typeface="Arial" charset="0"/>
              </a:rPr>
              <a:t>Importation of new technology, skills and management techniques</a:t>
            </a:r>
          </a:p>
          <a:p>
            <a:r>
              <a:rPr lang="en-GB">
                <a:latin typeface="Arial" charset="0"/>
              </a:rPr>
              <a:t>Increase in choice of goods and services available for host country which attracts more tourists</a:t>
            </a:r>
          </a:p>
        </p:txBody>
      </p:sp>
    </p:spTree>
    <p:extLst>
      <p:ext uri="{BB962C8B-B14F-4D97-AF65-F5344CB8AC3E}">
        <p14:creationId xmlns:p14="http://schemas.microsoft.com/office/powerpoint/2010/main" val="3812514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Arial" charset="0"/>
              </a:rPr>
              <a:t>Drawbacks of Globalisation on host country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>
                <a:latin typeface="Arial" charset="0"/>
              </a:rPr>
              <a:t>MNC’s may hurt sales/profits of domestic businesses</a:t>
            </a:r>
          </a:p>
          <a:p>
            <a:r>
              <a:rPr lang="en-GB">
                <a:latin typeface="Arial" charset="0"/>
              </a:rPr>
              <a:t>This can also cause unemployment</a:t>
            </a:r>
          </a:p>
          <a:p>
            <a:r>
              <a:rPr lang="en-GB">
                <a:latin typeface="Arial" charset="0"/>
              </a:rPr>
              <a:t>A lack of social responsibility may exploit a countries resources, e.g. Shell in Nigeria, this may be irreparable</a:t>
            </a:r>
          </a:p>
          <a:p>
            <a:r>
              <a:rPr lang="en-GB">
                <a:latin typeface="Arial" charset="0"/>
              </a:rPr>
              <a:t>Labour may not be treated with care by foreign MNC’s in terms of working conditions/wages</a:t>
            </a:r>
          </a:p>
        </p:txBody>
      </p:sp>
    </p:spTree>
    <p:extLst>
      <p:ext uri="{BB962C8B-B14F-4D97-AF65-F5344CB8AC3E}">
        <p14:creationId xmlns:p14="http://schemas.microsoft.com/office/powerpoint/2010/main" val="4160676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pPr eaLnBrk="1" hangingPunct="1"/>
            <a:r>
              <a:rPr lang="en-GB">
                <a:latin typeface="Arial" charset="0"/>
              </a:rPr>
              <a:t>Learning Objectives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en-GB" dirty="0" smtClean="0">
                <a:latin typeface="Arial" charset="0"/>
                <a:cs typeface="+mn-cs"/>
              </a:rPr>
              <a:t>By the end of this lesson, students should be able to:</a:t>
            </a:r>
          </a:p>
          <a:p>
            <a:pPr marL="609600" indent="-609600" eaLnBrk="1" hangingPunct="1">
              <a:defRPr/>
            </a:pPr>
            <a:r>
              <a:rPr lang="en-GB" dirty="0" smtClean="0">
                <a:latin typeface="Arial" charset="0"/>
                <a:cs typeface="+mn-cs"/>
              </a:rPr>
              <a:t>Define </a:t>
            </a:r>
            <a:r>
              <a:rPr lang="en-GB" dirty="0">
                <a:latin typeface="Arial" charset="0"/>
                <a:cs typeface="+mn-cs"/>
              </a:rPr>
              <a:t>Globalisation and MNC’s (ALL)</a:t>
            </a:r>
          </a:p>
          <a:p>
            <a:pPr marL="609600" indent="-609600" eaLnBrk="1" hangingPunct="1">
              <a:defRPr/>
            </a:pPr>
            <a:r>
              <a:rPr lang="en-GB" dirty="0">
                <a:latin typeface="Arial" charset="0"/>
                <a:cs typeface="+mn-cs"/>
              </a:rPr>
              <a:t>Demonstrate understanding of how MNC’s are affected by globalisation (MOST)</a:t>
            </a:r>
          </a:p>
          <a:p>
            <a:pPr marL="609600" indent="-609600" eaLnBrk="1" hangingPunct="1">
              <a:defRPr/>
            </a:pPr>
            <a:r>
              <a:rPr lang="en-GB" dirty="0">
                <a:latin typeface="Arial" charset="0"/>
                <a:cs typeface="+mn-cs"/>
              </a:rPr>
              <a:t>Demonstrate understanding of how host countries are impacted by the increase in globalisation (MOST)</a:t>
            </a:r>
          </a:p>
          <a:p>
            <a:pPr marL="609600" indent="-609600" eaLnBrk="1" hangingPunct="1">
              <a:defRPr/>
            </a:pPr>
            <a:endParaRPr lang="en-GB" dirty="0">
              <a:latin typeface="Arial" charset="0"/>
              <a:cs typeface="+mn-cs"/>
            </a:endParaRPr>
          </a:p>
          <a:p>
            <a:pPr marL="609600" indent="-609600" eaLnBrk="1" hangingPunct="1">
              <a:defRPr/>
            </a:pPr>
            <a:endParaRPr lang="en-GB" dirty="0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248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RECAP – What are the six different economies of scales that Multinational Corporations can benefit from?</a:t>
            </a:r>
          </a:p>
        </p:txBody>
      </p:sp>
      <p:sp>
        <p:nvSpPr>
          <p:cNvPr id="563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99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charset="0"/>
              </a:rPr>
              <a:t>Business Quote of the Day!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28625" y="1143000"/>
            <a:ext cx="8229600" cy="4525963"/>
          </a:xfrm>
        </p:spPr>
        <p:txBody>
          <a:bodyPr/>
          <a:lstStyle/>
          <a:p>
            <a:r>
              <a:rPr lang="en-GB" i="1">
                <a:latin typeface="Arial" charset="0"/>
              </a:rPr>
              <a:t>“In business, the competition will bite you if you keep running. If you stand still, they will swallow you”</a:t>
            </a:r>
            <a:r>
              <a:rPr lang="en-GB" altLang="ja-JP">
                <a:latin typeface="Arial" charset="0"/>
              </a:rPr>
              <a:t> </a:t>
            </a:r>
            <a:r>
              <a:rPr lang="en-GB" altLang="ja-JP" b="1">
                <a:latin typeface="Arial" charset="0"/>
              </a:rPr>
              <a:t>William Knudsen (1879-1948) Former president of General Motors</a:t>
            </a:r>
          </a:p>
          <a:p>
            <a:endParaRPr lang="en-GB">
              <a:latin typeface="Arial" charset="0"/>
            </a:endParaRPr>
          </a:p>
        </p:txBody>
      </p:sp>
      <p:pic>
        <p:nvPicPr>
          <p:cNvPr id="17411" name="Picture 5" descr="http://coat.ncf.ca/our_magazine/links/53/knuds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3214688"/>
            <a:ext cx="4014788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623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>
                <a:latin typeface="Arial" charset="0"/>
              </a:rPr>
              <a:t>Globalisation Definitions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CA">
              <a:latin typeface="Arial" charset="0"/>
            </a:endParaRPr>
          </a:p>
          <a:p>
            <a:pPr eaLnBrk="1" hangingPunct="1"/>
            <a:r>
              <a:rPr lang="ja-JP" altLang="en-CA">
                <a:latin typeface="Arial" charset="0"/>
              </a:rPr>
              <a:t>“</a:t>
            </a:r>
            <a:r>
              <a:rPr lang="en-CA" altLang="ja-JP">
                <a:latin typeface="Arial" charset="0"/>
              </a:rPr>
              <a:t>The growing integration, interdependence and general connectedness of the world through markets, labour mobility and capital transfer</a:t>
            </a:r>
            <a:r>
              <a:rPr lang="ja-JP" altLang="en-CA">
                <a:latin typeface="Arial" charset="0"/>
              </a:rPr>
              <a:t>”</a:t>
            </a:r>
            <a:endParaRPr lang="en-CA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227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charset="0"/>
              </a:rPr>
              <a:t>Multinational Corporation (MNC)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latin typeface="Arial" charset="0"/>
              </a:rPr>
              <a:t>One which operates, owns and controls resources outside its country of origin. A company is not considered an MNC if it merely sells abroad</a:t>
            </a:r>
          </a:p>
        </p:txBody>
      </p:sp>
    </p:spTree>
    <p:extLst>
      <p:ext uri="{BB962C8B-B14F-4D97-AF65-F5344CB8AC3E}">
        <p14:creationId xmlns:p14="http://schemas.microsoft.com/office/powerpoint/2010/main" val="4279063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Arial" charset="0"/>
              </a:rPr>
              <a:t>MNC’s and Globalisation in Practice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525962"/>
          </a:xfrm>
        </p:spPr>
        <p:txBody>
          <a:bodyPr>
            <a:normAutofit fontScale="92500" lnSpcReduction="10000"/>
          </a:bodyPr>
          <a:lstStyle/>
          <a:p>
            <a:r>
              <a:rPr lang="en-GB" sz="2800">
                <a:latin typeface="Arial" charset="0"/>
              </a:rPr>
              <a:t>Multinationals such as McDonald’s and Coca-Cola design and market their products to a world audience. Consumers around the world easily recognise and have similar tastes for their products. With McDonalds, even the production processes are the same throughout the world; burgers and fries are cooked in exactly the same way irrespective of where the McDonald’s restaurant is in the world</a:t>
            </a:r>
          </a:p>
          <a:p>
            <a:r>
              <a:rPr lang="en-GB" sz="2800">
                <a:latin typeface="Arial" charset="0"/>
              </a:rPr>
              <a:t>The outcome of globalisation is that markets, cultures and tastes have converged at an accelerating pace. </a:t>
            </a:r>
          </a:p>
        </p:txBody>
      </p:sp>
    </p:spTree>
    <p:extLst>
      <p:ext uri="{BB962C8B-B14F-4D97-AF65-F5344CB8AC3E}">
        <p14:creationId xmlns:p14="http://schemas.microsoft.com/office/powerpoint/2010/main" val="2719859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Arial" charset="0"/>
              </a:rPr>
              <a:t>Which of the following are MNC’s?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26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835</Words>
  <Application>Microsoft Macintosh PowerPoint</Application>
  <PresentationFormat>On-screen Show (4:3)</PresentationFormat>
  <Paragraphs>75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Globalisation</vt:lpstr>
      <vt:lpstr>Learning Question</vt:lpstr>
      <vt:lpstr>Learning Objectives</vt:lpstr>
      <vt:lpstr>PowerPoint Presentation</vt:lpstr>
      <vt:lpstr>Business Quote of the Day!</vt:lpstr>
      <vt:lpstr>Globalisation Definitions</vt:lpstr>
      <vt:lpstr>Multinational Corporation (MNC)</vt:lpstr>
      <vt:lpstr>MNC’s and Globalisation in Practice</vt:lpstr>
      <vt:lpstr>Which of the following are MNC’s?</vt:lpstr>
      <vt:lpstr>Which of the following are MNC’s?</vt:lpstr>
      <vt:lpstr>Which of the following are MNC’s?</vt:lpstr>
      <vt:lpstr>Which of the following are MNC’s?</vt:lpstr>
      <vt:lpstr>Which of the following are MNC’s?</vt:lpstr>
      <vt:lpstr>Which of the following are MNC’s?</vt:lpstr>
      <vt:lpstr>Examples of globalisation’s impact on MNC’s</vt:lpstr>
      <vt:lpstr>Examples of globalisation’s impact on MNC’s</vt:lpstr>
      <vt:lpstr>Why is Globalisation Controversial?</vt:lpstr>
      <vt:lpstr>Shell in Nigeria</vt:lpstr>
      <vt:lpstr>Have Nigeria benefitted from Shell and Globalisation?</vt:lpstr>
      <vt:lpstr>Group Activity</vt:lpstr>
      <vt:lpstr>Benefits of Globalisation to the MNC’s </vt:lpstr>
      <vt:lpstr>Drawbacks of Globalisation to MNC’s </vt:lpstr>
      <vt:lpstr>Benefits of Globalisation on host countries</vt:lpstr>
      <vt:lpstr>Drawbacks of Globalisation on host country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Globalisation</dc:title>
  <dc:creator>Liam Greenbank</dc:creator>
  <cp:lastModifiedBy>Liam Greenbank</cp:lastModifiedBy>
  <cp:revision>2</cp:revision>
  <dcterms:created xsi:type="dcterms:W3CDTF">2013-11-13T17:58:10Z</dcterms:created>
  <dcterms:modified xsi:type="dcterms:W3CDTF">2013-11-13T17:58:59Z</dcterms:modified>
</cp:coreProperties>
</file>