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20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850849-06FF-554F-81B7-77ABB3D3EC9D}" type="datetimeFigureOut">
              <a:rPr lang="en-US" smtClean="0"/>
              <a:t>4/21/14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3723215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50849-06FF-554F-81B7-77ABB3D3EC9D}" type="datetimeFigureOut">
              <a:rPr lang="en-US" smtClean="0"/>
              <a:t>4/21/14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318513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50849-06FF-554F-81B7-77ABB3D3EC9D}" type="datetimeFigureOut">
              <a:rPr lang="en-US" smtClean="0"/>
              <a:t>4/21/14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106506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50849-06FF-554F-81B7-77ABB3D3EC9D}" type="datetimeFigureOut">
              <a:rPr lang="en-US" smtClean="0"/>
              <a:t>4/21/14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233508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850849-06FF-554F-81B7-77ABB3D3EC9D}" type="datetimeFigureOut">
              <a:rPr lang="en-US" smtClean="0"/>
              <a:t>4/21/14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154413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850849-06FF-554F-81B7-77ABB3D3EC9D}" type="datetimeFigureOut">
              <a:rPr lang="en-US" smtClean="0"/>
              <a:t>4/21/14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196764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850849-06FF-554F-81B7-77ABB3D3EC9D}" type="datetimeFigureOut">
              <a:rPr lang="en-US" smtClean="0"/>
              <a:t>4/21/14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80490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850849-06FF-554F-81B7-77ABB3D3EC9D}" type="datetimeFigureOut">
              <a:rPr lang="en-US" smtClean="0"/>
              <a:t>4/21/14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389948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50849-06FF-554F-81B7-77ABB3D3EC9D}" type="datetimeFigureOut">
              <a:rPr lang="en-US" smtClean="0"/>
              <a:t>4/21/14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410918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850849-06FF-554F-81B7-77ABB3D3EC9D}" type="datetimeFigureOut">
              <a:rPr lang="en-US" smtClean="0"/>
              <a:t>4/21/14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355615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850849-06FF-554F-81B7-77ABB3D3EC9D}" type="datetimeFigureOut">
              <a:rPr lang="en-US" smtClean="0"/>
              <a:t>4/21/14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46839-F062-E14D-827D-58CD71BEBA33}" type="slidenum">
              <a:rPr lang="en-US" smtClean="0"/>
              <a:t>‹#›</a:t>
            </a:fld>
            <a:endParaRPr lang="en-US"/>
          </a:p>
        </p:txBody>
      </p:sp>
    </p:spTree>
    <p:extLst>
      <p:ext uri="{BB962C8B-B14F-4D97-AF65-F5344CB8AC3E}">
        <p14:creationId xmlns:p14="http://schemas.microsoft.com/office/powerpoint/2010/main" val="26608334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50849-06FF-554F-81B7-77ABB3D3EC9D}" type="datetimeFigureOut">
              <a:rPr lang="en-US" smtClean="0"/>
              <a:t>4/21/14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646839-F062-E14D-827D-58CD71BEBA33}" type="slidenum">
              <a:rPr lang="en-US" smtClean="0"/>
              <a:t>‹#›</a:t>
            </a:fld>
            <a:endParaRPr lang="en-US"/>
          </a:p>
        </p:txBody>
      </p:sp>
    </p:spTree>
    <p:extLst>
      <p:ext uri="{BB962C8B-B14F-4D97-AF65-F5344CB8AC3E}">
        <p14:creationId xmlns:p14="http://schemas.microsoft.com/office/powerpoint/2010/main" val="195392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2.5 Financial &amp; NON-Financial Motivators</a:t>
            </a:r>
            <a:endParaRPr lang="en-US" dirty="0"/>
          </a:p>
        </p:txBody>
      </p:sp>
      <p:sp>
        <p:nvSpPr>
          <p:cNvPr id="3" name="Subtitle 2"/>
          <p:cNvSpPr>
            <a:spLocks noGrp="1"/>
          </p:cNvSpPr>
          <p:nvPr>
            <p:ph type="subTitle" idx="1"/>
          </p:nvPr>
        </p:nvSpPr>
        <p:spPr/>
        <p:txBody>
          <a:bodyPr/>
          <a:lstStyle/>
          <a:p>
            <a:r>
              <a:rPr lang="en-US" dirty="0" smtClean="0"/>
              <a:t>SL IB BUS MGT</a:t>
            </a:r>
          </a:p>
          <a:p>
            <a:r>
              <a:rPr lang="en-US" dirty="0" smtClean="0"/>
              <a:t>MR GREENBANK</a:t>
            </a:r>
            <a:endParaRPr lang="en-US" dirty="0"/>
          </a:p>
        </p:txBody>
      </p:sp>
    </p:spTree>
    <p:extLst>
      <p:ext uri="{BB962C8B-B14F-4D97-AF65-F5344CB8AC3E}">
        <p14:creationId xmlns:p14="http://schemas.microsoft.com/office/powerpoint/2010/main" val="36170708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Non-Financial Motivators</a:t>
            </a:r>
            <a:endParaRPr lang="en-US" dirty="0"/>
          </a:p>
        </p:txBody>
      </p:sp>
      <p:sp>
        <p:nvSpPr>
          <p:cNvPr id="3" name="Content Placeholder 2"/>
          <p:cNvSpPr>
            <a:spLocks noGrp="1"/>
          </p:cNvSpPr>
          <p:nvPr>
            <p:ph idx="1"/>
          </p:nvPr>
        </p:nvSpPr>
        <p:spPr/>
        <p:txBody>
          <a:bodyPr/>
          <a:lstStyle/>
          <a:p>
            <a:r>
              <a:rPr lang="en-US" dirty="0"/>
              <a:t>In the 1960s and 70s there were increasing amounts of dissatisfaction with financial methods of remuneration and ideas were developed based around the 'human relations school of </a:t>
            </a:r>
            <a:r>
              <a:rPr lang="en-US" dirty="0" smtClean="0"/>
              <a:t>management’.</a:t>
            </a:r>
            <a:endParaRPr lang="en-US" dirty="0"/>
          </a:p>
        </p:txBody>
      </p:sp>
    </p:spTree>
    <p:extLst>
      <p:ext uri="{BB962C8B-B14F-4D97-AF65-F5344CB8AC3E}">
        <p14:creationId xmlns:p14="http://schemas.microsoft.com/office/powerpoint/2010/main" val="3855741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Enlargement</a:t>
            </a:r>
            <a:endParaRPr lang="en-US" dirty="0"/>
          </a:p>
        </p:txBody>
      </p:sp>
      <p:sp>
        <p:nvSpPr>
          <p:cNvPr id="3" name="Content Placeholder 2"/>
          <p:cNvSpPr>
            <a:spLocks noGrp="1"/>
          </p:cNvSpPr>
          <p:nvPr>
            <p:ph idx="1"/>
          </p:nvPr>
        </p:nvSpPr>
        <p:spPr/>
        <p:txBody>
          <a:bodyPr>
            <a:normAutofit lnSpcReduction="10000"/>
          </a:bodyPr>
          <a:lstStyle/>
          <a:p>
            <a:r>
              <a:rPr lang="en-US" dirty="0"/>
              <a:t>this involves increasing the number of tasks, which are involved in performing a certain job. </a:t>
            </a:r>
            <a:r>
              <a:rPr lang="en-US" dirty="0" smtClean="0"/>
              <a:t>+VE - This </a:t>
            </a:r>
            <a:r>
              <a:rPr lang="en-US" dirty="0"/>
              <a:t>should motivate and develop the multi-skill capabilities of </a:t>
            </a:r>
            <a:r>
              <a:rPr lang="en-US" dirty="0" smtClean="0"/>
              <a:t>employees as they feel they are trusted and are more part of the </a:t>
            </a:r>
            <a:r>
              <a:rPr lang="en-US" dirty="0" err="1" smtClean="0"/>
              <a:t>organisation</a:t>
            </a:r>
            <a:r>
              <a:rPr lang="en-US" dirty="0" smtClean="0"/>
              <a:t>. </a:t>
            </a:r>
          </a:p>
          <a:p>
            <a:r>
              <a:rPr lang="en-US" dirty="0" smtClean="0"/>
              <a:t>-VE Staff may not yet have the skills or training to perform more tasks and so lack of productivity at least during beginning</a:t>
            </a:r>
            <a:endParaRPr lang="en-US" dirty="0"/>
          </a:p>
        </p:txBody>
      </p:sp>
    </p:spTree>
    <p:extLst>
      <p:ext uri="{BB962C8B-B14F-4D97-AF65-F5344CB8AC3E}">
        <p14:creationId xmlns:p14="http://schemas.microsoft.com/office/powerpoint/2010/main" val="980124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Enrichment</a:t>
            </a:r>
            <a:endParaRPr lang="en-US" dirty="0"/>
          </a:p>
        </p:txBody>
      </p:sp>
      <p:sp>
        <p:nvSpPr>
          <p:cNvPr id="3" name="Content Placeholder 2"/>
          <p:cNvSpPr>
            <a:spLocks noGrp="1"/>
          </p:cNvSpPr>
          <p:nvPr>
            <p:ph idx="1"/>
          </p:nvPr>
        </p:nvSpPr>
        <p:spPr/>
        <p:txBody>
          <a:bodyPr>
            <a:normAutofit fontScale="92500"/>
          </a:bodyPr>
          <a:lstStyle/>
          <a:p>
            <a:r>
              <a:rPr lang="en-US" dirty="0"/>
              <a:t>this is a system of motivation based on giving employees more responsibilities and the opportunity to use their initiative via </a:t>
            </a:r>
            <a:r>
              <a:rPr lang="en-US" i="1" dirty="0"/>
              <a:t>delegation</a:t>
            </a:r>
            <a:r>
              <a:rPr lang="en-US" dirty="0"/>
              <a:t> and </a:t>
            </a:r>
            <a:r>
              <a:rPr lang="en-US" b="1" i="1" u="sng" dirty="0"/>
              <a:t>empowerment</a:t>
            </a:r>
            <a:r>
              <a:rPr lang="en-US" b="1" u="sng" dirty="0" smtClean="0"/>
              <a:t>.</a:t>
            </a:r>
          </a:p>
          <a:p>
            <a:r>
              <a:rPr lang="en-US" dirty="0"/>
              <a:t>+VE - This should motivate </a:t>
            </a:r>
            <a:r>
              <a:rPr lang="en-US" dirty="0" smtClean="0"/>
              <a:t>as </a:t>
            </a:r>
            <a:r>
              <a:rPr lang="en-US" dirty="0"/>
              <a:t>they feel they are trusted and are more part of the </a:t>
            </a:r>
            <a:r>
              <a:rPr lang="en-US" dirty="0" err="1"/>
              <a:t>organisation</a:t>
            </a:r>
            <a:r>
              <a:rPr lang="en-US" dirty="0"/>
              <a:t>. </a:t>
            </a:r>
          </a:p>
          <a:p>
            <a:r>
              <a:rPr lang="en-US" dirty="0"/>
              <a:t>-VE Staff may not yet have the skills or training to perform more tasks and so lack of productivity at least during </a:t>
            </a:r>
            <a:r>
              <a:rPr lang="en-US" dirty="0" smtClean="0"/>
              <a:t>beginning.</a:t>
            </a:r>
            <a:endParaRPr lang="en-US" dirty="0"/>
          </a:p>
        </p:txBody>
      </p:sp>
    </p:spTree>
    <p:extLst>
      <p:ext uri="{BB962C8B-B14F-4D97-AF65-F5344CB8AC3E}">
        <p14:creationId xmlns:p14="http://schemas.microsoft.com/office/powerpoint/2010/main" val="2202089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Rotation</a:t>
            </a:r>
            <a:endParaRPr lang="en-US"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a:buChar char="•"/>
            </a:pPr>
            <a:r>
              <a:rPr lang="en-US" dirty="0" smtClean="0"/>
              <a:t>This involves </a:t>
            </a:r>
            <a:r>
              <a:rPr lang="en-US" dirty="0"/>
              <a:t>allowing employees to perform a number of different tasks in turn, so increasing the variety of their job, which should help with motivation</a:t>
            </a:r>
            <a:r>
              <a:rPr lang="en-US" dirty="0" smtClean="0"/>
              <a:t>.</a:t>
            </a:r>
            <a:endParaRPr lang="en-US" b="1" dirty="0"/>
          </a:p>
          <a:p>
            <a:r>
              <a:rPr lang="en-US" dirty="0"/>
              <a:t>+VE - This should motivate and develop the multi-skill capabilities of </a:t>
            </a:r>
            <a:r>
              <a:rPr lang="en-US" dirty="0" smtClean="0"/>
              <a:t>employees and stop the problems of monotony/boredom</a:t>
            </a:r>
          </a:p>
          <a:p>
            <a:r>
              <a:rPr lang="en-US" dirty="0" smtClean="0"/>
              <a:t>-</a:t>
            </a:r>
            <a:r>
              <a:rPr lang="en-US" dirty="0"/>
              <a:t>VE Staff may not yet have the skills or training to perform </a:t>
            </a:r>
            <a:r>
              <a:rPr lang="en-US" dirty="0" smtClean="0"/>
              <a:t>different </a:t>
            </a:r>
            <a:r>
              <a:rPr lang="en-US" dirty="0"/>
              <a:t>tasks and so lack of productivity at least during </a:t>
            </a:r>
            <a:r>
              <a:rPr lang="en-US" dirty="0" smtClean="0"/>
              <a:t>beginning. </a:t>
            </a:r>
            <a:r>
              <a:rPr lang="en-US" b="1" dirty="0" smtClean="0"/>
              <a:t>Also there is a lack of </a:t>
            </a:r>
            <a:r>
              <a:rPr lang="en-US" b="1" dirty="0" err="1" smtClean="0"/>
              <a:t>specialisation</a:t>
            </a:r>
            <a:r>
              <a:rPr lang="en-US" b="1" dirty="0" smtClean="0"/>
              <a:t> with this approach</a:t>
            </a:r>
            <a:endParaRPr lang="en-US" b="1" dirty="0"/>
          </a:p>
          <a:p>
            <a:pPr marL="342900" lvl="1" indent="-342900">
              <a:buFont typeface="Arial"/>
              <a:buChar char="•"/>
            </a:pPr>
            <a:endParaRPr lang="en-US" sz="2400" dirty="0"/>
          </a:p>
        </p:txBody>
      </p:sp>
    </p:spTree>
    <p:extLst>
      <p:ext uri="{BB962C8B-B14F-4D97-AF65-F5344CB8AC3E}">
        <p14:creationId xmlns:p14="http://schemas.microsoft.com/office/powerpoint/2010/main" val="238906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a:t>
            </a:r>
            <a:endParaRPr lang="en-US" dirty="0"/>
          </a:p>
        </p:txBody>
      </p:sp>
      <p:sp>
        <p:nvSpPr>
          <p:cNvPr id="3" name="Content Placeholder 2"/>
          <p:cNvSpPr>
            <a:spLocks noGrp="1"/>
          </p:cNvSpPr>
          <p:nvPr>
            <p:ph idx="1"/>
          </p:nvPr>
        </p:nvSpPr>
        <p:spPr/>
        <p:txBody>
          <a:bodyPr/>
          <a:lstStyle/>
          <a:p>
            <a:r>
              <a:rPr lang="en-US" dirty="0" smtClean="0"/>
              <a:t>+VE – Usually gives staff more decision making responsibility in team and more control over their work which can motivate according to many theorists</a:t>
            </a:r>
          </a:p>
          <a:p>
            <a:r>
              <a:rPr lang="en-US" dirty="0"/>
              <a:t>-</a:t>
            </a:r>
            <a:r>
              <a:rPr lang="en-US" dirty="0" smtClean="0"/>
              <a:t>VE – Can bring with it a power struggle within the team/a lack of direction as maybe no assigned leader/conflict and dissention amongst the team</a:t>
            </a:r>
            <a:endParaRPr lang="en-US" dirty="0"/>
          </a:p>
        </p:txBody>
      </p:sp>
    </p:spTree>
    <p:extLst>
      <p:ext uri="{BB962C8B-B14F-4D97-AF65-F5344CB8AC3E}">
        <p14:creationId xmlns:p14="http://schemas.microsoft.com/office/powerpoint/2010/main" val="1381962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TeleWorking</a:t>
            </a:r>
            <a:endParaRPr lang="en-US" dirty="0"/>
          </a:p>
        </p:txBody>
      </p:sp>
      <p:sp>
        <p:nvSpPr>
          <p:cNvPr id="3" name="Content Placeholder 2"/>
          <p:cNvSpPr>
            <a:spLocks noGrp="1"/>
          </p:cNvSpPr>
          <p:nvPr>
            <p:ph idx="1"/>
          </p:nvPr>
        </p:nvSpPr>
        <p:spPr/>
        <p:txBody>
          <a:bodyPr>
            <a:normAutofit fontScale="92500"/>
          </a:bodyPr>
          <a:lstStyle/>
          <a:p>
            <a:pPr marL="457200" lvl="1" indent="0">
              <a:buNone/>
            </a:pPr>
            <a:r>
              <a:rPr lang="en-US" dirty="0" smtClean="0"/>
              <a:t>+VE Working </a:t>
            </a:r>
            <a:r>
              <a:rPr lang="en-US" dirty="0"/>
              <a:t>remotely can often help people be more </a:t>
            </a:r>
            <a:r>
              <a:rPr lang="en-US" dirty="0" smtClean="0"/>
              <a:t>motivated as it allows staff to work around their personal lives for convenience. </a:t>
            </a:r>
            <a:r>
              <a:rPr lang="en-US" dirty="0"/>
              <a:t>With teleworking they may be able to work a proportion of their time from home with perhaps 'hot desks' in the office that they can occupy if they need to come in for any reason. These hot desks may be shared by a number of employees. </a:t>
            </a:r>
            <a:r>
              <a:rPr lang="en-US" dirty="0" smtClean="0"/>
              <a:t>–VE However</a:t>
            </a:r>
            <a:r>
              <a:rPr lang="en-US" dirty="0"/>
              <a:t>, the majority of their time can be spent working perhaps from </a:t>
            </a:r>
            <a:r>
              <a:rPr lang="en-US" dirty="0" smtClean="0"/>
              <a:t>home</a:t>
            </a:r>
            <a:r>
              <a:rPr lang="en-US" dirty="0"/>
              <a:t> </a:t>
            </a:r>
            <a:r>
              <a:rPr lang="en-US" dirty="0" smtClean="0"/>
              <a:t>which can cause slack, lead to slow decision making and staff may not appreciate the lack of social connection.</a:t>
            </a:r>
            <a:endParaRPr lang="en-US" sz="2400" dirty="0"/>
          </a:p>
        </p:txBody>
      </p:sp>
    </p:spTree>
    <p:extLst>
      <p:ext uri="{BB962C8B-B14F-4D97-AF65-F5344CB8AC3E}">
        <p14:creationId xmlns:p14="http://schemas.microsoft.com/office/powerpoint/2010/main" val="3450046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Working</a:t>
            </a:r>
            <a:endParaRPr lang="en-US" dirty="0"/>
          </a:p>
        </p:txBody>
      </p:sp>
      <p:sp>
        <p:nvSpPr>
          <p:cNvPr id="3" name="Content Placeholder 2"/>
          <p:cNvSpPr>
            <a:spLocks noGrp="1"/>
          </p:cNvSpPr>
          <p:nvPr>
            <p:ph idx="1"/>
          </p:nvPr>
        </p:nvSpPr>
        <p:spPr/>
        <p:txBody>
          <a:bodyPr/>
          <a:lstStyle/>
          <a:p>
            <a:pPr marL="0" lvl="1" indent="0">
              <a:buNone/>
            </a:pPr>
            <a:r>
              <a:rPr lang="en-US" b="1" dirty="0"/>
              <a:t>T</a:t>
            </a:r>
            <a:r>
              <a:rPr lang="en-US" dirty="0" smtClean="0"/>
              <a:t>his </a:t>
            </a:r>
            <a:r>
              <a:rPr lang="en-US" dirty="0"/>
              <a:t>means working in a manner that suits the employee. This may mean flexible hours to fit around the employee's needs or perhaps even flexible patterns through the year. +VE makes staff feel like </a:t>
            </a:r>
            <a:r>
              <a:rPr lang="en-US" dirty="0" err="1"/>
              <a:t>organisation</a:t>
            </a:r>
            <a:r>
              <a:rPr lang="en-US" dirty="0"/>
              <a:t> cares for them allowing them to choose their hours to make their lives more convenient. –VE – Can lead to slack amongst workforce as they take advantage of flexibility and can also be difficult to measure staff performance working at different hours </a:t>
            </a:r>
            <a:r>
              <a:rPr lang="en-US" dirty="0" err="1"/>
              <a:t>etc</a:t>
            </a:r>
            <a:endParaRPr lang="en-US" sz="2400" dirty="0"/>
          </a:p>
          <a:p>
            <a:endParaRPr lang="en-US" dirty="0"/>
          </a:p>
        </p:txBody>
      </p:sp>
    </p:spTree>
    <p:extLst>
      <p:ext uri="{BB962C8B-B14F-4D97-AF65-F5344CB8AC3E}">
        <p14:creationId xmlns:p14="http://schemas.microsoft.com/office/powerpoint/2010/main" val="116773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Wages – Piece Rate Pay</a:t>
            </a:r>
            <a:endParaRPr lang="en-US" dirty="0"/>
          </a:p>
        </p:txBody>
      </p:sp>
      <p:sp>
        <p:nvSpPr>
          <p:cNvPr id="3" name="Content Placeholder 2"/>
          <p:cNvSpPr>
            <a:spLocks noGrp="1"/>
          </p:cNvSpPr>
          <p:nvPr>
            <p:ph idx="1"/>
          </p:nvPr>
        </p:nvSpPr>
        <p:spPr/>
        <p:txBody>
          <a:bodyPr/>
          <a:lstStyle/>
          <a:p>
            <a:r>
              <a:rPr lang="en-US" dirty="0" smtClean="0"/>
              <a:t>+</a:t>
            </a:r>
            <a:r>
              <a:rPr lang="en-US" dirty="0" err="1" smtClean="0"/>
              <a:t>ve</a:t>
            </a:r>
            <a:r>
              <a:rPr lang="en-US" dirty="0" smtClean="0"/>
              <a:t> – Pay is linked to effort, encourages effort</a:t>
            </a:r>
          </a:p>
          <a:p>
            <a:r>
              <a:rPr lang="en-US" dirty="0" smtClean="0"/>
              <a:t>-</a:t>
            </a:r>
            <a:r>
              <a:rPr lang="en-US" dirty="0" err="1" smtClean="0"/>
              <a:t>ve</a:t>
            </a:r>
            <a:r>
              <a:rPr lang="en-US" dirty="0" smtClean="0"/>
              <a:t> – Difficult to maintain quality control as so many units being produced</a:t>
            </a:r>
          </a:p>
          <a:p>
            <a:r>
              <a:rPr lang="en-US" dirty="0" smtClean="0"/>
              <a:t>-</a:t>
            </a:r>
            <a:r>
              <a:rPr lang="en-US" dirty="0" err="1" smtClean="0"/>
              <a:t>ve</a:t>
            </a:r>
            <a:r>
              <a:rPr lang="en-US" dirty="0" smtClean="0"/>
              <a:t> – Frustrations and tensions can also be caused if workers are slowed down by production stoppages, or problems elsewhere in the production line</a:t>
            </a:r>
            <a:endParaRPr lang="en-US" dirty="0"/>
          </a:p>
        </p:txBody>
      </p:sp>
    </p:spTree>
    <p:extLst>
      <p:ext uri="{BB962C8B-B14F-4D97-AF65-F5344CB8AC3E}">
        <p14:creationId xmlns:p14="http://schemas.microsoft.com/office/powerpoint/2010/main" val="35543434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Wages – Time Rate Pay</a:t>
            </a:r>
            <a:endParaRPr lang="en-US" dirty="0"/>
          </a:p>
        </p:txBody>
      </p:sp>
      <p:sp>
        <p:nvSpPr>
          <p:cNvPr id="3" name="Content Placeholder 2"/>
          <p:cNvSpPr>
            <a:spLocks noGrp="1"/>
          </p:cNvSpPr>
          <p:nvPr>
            <p:ph idx="1"/>
          </p:nvPr>
        </p:nvSpPr>
        <p:spPr/>
        <p:txBody>
          <a:bodyPr>
            <a:normAutofit lnSpcReduction="10000"/>
          </a:bodyPr>
          <a:lstStyle/>
          <a:p>
            <a:r>
              <a:rPr lang="en-US" dirty="0" smtClean="0"/>
              <a:t>Based on a given rate of pay per period of time. Any time worked above this is paid at a higher rate, or overtime. Pay is not related to output</a:t>
            </a:r>
          </a:p>
          <a:p>
            <a:pPr marL="0" indent="0">
              <a:buNone/>
            </a:pPr>
            <a:r>
              <a:rPr lang="en-US" dirty="0" smtClean="0"/>
              <a:t>+</a:t>
            </a:r>
            <a:r>
              <a:rPr lang="en-US" dirty="0" err="1" smtClean="0"/>
              <a:t>ve</a:t>
            </a:r>
            <a:r>
              <a:rPr lang="en-US" dirty="0" smtClean="0"/>
              <a:t> – encourages workers to work more hours – less absenteeism</a:t>
            </a:r>
          </a:p>
          <a:p>
            <a:pPr marL="0" indent="0">
              <a:buNone/>
            </a:pPr>
            <a:r>
              <a:rPr lang="en-US" dirty="0" smtClean="0"/>
              <a:t>-</a:t>
            </a:r>
            <a:r>
              <a:rPr lang="en-US" dirty="0" err="1" smtClean="0"/>
              <a:t>ve</a:t>
            </a:r>
            <a:r>
              <a:rPr lang="en-US" dirty="0" smtClean="0"/>
              <a:t> – Pay not linked to effort so hard working staff may be demotivated with same rate of pay as slack staff</a:t>
            </a:r>
            <a:endParaRPr lang="en-US" dirty="0"/>
          </a:p>
        </p:txBody>
      </p:sp>
    </p:spTree>
    <p:extLst>
      <p:ext uri="{BB962C8B-B14F-4D97-AF65-F5344CB8AC3E}">
        <p14:creationId xmlns:p14="http://schemas.microsoft.com/office/powerpoint/2010/main" val="40300272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Salary</a:t>
            </a:r>
            <a:endParaRPr lang="en-US" dirty="0"/>
          </a:p>
        </p:txBody>
      </p:sp>
      <p:sp>
        <p:nvSpPr>
          <p:cNvPr id="3" name="Content Placeholder 2"/>
          <p:cNvSpPr>
            <a:spLocks noGrp="1"/>
          </p:cNvSpPr>
          <p:nvPr>
            <p:ph idx="1"/>
          </p:nvPr>
        </p:nvSpPr>
        <p:spPr/>
        <p:txBody>
          <a:bodyPr/>
          <a:lstStyle/>
          <a:p>
            <a:r>
              <a:rPr lang="en-US" dirty="0" smtClean="0"/>
              <a:t>Fixed weekly or monthly rate for a specific job. </a:t>
            </a:r>
            <a:endParaRPr lang="en-US" dirty="0"/>
          </a:p>
          <a:p>
            <a:pPr marL="0" indent="0">
              <a:buNone/>
            </a:pPr>
            <a:r>
              <a:rPr lang="en-US" dirty="0" smtClean="0"/>
              <a:t>+</a:t>
            </a:r>
            <a:r>
              <a:rPr lang="en-US" dirty="0" err="1" smtClean="0"/>
              <a:t>ve</a:t>
            </a:r>
            <a:r>
              <a:rPr lang="en-US" dirty="0" smtClean="0"/>
              <a:t> – meets security needs of staff as they have long term contract usually associated with salary</a:t>
            </a:r>
          </a:p>
          <a:p>
            <a:pPr marL="0" indent="0">
              <a:buNone/>
            </a:pPr>
            <a:r>
              <a:rPr lang="en-US" dirty="0" smtClean="0"/>
              <a:t>-</a:t>
            </a:r>
            <a:r>
              <a:rPr lang="en-US" dirty="0" err="1" smtClean="0"/>
              <a:t>ve</a:t>
            </a:r>
            <a:r>
              <a:rPr lang="en-US" dirty="0" smtClean="0"/>
              <a:t> – Pay not related to output so some staff who work more hours than others are demotivated</a:t>
            </a:r>
            <a:endParaRPr lang="en-US" dirty="0"/>
          </a:p>
        </p:txBody>
      </p:sp>
    </p:spTree>
    <p:extLst>
      <p:ext uri="{BB962C8B-B14F-4D97-AF65-F5344CB8AC3E}">
        <p14:creationId xmlns:p14="http://schemas.microsoft.com/office/powerpoint/2010/main" val="40906290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Performance-Related Pay</a:t>
            </a:r>
            <a:endParaRPr lang="en-US" dirty="0"/>
          </a:p>
        </p:txBody>
      </p:sp>
      <p:sp>
        <p:nvSpPr>
          <p:cNvPr id="3" name="Content Placeholder 2"/>
          <p:cNvSpPr>
            <a:spLocks noGrp="1"/>
          </p:cNvSpPr>
          <p:nvPr>
            <p:ph idx="1"/>
          </p:nvPr>
        </p:nvSpPr>
        <p:spPr/>
        <p:txBody>
          <a:bodyPr/>
          <a:lstStyle/>
          <a:p>
            <a:pPr marL="457200" lvl="1" indent="0">
              <a:buNone/>
            </a:pPr>
            <a:r>
              <a:rPr lang="en-US" dirty="0" smtClean="0"/>
              <a:t>Extra </a:t>
            </a:r>
            <a:r>
              <a:rPr lang="en-US" dirty="0"/>
              <a:t>incentive to encourage employees, especially during a busy period of for a one-off </a:t>
            </a:r>
            <a:r>
              <a:rPr lang="en-US" dirty="0" smtClean="0"/>
              <a:t>job. A </a:t>
            </a:r>
            <a:r>
              <a:rPr lang="en-US" dirty="0"/>
              <a:t>method of giving individuals more money based on their personal performance. </a:t>
            </a:r>
            <a:r>
              <a:rPr lang="en-US" dirty="0" smtClean="0"/>
              <a:t>They </a:t>
            </a:r>
            <a:r>
              <a:rPr lang="en-US" dirty="0"/>
              <a:t>are often related to the employee achieving a number of targets over the year. This is common with managerial and professional workers</a:t>
            </a:r>
            <a:r>
              <a:rPr lang="en-US" dirty="0" smtClean="0"/>
              <a:t>.</a:t>
            </a:r>
          </a:p>
          <a:p>
            <a:pPr marL="457200" lvl="1" indent="0">
              <a:buNone/>
            </a:pPr>
            <a:r>
              <a:rPr lang="en-US" sz="2000" dirty="0" smtClean="0"/>
              <a:t>+VE – Staff are motivated to improve productivity and quality of output to increase pay</a:t>
            </a:r>
          </a:p>
          <a:p>
            <a:pPr marL="457200" lvl="1" indent="0">
              <a:buNone/>
            </a:pPr>
            <a:r>
              <a:rPr lang="en-US" sz="2000" dirty="0" smtClean="0"/>
              <a:t>-VE – Subjective managerial decision as to how good performance was so can demotivate staff if no specific targets are set</a:t>
            </a:r>
            <a:endParaRPr lang="en-US" sz="2000" dirty="0"/>
          </a:p>
          <a:p>
            <a:endParaRPr lang="en-US" dirty="0"/>
          </a:p>
        </p:txBody>
      </p:sp>
    </p:spTree>
    <p:extLst>
      <p:ext uri="{BB962C8B-B14F-4D97-AF65-F5344CB8AC3E}">
        <p14:creationId xmlns:p14="http://schemas.microsoft.com/office/powerpoint/2010/main" val="14078900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paid as a percentage of the value of sales made by an individual sales person. </a:t>
            </a:r>
            <a:endParaRPr lang="en-US" dirty="0" smtClean="0"/>
          </a:p>
          <a:p>
            <a:pPr marL="0" indent="0">
              <a:buNone/>
            </a:pPr>
            <a:r>
              <a:rPr lang="en-US" dirty="0" smtClean="0"/>
              <a:t>+</a:t>
            </a:r>
            <a:r>
              <a:rPr lang="en-US" dirty="0" err="1" smtClean="0"/>
              <a:t>ve</a:t>
            </a:r>
            <a:r>
              <a:rPr lang="en-US" dirty="0" smtClean="0"/>
              <a:t> – Can motivate staff to increase sales which is good for company profits</a:t>
            </a:r>
          </a:p>
          <a:p>
            <a:pPr marL="0" indent="0">
              <a:buNone/>
            </a:pPr>
            <a:r>
              <a:rPr lang="en-US" dirty="0" smtClean="0"/>
              <a:t>-VE – can become competitive amongst staff and so this can demotivate some staff</a:t>
            </a:r>
          </a:p>
          <a:p>
            <a:pPr marL="0" indent="0">
              <a:buNone/>
            </a:pPr>
            <a:r>
              <a:rPr lang="en-US" dirty="0" smtClean="0"/>
              <a:t>-VE – Can cause some customers to be turned away by the business as they see the personal service as false and just a way to try and increase sales and commission for staff</a:t>
            </a:r>
            <a:endParaRPr lang="en-US" dirty="0"/>
          </a:p>
        </p:txBody>
      </p:sp>
    </p:spTree>
    <p:extLst>
      <p:ext uri="{BB962C8B-B14F-4D97-AF65-F5344CB8AC3E}">
        <p14:creationId xmlns:p14="http://schemas.microsoft.com/office/powerpoint/2010/main" val="17770069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Profit-Related Pay</a:t>
            </a:r>
            <a:endParaRPr lang="en-US" dirty="0"/>
          </a:p>
        </p:txBody>
      </p:sp>
      <p:sp>
        <p:nvSpPr>
          <p:cNvPr id="3" name="Content Placeholder 2"/>
          <p:cNvSpPr>
            <a:spLocks noGrp="1"/>
          </p:cNvSpPr>
          <p:nvPr>
            <p:ph idx="1"/>
          </p:nvPr>
        </p:nvSpPr>
        <p:spPr/>
        <p:txBody>
          <a:bodyPr/>
          <a:lstStyle/>
          <a:p>
            <a:pPr marL="457200" lvl="1" indent="0">
              <a:buNone/>
            </a:pPr>
            <a:r>
              <a:rPr lang="en-US" dirty="0" smtClean="0"/>
              <a:t>Allows </a:t>
            </a:r>
            <a:r>
              <a:rPr lang="en-US" dirty="0"/>
              <a:t>individual employees to receive a share of profits. </a:t>
            </a:r>
            <a:r>
              <a:rPr lang="en-US" dirty="0" smtClean="0"/>
              <a:t>Acts </a:t>
            </a:r>
            <a:r>
              <a:rPr lang="en-US" dirty="0"/>
              <a:t>both as an incentive and also allows management some flexibility when setting basic rates of pay. </a:t>
            </a:r>
            <a:r>
              <a:rPr lang="en-US" dirty="0" smtClean="0"/>
              <a:t>Involves </a:t>
            </a:r>
            <a:r>
              <a:rPr lang="en-US" dirty="0"/>
              <a:t>each employee receiving a share of the profits of the business each year (</a:t>
            </a:r>
            <a:r>
              <a:rPr lang="en-US" b="1" dirty="0"/>
              <a:t>bonus)</a:t>
            </a:r>
            <a:r>
              <a:rPr lang="en-US" dirty="0"/>
              <a:t>. </a:t>
            </a:r>
            <a:endParaRPr lang="en-US" dirty="0" smtClean="0"/>
          </a:p>
          <a:p>
            <a:pPr marL="457200" lvl="1" indent="0">
              <a:buNone/>
            </a:pPr>
            <a:r>
              <a:rPr lang="en-US" sz="2000" dirty="0" smtClean="0"/>
              <a:t>+VE – Staff can feel more part of the </a:t>
            </a:r>
            <a:r>
              <a:rPr lang="en-US" sz="2000" dirty="0" err="1" smtClean="0"/>
              <a:t>organisation</a:t>
            </a:r>
            <a:r>
              <a:rPr lang="en-US" sz="2000" dirty="0" smtClean="0"/>
              <a:t> and more responsible to increase profits in order to help all staff benefit from financial bonus</a:t>
            </a:r>
          </a:p>
          <a:p>
            <a:pPr marL="457200" lvl="1" indent="0">
              <a:buNone/>
            </a:pPr>
            <a:r>
              <a:rPr lang="en-US" sz="2000" dirty="0" smtClean="0"/>
              <a:t>-VE - </a:t>
            </a:r>
            <a:r>
              <a:rPr lang="en-US" sz="2000" dirty="0"/>
              <a:t>If a firm record a loss then employees may suffer from both lost earnings and a feeling that the company is performing badly.</a:t>
            </a:r>
          </a:p>
          <a:p>
            <a:pPr marL="457200" lvl="1" indent="0">
              <a:buNone/>
            </a:pPr>
            <a:endParaRPr lang="en-US" sz="2000" dirty="0"/>
          </a:p>
          <a:p>
            <a:endParaRPr lang="en-US" dirty="0"/>
          </a:p>
        </p:txBody>
      </p:sp>
    </p:spTree>
    <p:extLst>
      <p:ext uri="{BB962C8B-B14F-4D97-AF65-F5344CB8AC3E}">
        <p14:creationId xmlns:p14="http://schemas.microsoft.com/office/powerpoint/2010/main" val="13619856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Employee Share Ownership Schemes</a:t>
            </a:r>
            <a:endParaRPr lang="en-US" dirty="0"/>
          </a:p>
        </p:txBody>
      </p:sp>
      <p:sp>
        <p:nvSpPr>
          <p:cNvPr id="3" name="Content Placeholder 2"/>
          <p:cNvSpPr>
            <a:spLocks noGrp="1"/>
          </p:cNvSpPr>
          <p:nvPr>
            <p:ph idx="1"/>
          </p:nvPr>
        </p:nvSpPr>
        <p:spPr/>
        <p:txBody>
          <a:bodyPr/>
          <a:lstStyle/>
          <a:p>
            <a:r>
              <a:rPr lang="en-US" dirty="0"/>
              <a:t>involves each employee receiving a part of each month's salary in the form of shares, normally at less than current market price</a:t>
            </a:r>
            <a:r>
              <a:rPr lang="en-US" dirty="0" smtClean="0"/>
              <a:t>.</a:t>
            </a:r>
          </a:p>
          <a:p>
            <a:pPr marL="0" lvl="2" indent="0">
              <a:buNone/>
            </a:pPr>
            <a:r>
              <a:rPr lang="en-US" dirty="0" smtClean="0"/>
              <a:t>+VE - </a:t>
            </a:r>
            <a:r>
              <a:rPr lang="en-US" dirty="0"/>
              <a:t>Employees should feel a desire to work harder and so boost profits. As a result the price of their shares may rise and they will receive higher dividends. </a:t>
            </a:r>
            <a:endParaRPr lang="en-US" sz="2000" dirty="0"/>
          </a:p>
          <a:p>
            <a:pPr marL="0" indent="0">
              <a:buNone/>
            </a:pPr>
            <a:r>
              <a:rPr lang="en-US" dirty="0" smtClean="0"/>
              <a:t>-VE – Some staff would prefer quick rewards both financial and non financial rather than long term shares so may not be motivate </a:t>
            </a:r>
            <a:r>
              <a:rPr lang="en-US" dirty="0" err="1" smtClean="0"/>
              <a:t>dby</a:t>
            </a:r>
            <a:r>
              <a:rPr lang="en-US" dirty="0" smtClean="0"/>
              <a:t> this</a:t>
            </a:r>
            <a:endParaRPr lang="en-US" dirty="0"/>
          </a:p>
        </p:txBody>
      </p:sp>
    </p:spTree>
    <p:extLst>
      <p:ext uri="{BB962C8B-B14F-4D97-AF65-F5344CB8AC3E}">
        <p14:creationId xmlns:p14="http://schemas.microsoft.com/office/powerpoint/2010/main" val="20308845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Fringe Payments</a:t>
            </a:r>
            <a:endParaRPr lang="en-US" dirty="0"/>
          </a:p>
        </p:txBody>
      </p:sp>
      <p:sp>
        <p:nvSpPr>
          <p:cNvPr id="3" name="Content Placeholder 2"/>
          <p:cNvSpPr>
            <a:spLocks noGrp="1"/>
          </p:cNvSpPr>
          <p:nvPr>
            <p:ph idx="1"/>
          </p:nvPr>
        </p:nvSpPr>
        <p:spPr/>
        <p:txBody>
          <a:bodyPr>
            <a:normAutofit lnSpcReduction="10000"/>
          </a:bodyPr>
          <a:lstStyle/>
          <a:p>
            <a:r>
              <a:rPr lang="en-US" dirty="0"/>
              <a:t>the addition of such perks as private health schemes, pension schemes, subsidized meals, discounts on holidays and travel, cheap mortgages and loans, company cars and discounts when buying the company's </a:t>
            </a:r>
            <a:r>
              <a:rPr lang="en-US" dirty="0" smtClean="0"/>
              <a:t>products</a:t>
            </a:r>
          </a:p>
          <a:p>
            <a:r>
              <a:rPr lang="en-US" dirty="0" smtClean="0"/>
              <a:t>No </a:t>
            </a:r>
            <a:r>
              <a:rPr lang="en-US" dirty="0" err="1" smtClean="0"/>
              <a:t>demotivations</a:t>
            </a:r>
            <a:r>
              <a:rPr lang="en-US" dirty="0" smtClean="0"/>
              <a:t> really only gets staff upset if other staff earn perceived better fringe benefits than them</a:t>
            </a:r>
            <a:endParaRPr lang="en-US" dirty="0"/>
          </a:p>
        </p:txBody>
      </p:sp>
    </p:spTree>
    <p:extLst>
      <p:ext uri="{BB962C8B-B14F-4D97-AF65-F5344CB8AC3E}">
        <p14:creationId xmlns:p14="http://schemas.microsoft.com/office/powerpoint/2010/main" val="14053100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TotalTime>
  <Words>1136</Words>
  <Application>Microsoft Macintosh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2.5 Financial &amp; NON-Financial Motivators</vt:lpstr>
      <vt:lpstr>Wages – Piece Rate Pay</vt:lpstr>
      <vt:lpstr>Wages – Time Rate Pay</vt:lpstr>
      <vt:lpstr>Salary</vt:lpstr>
      <vt:lpstr>Performance-Related Pay</vt:lpstr>
      <vt:lpstr>Commission</vt:lpstr>
      <vt:lpstr>Profit-Related Pay</vt:lpstr>
      <vt:lpstr>Employee Share Ownership Schemes</vt:lpstr>
      <vt:lpstr>Fringe Payments</vt:lpstr>
      <vt:lpstr>Non-Financial Motivators</vt:lpstr>
      <vt:lpstr>Job Enlargement</vt:lpstr>
      <vt:lpstr>Job Enrichment</vt:lpstr>
      <vt:lpstr>Job Rotation</vt:lpstr>
      <vt:lpstr>Teamwork</vt:lpstr>
      <vt:lpstr>TeleWorking</vt:lpstr>
      <vt:lpstr>Flexible Working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 Financial &amp; NON-Financial Motivators</dc:title>
  <dc:creator>Liam Greenbank</dc:creator>
  <cp:lastModifiedBy>Liam Greenbank</cp:lastModifiedBy>
  <cp:revision>9</cp:revision>
  <dcterms:created xsi:type="dcterms:W3CDTF">2014-04-21T03:37:53Z</dcterms:created>
  <dcterms:modified xsi:type="dcterms:W3CDTF">2014-04-21T06:57:44Z</dcterms:modified>
</cp:coreProperties>
</file>