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F396-4B14-4368-B034-4C66658C7D10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42A0-55AD-4FF0-8774-21E36B881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F396-4B14-4368-B034-4C66658C7D10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42A0-55AD-4FF0-8774-21E36B881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F396-4B14-4368-B034-4C66658C7D10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42A0-55AD-4FF0-8774-21E36B881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F396-4B14-4368-B034-4C66658C7D10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42A0-55AD-4FF0-8774-21E36B881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F396-4B14-4368-B034-4C66658C7D10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42A0-55AD-4FF0-8774-21E36B881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F396-4B14-4368-B034-4C66658C7D10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42A0-55AD-4FF0-8774-21E36B881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F396-4B14-4368-B034-4C66658C7D10}" type="datetimeFigureOut">
              <a:rPr lang="en-US" smtClean="0"/>
              <a:t>4/27/14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42A0-55AD-4FF0-8774-21E36B881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F396-4B14-4368-B034-4C66658C7D10}" type="datetimeFigureOut">
              <a:rPr lang="en-US" smtClean="0"/>
              <a:t>4/27/14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42A0-55AD-4FF0-8774-21E36B881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F396-4B14-4368-B034-4C66658C7D10}" type="datetimeFigureOut">
              <a:rPr lang="en-US" smtClean="0"/>
              <a:t>4/27/14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42A0-55AD-4FF0-8774-21E36B881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F396-4B14-4368-B034-4C66658C7D10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42A0-55AD-4FF0-8774-21E36B881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F396-4B14-4368-B034-4C66658C7D10}" type="datetimeFigureOut">
              <a:rPr lang="en-US" smtClean="0"/>
              <a:t>4/27/14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42A0-55AD-4FF0-8774-21E36B881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6F396-4B14-4368-B034-4C66658C7D10}" type="datetimeFigureOut">
              <a:rPr lang="en-US" smtClean="0"/>
              <a:t>4/27/14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F42A0-55AD-4FF0-8774-21E36B8819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2.6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IB BUS MGT</a:t>
            </a:r>
          </a:p>
          <a:p>
            <a:r>
              <a:rPr lang="en-US" dirty="0" smtClean="0"/>
              <a:t>MR GREENBANK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Charles </a:t>
            </a:r>
            <a:r>
              <a:rPr lang="en-US" dirty="0" err="1" smtClean="0"/>
              <a:t>Handy’s</a:t>
            </a:r>
            <a:r>
              <a:rPr lang="en-US" dirty="0" smtClean="0"/>
              <a:t> Theories of Culture </a:t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smtClean="0"/>
              <a:t>Power </a:t>
            </a:r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When one dominant individual or group hold decision making power – </a:t>
            </a:r>
            <a:r>
              <a:rPr lang="en-US" dirty="0" err="1" smtClean="0"/>
              <a:t>centralised</a:t>
            </a:r>
            <a:r>
              <a:rPr lang="en-US" dirty="0" smtClean="0"/>
              <a:t> decision making – </a:t>
            </a:r>
            <a:r>
              <a:rPr lang="en-US" dirty="0"/>
              <a:t>The organization structure is likely to be </a:t>
            </a:r>
            <a:r>
              <a:rPr lang="en-US" u="sng" dirty="0"/>
              <a:t>tall</a:t>
            </a:r>
            <a:r>
              <a:rPr lang="en-US" dirty="0"/>
              <a:t> with </a:t>
            </a:r>
            <a:r>
              <a:rPr lang="en-US" u="sng" dirty="0"/>
              <a:t>small spans of control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roles are clearly stated – formal rules and procedures for all staff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the job done for the good of the </a:t>
            </a:r>
            <a:r>
              <a:rPr lang="en-US" dirty="0" err="1" smtClean="0"/>
              <a:t>organisation</a:t>
            </a:r>
            <a:r>
              <a:rPr lang="en-US" dirty="0" smtClean="0"/>
              <a:t> – no particular leader – teamwork encouraged to get job done quicker and more efficiently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Person/Self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Professionals who share knowledge to improve their individual performance. The focus is on improving their performance individually by sharing good practice. </a:t>
            </a:r>
            <a:r>
              <a:rPr lang="en-US" dirty="0"/>
              <a:t>likely to employ </a:t>
            </a:r>
            <a:r>
              <a:rPr lang="en-US" u="sng" dirty="0"/>
              <a:t>flatter hierarchies</a:t>
            </a:r>
            <a:r>
              <a:rPr lang="en-US" dirty="0"/>
              <a:t> with individuals within the organization empowered to take more important decisions and to work on their own initiative.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Cultures do alter over time as the external environment changes and markets become more competitive and global.</a:t>
            </a:r>
            <a:endParaRPr lang="en-US" sz="2800" dirty="0"/>
          </a:p>
          <a:p>
            <a:pPr lvl="1"/>
            <a:r>
              <a:rPr lang="en-US" dirty="0"/>
              <a:t>Managers are forced to delegate more of their function and authority. </a:t>
            </a:r>
            <a:endParaRPr lang="en-US" sz="2400" dirty="0"/>
          </a:p>
          <a:p>
            <a:pPr lvl="0"/>
            <a:r>
              <a:rPr lang="en-US" dirty="0"/>
              <a:t>New employees bring new ideas and cultural, legal and social changes may demand the corporate culture adapts and grows. </a:t>
            </a:r>
            <a:endParaRPr lang="en-US" sz="2800" dirty="0"/>
          </a:p>
          <a:p>
            <a:r>
              <a:rPr lang="en-US" dirty="0"/>
              <a:t>Cultures may also change when organizations </a:t>
            </a:r>
            <a:r>
              <a:rPr lang="en-US" i="1" dirty="0"/>
              <a:t>merge</a:t>
            </a:r>
            <a:r>
              <a:rPr lang="en-US" dirty="0"/>
              <a:t> or when one organization, is </a:t>
            </a:r>
            <a:r>
              <a:rPr lang="en-US" i="1" dirty="0"/>
              <a:t>taken over</a:t>
            </a:r>
            <a:r>
              <a:rPr lang="en-US" dirty="0"/>
              <a:t> by another. </a:t>
            </a:r>
          </a:p>
        </p:txBody>
      </p:sp>
    </p:spTree>
    <p:extLst>
      <p:ext uri="{BB962C8B-B14F-4D97-AF65-F5344CB8AC3E}">
        <p14:creationId xmlns:p14="http://schemas.microsoft.com/office/powerpoint/2010/main" val="388740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-36404"/>
            <a:ext cx="7162800" cy="691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05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727775"/>
              </p:ext>
            </p:extLst>
          </p:nvPr>
        </p:nvGraphicFramePr>
        <p:xfrm>
          <a:off x="457200" y="1295400"/>
          <a:ext cx="8382002" cy="5248276"/>
        </p:xfrm>
        <a:graphic>
          <a:graphicData uri="http://schemas.openxmlformats.org/drawingml/2006/table">
            <a:tbl>
              <a:tblPr/>
              <a:tblGrid>
                <a:gridCol w="4191001"/>
                <a:gridCol w="4191001"/>
              </a:tblGrid>
              <a:tr h="619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1">
                          <a:latin typeface="Times New Roman"/>
                          <a:ea typeface="Times New Roman"/>
                          <a:cs typeface="Times New Roman"/>
                        </a:rPr>
                        <a:t>Culture</a:t>
                      </a:r>
                      <a:endParaRPr lang="en-US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1">
                          <a:latin typeface="Times New Roman"/>
                          <a:ea typeface="Times New Roman"/>
                          <a:cs typeface="Times New Roman"/>
                        </a:rPr>
                        <a:t>Feature</a:t>
                      </a:r>
                      <a:endParaRPr lang="en-US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autocratic leadership, bonuses for exceptional work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Role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bureaucracy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Task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empowerment, matrix management, cooperation, team working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Person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working alone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Entrepreneurial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Risk taking, failure sometimes </a:t>
                      </a:r>
                      <a:r>
                        <a:rPr lang="en-GB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accepted (evident culture</a:t>
                      </a:r>
                      <a:r>
                        <a:rPr lang="en-GB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in more and more organisations these days)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248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2.6 Culture</vt:lpstr>
      <vt:lpstr>Charles Handy’s Theories of Culture  1. Power Culture</vt:lpstr>
      <vt:lpstr>Role Cultures</vt:lpstr>
      <vt:lpstr>Task Culture</vt:lpstr>
      <vt:lpstr>Person/Self Culture</vt:lpstr>
      <vt:lpstr>Culture Change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2.6 Culture Worksheet</dc:title>
  <dc:creator>lgreenbank</dc:creator>
  <cp:lastModifiedBy>Liam Greenbank</cp:lastModifiedBy>
  <cp:revision>10</cp:revision>
  <dcterms:created xsi:type="dcterms:W3CDTF">2013-04-09T08:25:29Z</dcterms:created>
  <dcterms:modified xsi:type="dcterms:W3CDTF">2014-04-27T04:47:37Z</dcterms:modified>
</cp:coreProperties>
</file>