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22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0C947A-02AB-ED43-B440-6BD83F559A5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223223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C947A-02AB-ED43-B440-6BD83F559A5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176473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C947A-02AB-ED43-B440-6BD83F559A5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21362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C947A-02AB-ED43-B440-6BD83F559A5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3634937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C947A-02AB-ED43-B440-6BD83F559A57}"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171223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0C947A-02AB-ED43-B440-6BD83F559A57}"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1701289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0C947A-02AB-ED43-B440-6BD83F559A57}" type="datetimeFigureOut">
              <a:rPr lang="en-US" smtClean="0"/>
              <a:t>4/28/14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255590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0C947A-02AB-ED43-B440-6BD83F559A57}" type="datetimeFigureOut">
              <a:rPr lang="en-US" smtClean="0"/>
              <a:t>4/28/14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56035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C947A-02AB-ED43-B440-6BD83F559A57}" type="datetimeFigureOut">
              <a:rPr lang="en-US" smtClean="0"/>
              <a:t>4/28/14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3283656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C947A-02AB-ED43-B440-6BD83F559A57}"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605282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C947A-02AB-ED43-B440-6BD83F559A57}"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7B73C7-94AB-DC4D-A35C-787D85B5E264}" type="slidenum">
              <a:rPr lang="en-US" smtClean="0"/>
              <a:t>‹#›</a:t>
            </a:fld>
            <a:endParaRPr lang="en-US"/>
          </a:p>
        </p:txBody>
      </p:sp>
    </p:spTree>
    <p:extLst>
      <p:ext uri="{BB962C8B-B14F-4D97-AF65-F5344CB8AC3E}">
        <p14:creationId xmlns:p14="http://schemas.microsoft.com/office/powerpoint/2010/main" val="4107141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C947A-02AB-ED43-B440-6BD83F559A57}" type="datetimeFigureOut">
              <a:rPr lang="en-US" smtClean="0"/>
              <a:t>4/28/14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B73C7-94AB-DC4D-A35C-787D85B5E264}" type="slidenum">
              <a:rPr lang="en-US" smtClean="0"/>
              <a:t>‹#›</a:t>
            </a:fld>
            <a:endParaRPr lang="en-US"/>
          </a:p>
        </p:txBody>
      </p:sp>
    </p:spTree>
    <p:extLst>
      <p:ext uri="{BB962C8B-B14F-4D97-AF65-F5344CB8AC3E}">
        <p14:creationId xmlns:p14="http://schemas.microsoft.com/office/powerpoint/2010/main" val="68681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2.7 Employee Relations</a:t>
            </a:r>
            <a:endParaRPr lang="en-US" dirty="0"/>
          </a:p>
        </p:txBody>
      </p:sp>
      <p:sp>
        <p:nvSpPr>
          <p:cNvPr id="3" name="Subtitle 2"/>
          <p:cNvSpPr>
            <a:spLocks noGrp="1"/>
          </p:cNvSpPr>
          <p:nvPr>
            <p:ph type="subTitle" idx="1"/>
          </p:nvPr>
        </p:nvSpPr>
        <p:spPr/>
        <p:txBody>
          <a:bodyPr/>
          <a:lstStyle/>
          <a:p>
            <a:r>
              <a:rPr lang="en-US" dirty="0" smtClean="0"/>
              <a:t>HL Business</a:t>
            </a:r>
          </a:p>
          <a:p>
            <a:r>
              <a:rPr lang="en-US" dirty="0" err="1" smtClean="0"/>
              <a:t>Mr</a:t>
            </a:r>
            <a:r>
              <a:rPr lang="en-US" dirty="0" smtClean="0"/>
              <a:t> Greenbank</a:t>
            </a:r>
            <a:endParaRPr lang="en-US" dirty="0"/>
          </a:p>
        </p:txBody>
      </p:sp>
    </p:spTree>
    <p:extLst>
      <p:ext uri="{BB962C8B-B14F-4D97-AF65-F5344CB8AC3E}">
        <p14:creationId xmlns:p14="http://schemas.microsoft.com/office/powerpoint/2010/main" val="135840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Unions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Trade unions are organizations of workers that are set up to protect and represent their members in their day-to-day work. </a:t>
            </a:r>
            <a:endParaRPr lang="en-US" sz="2800" dirty="0"/>
          </a:p>
          <a:p>
            <a:pPr lvl="0"/>
            <a:r>
              <a:rPr lang="en-US" dirty="0"/>
              <a:t>Their roles may include:</a:t>
            </a:r>
            <a:endParaRPr lang="en-US" sz="2800" dirty="0"/>
          </a:p>
          <a:p>
            <a:pPr lvl="1"/>
            <a:r>
              <a:rPr lang="en-US" dirty="0"/>
              <a:t>Giving legal advice and representation for their members </a:t>
            </a:r>
            <a:endParaRPr lang="en-US" sz="2400" dirty="0"/>
          </a:p>
          <a:p>
            <a:pPr lvl="1"/>
            <a:r>
              <a:rPr lang="en-US" dirty="0"/>
              <a:t>Ensuring a safe and secure working environment for their members </a:t>
            </a:r>
            <a:endParaRPr lang="en-US" sz="2400" dirty="0"/>
          </a:p>
          <a:p>
            <a:pPr lvl="1"/>
            <a:r>
              <a:rPr lang="en-US" dirty="0"/>
              <a:t>Negotiating pay and other employment rights on behalf of their members </a:t>
            </a:r>
            <a:endParaRPr lang="en-US" sz="2400" dirty="0" smtClean="0"/>
          </a:p>
          <a:p>
            <a:pPr lvl="1"/>
            <a:r>
              <a:rPr lang="en-US" dirty="0" smtClean="0"/>
              <a:t>Participating </a:t>
            </a:r>
            <a:r>
              <a:rPr lang="en-US" dirty="0"/>
              <a:t>in the decision-making process </a:t>
            </a:r>
          </a:p>
        </p:txBody>
      </p:sp>
    </p:spTree>
    <p:extLst>
      <p:ext uri="{BB962C8B-B14F-4D97-AF65-F5344CB8AC3E}">
        <p14:creationId xmlns:p14="http://schemas.microsoft.com/office/powerpoint/2010/main" val="379943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Bargaining</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Bargaining is the process of negotiation between employers and employees to determine the pay and terms of conditions of the employees. The 2 types are:</a:t>
            </a:r>
            <a:endParaRPr lang="en-US" sz="2800" dirty="0"/>
          </a:p>
          <a:p>
            <a:pPr lvl="1"/>
            <a:r>
              <a:rPr lang="en-US" b="1" dirty="0"/>
              <a:t>1.</a:t>
            </a:r>
            <a:r>
              <a:rPr lang="en-US" dirty="0"/>
              <a:t> </a:t>
            </a:r>
            <a:r>
              <a:rPr lang="en-US" b="1" dirty="0"/>
              <a:t>Individual Bargaining</a:t>
            </a:r>
            <a:r>
              <a:rPr lang="en-US" dirty="0"/>
              <a:t>, which takes place between an employee and his/her employer</a:t>
            </a:r>
            <a:endParaRPr lang="en-US" sz="2400" dirty="0"/>
          </a:p>
          <a:p>
            <a:pPr lvl="1"/>
            <a:r>
              <a:rPr lang="en-US" b="1" dirty="0"/>
              <a:t>2.</a:t>
            </a:r>
            <a:r>
              <a:rPr lang="en-US" dirty="0"/>
              <a:t> </a:t>
            </a:r>
            <a:r>
              <a:rPr lang="en-US" b="1" dirty="0"/>
              <a:t>Collective Bargaining</a:t>
            </a:r>
            <a:r>
              <a:rPr lang="en-US" dirty="0"/>
              <a:t>, where several individuals or an organization (usually a trade union) have the power to negotiate on behalf of others.</a:t>
            </a:r>
            <a:endParaRPr lang="en-US" sz="2400" dirty="0"/>
          </a:p>
          <a:p>
            <a:pPr lvl="0"/>
            <a:r>
              <a:rPr lang="en-US" dirty="0"/>
              <a:t>The membership of trade unions has dropped since the 1980s </a:t>
            </a:r>
            <a:endParaRPr lang="en-US" sz="2800" dirty="0"/>
          </a:p>
        </p:txBody>
      </p:sp>
    </p:spTree>
    <p:extLst>
      <p:ext uri="{BB962C8B-B14F-4D97-AF65-F5344CB8AC3E}">
        <p14:creationId xmlns:p14="http://schemas.microsoft.com/office/powerpoint/2010/main" val="159811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63"/>
            <a:ext cx="8229600" cy="1143000"/>
          </a:xfrm>
        </p:spPr>
        <p:txBody>
          <a:bodyPr>
            <a:normAutofit fontScale="90000"/>
          </a:bodyPr>
          <a:lstStyle/>
          <a:p>
            <a:r>
              <a:rPr lang="en-US" dirty="0" smtClean="0"/>
              <a:t>Causes of Employer – Employee Conflict</a:t>
            </a:r>
            <a:endParaRPr lang="en-US" dirty="0"/>
          </a:p>
        </p:txBody>
      </p:sp>
      <p:sp>
        <p:nvSpPr>
          <p:cNvPr id="3" name="Content Placeholder 2"/>
          <p:cNvSpPr>
            <a:spLocks noGrp="1"/>
          </p:cNvSpPr>
          <p:nvPr>
            <p:ph idx="1"/>
          </p:nvPr>
        </p:nvSpPr>
        <p:spPr>
          <a:xfrm>
            <a:off x="289667" y="1417638"/>
            <a:ext cx="8397133" cy="5022531"/>
          </a:xfrm>
        </p:spPr>
        <p:txBody>
          <a:bodyPr>
            <a:normAutofit fontScale="77500" lnSpcReduction="20000"/>
          </a:bodyPr>
          <a:lstStyle/>
          <a:p>
            <a:pPr lvl="0"/>
            <a:r>
              <a:rPr lang="en-US" b="1" dirty="0"/>
              <a:t>Pay</a:t>
            </a:r>
            <a:r>
              <a:rPr lang="en-US" dirty="0"/>
              <a:t> - management will want to keep pay for workers as low as possible while maintaining an adequate supply of labor and ensuring that they are sufficiently motivated and productive. Workers will always be looking to maximize their pay. </a:t>
            </a:r>
          </a:p>
          <a:p>
            <a:pPr lvl="0"/>
            <a:r>
              <a:rPr lang="en-US" b="1" dirty="0"/>
              <a:t>Working conditions</a:t>
            </a:r>
            <a:r>
              <a:rPr lang="en-US" dirty="0"/>
              <a:t> - workers will want to work in the nicest possible working conditions, but better working conditions represent a higher level of cost and management may therefore resist any attempts to improve working conditions </a:t>
            </a:r>
          </a:p>
          <a:p>
            <a:pPr lvl="0"/>
            <a:r>
              <a:rPr lang="en-US" b="1" dirty="0"/>
              <a:t>Redundancy</a:t>
            </a:r>
            <a:r>
              <a:rPr lang="en-US" dirty="0"/>
              <a:t> - if there is a threat of redundancy, workers will be concerned at the loss of their livelihoods and this may well cause conflict </a:t>
            </a:r>
          </a:p>
          <a:p>
            <a:pPr lvl="0"/>
            <a:r>
              <a:rPr lang="en-US" b="1" dirty="0"/>
              <a:t>Change</a:t>
            </a:r>
            <a:r>
              <a:rPr lang="en-US" dirty="0"/>
              <a:t> - there can be significant resistance to change and therefore rapid change can be a source of conflict between workers and management </a:t>
            </a:r>
          </a:p>
        </p:txBody>
      </p:sp>
    </p:spTree>
    <p:extLst>
      <p:ext uri="{BB962C8B-B14F-4D97-AF65-F5344CB8AC3E}">
        <p14:creationId xmlns:p14="http://schemas.microsoft.com/office/powerpoint/2010/main" val="268678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Disputes</a:t>
            </a:r>
            <a:endParaRPr lang="en-US" dirty="0"/>
          </a:p>
        </p:txBody>
      </p:sp>
      <p:sp>
        <p:nvSpPr>
          <p:cNvPr id="3" name="Content Placeholder 2"/>
          <p:cNvSpPr>
            <a:spLocks noGrp="1"/>
          </p:cNvSpPr>
          <p:nvPr>
            <p:ph idx="1"/>
          </p:nvPr>
        </p:nvSpPr>
        <p:spPr>
          <a:xfrm>
            <a:off x="222821" y="1417638"/>
            <a:ext cx="8690003" cy="5200806"/>
          </a:xfrm>
        </p:spPr>
        <p:txBody>
          <a:bodyPr>
            <a:normAutofit fontScale="85000" lnSpcReduction="10000"/>
          </a:bodyPr>
          <a:lstStyle/>
          <a:p>
            <a:pPr lvl="0"/>
            <a:r>
              <a:rPr lang="en-US" dirty="0"/>
              <a:t>If trade unions are unable to get agreement with employers with their negotiations, then they may enter into an industrial dispute. In this case, they have a number of sanctions they may use to try to put employers under pressure. These include:</a:t>
            </a:r>
            <a:endParaRPr lang="en-US" sz="2800" dirty="0"/>
          </a:p>
          <a:p>
            <a:pPr lvl="1"/>
            <a:r>
              <a:rPr lang="en-US" b="1" dirty="0"/>
              <a:t>Work to rule</a:t>
            </a:r>
            <a:r>
              <a:rPr lang="en-US" dirty="0"/>
              <a:t> - workers follow exact rules and procedures to the letter. This will generally reduce productivity and therefore total production. </a:t>
            </a:r>
            <a:endParaRPr lang="en-US" sz="2400" dirty="0"/>
          </a:p>
          <a:p>
            <a:pPr lvl="1"/>
            <a:r>
              <a:rPr lang="en-US" b="1" dirty="0"/>
              <a:t>Go slow</a:t>
            </a:r>
            <a:r>
              <a:rPr lang="en-US" dirty="0"/>
              <a:t> - Workers deliberately use strategies to work slower. Once again, this will generally reduce productivity and therefore total production </a:t>
            </a:r>
            <a:endParaRPr lang="en-US" sz="2400" dirty="0"/>
          </a:p>
          <a:p>
            <a:pPr lvl="1"/>
            <a:r>
              <a:rPr lang="en-US" b="1" dirty="0"/>
              <a:t>Strikes</a:t>
            </a:r>
            <a:r>
              <a:rPr lang="en-US" dirty="0"/>
              <a:t> - workers fully withdraw their labor and refuse to work. This may be for a fixed period (e.g. one-day strikes) or full-time until they can get an agreement with employers. </a:t>
            </a:r>
            <a:endParaRPr lang="en-US" sz="2400" dirty="0"/>
          </a:p>
        </p:txBody>
      </p:sp>
    </p:spTree>
    <p:extLst>
      <p:ext uri="{BB962C8B-B14F-4D97-AF65-F5344CB8AC3E}">
        <p14:creationId xmlns:p14="http://schemas.microsoft.com/office/powerpoint/2010/main" val="3146314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Disputes Continued</a:t>
            </a:r>
            <a:endParaRPr lang="en-US" dirty="0"/>
          </a:p>
        </p:txBody>
      </p:sp>
      <p:sp>
        <p:nvSpPr>
          <p:cNvPr id="3" name="Content Placeholder 2"/>
          <p:cNvSpPr>
            <a:spLocks noGrp="1"/>
          </p:cNvSpPr>
          <p:nvPr>
            <p:ph idx="1"/>
          </p:nvPr>
        </p:nvSpPr>
        <p:spPr/>
        <p:txBody>
          <a:bodyPr/>
          <a:lstStyle/>
          <a:p>
            <a:pPr lvl="1"/>
            <a:r>
              <a:rPr lang="en-US" b="1" dirty="0"/>
              <a:t>Overtime bans</a:t>
            </a:r>
            <a:r>
              <a:rPr lang="en-US" dirty="0"/>
              <a:t> - workers refuse to do overtime. Once again, this will generally reduce productivity and therefore total production. </a:t>
            </a:r>
            <a:endParaRPr lang="en-US" sz="2400" dirty="0"/>
          </a:p>
          <a:p>
            <a:pPr lvl="1"/>
            <a:r>
              <a:rPr lang="en-US" b="1" dirty="0"/>
              <a:t>Picketing</a:t>
            </a:r>
            <a:r>
              <a:rPr lang="en-US" dirty="0"/>
              <a:t> - workers position themselves outside the entrance to a firm or place of work and try to persuade people not to enter. Other union members will often agree not to cross picket lines. (N.B. They are only allowed to picket their own workplace - picketing other factories or locations is called </a:t>
            </a:r>
            <a:r>
              <a:rPr lang="en-US" b="1" dirty="0"/>
              <a:t>secondary picketing</a:t>
            </a:r>
            <a:r>
              <a:rPr lang="en-US" dirty="0"/>
              <a:t> and is illegal). </a:t>
            </a:r>
            <a:endParaRPr lang="en-US" sz="2400" dirty="0"/>
          </a:p>
          <a:p>
            <a:endParaRPr lang="en-US" dirty="0"/>
          </a:p>
        </p:txBody>
      </p:sp>
    </p:spTree>
    <p:extLst>
      <p:ext uri="{BB962C8B-B14F-4D97-AF65-F5344CB8AC3E}">
        <p14:creationId xmlns:p14="http://schemas.microsoft.com/office/powerpoint/2010/main" val="2213062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Conflict</a:t>
            </a:r>
            <a:endParaRPr lang="en-US" dirty="0"/>
          </a:p>
        </p:txBody>
      </p:sp>
      <p:sp>
        <p:nvSpPr>
          <p:cNvPr id="3" name="Content Placeholder 2"/>
          <p:cNvSpPr>
            <a:spLocks noGrp="1"/>
          </p:cNvSpPr>
          <p:nvPr>
            <p:ph idx="1"/>
          </p:nvPr>
        </p:nvSpPr>
        <p:spPr>
          <a:xfrm>
            <a:off x="245103" y="1417638"/>
            <a:ext cx="8645439" cy="5044815"/>
          </a:xfrm>
        </p:spPr>
        <p:txBody>
          <a:bodyPr>
            <a:normAutofit lnSpcReduction="10000"/>
          </a:bodyPr>
          <a:lstStyle/>
          <a:p>
            <a:pPr lvl="0"/>
            <a:r>
              <a:rPr lang="en-US" b="1" dirty="0"/>
              <a:t>Arbitration</a:t>
            </a:r>
            <a:r>
              <a:rPr lang="en-US" dirty="0"/>
              <a:t> - where both parties agree to an arbitrator being appointed and accept that their decision will be final. </a:t>
            </a:r>
            <a:endParaRPr lang="en-US" sz="2800" dirty="0"/>
          </a:p>
          <a:p>
            <a:pPr lvl="0"/>
            <a:r>
              <a:rPr lang="en-US" b="1" dirty="0" smtClean="0"/>
              <a:t>Conciliation</a:t>
            </a:r>
            <a:r>
              <a:rPr lang="en-US" dirty="0" smtClean="0"/>
              <a:t> </a:t>
            </a:r>
            <a:r>
              <a:rPr lang="en-US" dirty="0"/>
              <a:t>- when a third, neutral party attempts to resolve the situation. </a:t>
            </a:r>
            <a:endParaRPr lang="en-US" sz="2800" dirty="0"/>
          </a:p>
          <a:p>
            <a:pPr lvl="0"/>
            <a:r>
              <a:rPr lang="en-US" b="1" dirty="0"/>
              <a:t>Industrial Tribunals - </a:t>
            </a:r>
            <a:r>
              <a:rPr lang="en-US" dirty="0"/>
              <a:t>an informal courtroom where disputes are overseen by a Chairperson who will then judge on the case. Tribunals will usually see cases relating to employee complaints like unfair dismissal etc</a:t>
            </a:r>
            <a:r>
              <a:rPr lang="en-US" dirty="0" smtClean="0"/>
              <a:t>.</a:t>
            </a:r>
            <a:endParaRPr lang="en-US" sz="2800" dirty="0"/>
          </a:p>
        </p:txBody>
      </p:sp>
    </p:spTree>
    <p:extLst>
      <p:ext uri="{BB962C8B-B14F-4D97-AF65-F5344CB8AC3E}">
        <p14:creationId xmlns:p14="http://schemas.microsoft.com/office/powerpoint/2010/main" val="27797095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Resolving Conflict Continued</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There has been increased acceptance of the need for flexible working practices that enable firms to remain competitive while at the same time offering protection for their employees. These may include:</a:t>
            </a:r>
            <a:endParaRPr lang="en-US" sz="2800" dirty="0"/>
          </a:p>
          <a:p>
            <a:pPr lvl="1"/>
            <a:r>
              <a:rPr lang="en-US" b="1" dirty="0"/>
              <a:t>Flexible contracts</a:t>
            </a:r>
            <a:r>
              <a:rPr lang="en-US" dirty="0"/>
              <a:t> - contracts where employees work according to the level of demand. </a:t>
            </a:r>
            <a:endParaRPr lang="en-US" sz="2400" dirty="0"/>
          </a:p>
          <a:p>
            <a:pPr lvl="1"/>
            <a:r>
              <a:rPr lang="en-US" b="1" dirty="0"/>
              <a:t>No-strike deals</a:t>
            </a:r>
            <a:r>
              <a:rPr lang="en-US" dirty="0"/>
              <a:t> - these are fairly explanatory and are often used where continuity of output is vital. </a:t>
            </a:r>
            <a:endParaRPr lang="en-US" sz="2400" dirty="0"/>
          </a:p>
          <a:p>
            <a:pPr lvl="1"/>
            <a:r>
              <a:rPr lang="en-US" b="1" dirty="0"/>
              <a:t>Sub-contracting</a:t>
            </a:r>
            <a:r>
              <a:rPr lang="en-US" dirty="0"/>
              <a:t> - firms may maintain a core workforce and then sub-contract a range of other work. This can again help them to be more flexible and match production to demand. </a:t>
            </a:r>
            <a:endParaRPr lang="en-US" sz="2400" dirty="0"/>
          </a:p>
        </p:txBody>
      </p:sp>
    </p:spTree>
    <p:extLst>
      <p:ext uri="{BB962C8B-B14F-4D97-AF65-F5344CB8AC3E}">
        <p14:creationId xmlns:p14="http://schemas.microsoft.com/office/powerpoint/2010/main" val="538684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1213</TotalTime>
  <Words>689</Words>
  <Application>Microsoft Macintosh PowerPoint</Application>
  <PresentationFormat>On-screen Show (4:3)</PresentationFormat>
  <Paragraphs>37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2.7 Employee Relations</vt:lpstr>
      <vt:lpstr>Trade Unions</vt:lpstr>
      <vt:lpstr>Bargaining</vt:lpstr>
      <vt:lpstr>Causes of Employer – Employee Conflict</vt:lpstr>
      <vt:lpstr>Industrial Disputes</vt:lpstr>
      <vt:lpstr>Industrial Disputes Continued</vt:lpstr>
      <vt:lpstr>Resolving Conflict</vt:lpstr>
      <vt:lpstr>Resolving Conflict 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2.7 Employee Relations</dc:title>
  <dc:creator>Liam Greenbank</dc:creator>
  <cp:lastModifiedBy>Liam Greenbank</cp:lastModifiedBy>
  <cp:revision>4</cp:revision>
  <dcterms:created xsi:type="dcterms:W3CDTF">2014-04-28T09:11:23Z</dcterms:created>
  <dcterms:modified xsi:type="dcterms:W3CDTF">2014-04-29T05:24:45Z</dcterms:modified>
</cp:coreProperties>
</file>