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15DB-A593-3A4F-8950-0F88008E26AE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8190-3534-2040-9547-934AD9E0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4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15DB-A593-3A4F-8950-0F88008E26AE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8190-3534-2040-9547-934AD9E0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398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15DB-A593-3A4F-8950-0F88008E26AE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8190-3534-2040-9547-934AD9E0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6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15DB-A593-3A4F-8950-0F88008E26AE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8190-3534-2040-9547-934AD9E0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5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15DB-A593-3A4F-8950-0F88008E26AE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8190-3534-2040-9547-934AD9E0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0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15DB-A593-3A4F-8950-0F88008E26AE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8190-3534-2040-9547-934AD9E0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4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15DB-A593-3A4F-8950-0F88008E26AE}" type="datetimeFigureOut">
              <a:rPr lang="en-US" smtClean="0"/>
              <a:t>5/1/14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8190-3534-2040-9547-934AD9E0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15DB-A593-3A4F-8950-0F88008E26AE}" type="datetimeFigureOut">
              <a:rPr lang="en-US" smtClean="0"/>
              <a:t>5/1/14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8190-3534-2040-9547-934AD9E0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45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15DB-A593-3A4F-8950-0F88008E26AE}" type="datetimeFigureOut">
              <a:rPr lang="en-US" smtClean="0"/>
              <a:t>5/1/14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8190-3534-2040-9547-934AD9E0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743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15DB-A593-3A4F-8950-0F88008E26AE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8190-3534-2040-9547-934AD9E0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7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B15DB-A593-3A4F-8950-0F88008E26AE}" type="datetimeFigureOut">
              <a:rPr lang="en-US" smtClean="0"/>
              <a:t>5/1/14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8190-3534-2040-9547-934AD9E0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3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B15DB-A593-3A4F-8950-0F88008E26AE}" type="datetimeFigureOut">
              <a:rPr lang="en-US" smtClean="0"/>
              <a:t>5/1/14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68190-3534-2040-9547-934AD9E02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5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2.8 Crisis Management/Contingency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IB BUS MGT HL</a:t>
            </a:r>
          </a:p>
          <a:p>
            <a:r>
              <a:rPr lang="en-US" dirty="0" err="1" smtClean="0"/>
              <a:t>Mr</a:t>
            </a:r>
            <a:r>
              <a:rPr lang="en-US" dirty="0" smtClean="0"/>
              <a:t> Greenbank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077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Management of 9/11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POOR!</a:t>
            </a:r>
          </a:p>
          <a:p>
            <a:r>
              <a:rPr lang="en-US" dirty="0" smtClean="0"/>
              <a:t>Destroyed the crime scene instantly</a:t>
            </a:r>
          </a:p>
          <a:p>
            <a:r>
              <a:rPr lang="en-US" dirty="0" smtClean="0"/>
              <a:t>Decided on who was to blame instantly with no solid proof and no investigation</a:t>
            </a:r>
          </a:p>
          <a:p>
            <a:r>
              <a:rPr lang="en-US" dirty="0" smtClean="0"/>
              <a:t>Sent all of the Bin Laden family out of the country on the only planes allowed to fly the next day</a:t>
            </a:r>
          </a:p>
          <a:p>
            <a:r>
              <a:rPr lang="en-US" dirty="0" smtClean="0"/>
              <a:t>Announced the 19 hijackers names to the public but failed to double check that 6 of them were still alive and well living in other countries</a:t>
            </a:r>
          </a:p>
          <a:p>
            <a:r>
              <a:rPr lang="en-US" dirty="0" err="1" smtClean="0"/>
              <a:t>Etc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44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 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dirty="0"/>
          </a:p>
          <a:p>
            <a:pPr lvl="0"/>
            <a:r>
              <a:rPr lang="en-US" i="1" dirty="0"/>
              <a:t>Explain the difference between crisis management and contingency planning.</a:t>
            </a:r>
            <a:endParaRPr lang="en-US" dirty="0"/>
          </a:p>
          <a:p>
            <a:pPr lvl="0"/>
            <a:r>
              <a:rPr lang="en-US" i="1" dirty="0"/>
              <a:t>Evaluate the costs and benefits of contingency planning.</a:t>
            </a:r>
            <a:endParaRPr lang="en-US" dirty="0"/>
          </a:p>
          <a:p>
            <a:pPr lvl="0"/>
            <a:r>
              <a:rPr lang="en-US" i="1" dirty="0"/>
              <a:t>Discuss how far it is possible to plan for a crisis.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970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US" i="1" dirty="0"/>
              <a:t>Crisis</a:t>
            </a:r>
            <a:r>
              <a:rPr lang="en-US" dirty="0"/>
              <a:t> – a situation of unexpected instability that results in major problems for a business.</a:t>
            </a:r>
          </a:p>
          <a:p>
            <a:pPr lvl="2"/>
            <a:r>
              <a:rPr lang="en-US" dirty="0"/>
              <a:t>Examples of crises include computer hacking (e.g. Associated Press Twitter account </a:t>
            </a:r>
            <a:r>
              <a:rPr lang="en-US" dirty="0" smtClean="0"/>
              <a:t>hacked)</a:t>
            </a:r>
            <a:r>
              <a:rPr lang="en-US" dirty="0"/>
              <a:t>, natural disaster, and damaging media </a:t>
            </a:r>
            <a:r>
              <a:rPr lang="en-US" dirty="0" smtClean="0"/>
              <a:t>publicity (BP Gulf Oil Disaster) </a:t>
            </a:r>
            <a:r>
              <a:rPr lang="en-US" dirty="0"/>
              <a:t>such as when a product is found to have either made false claims (e.g. Reebok </a:t>
            </a:r>
            <a:r>
              <a:rPr lang="en-US" dirty="0" err="1"/>
              <a:t>EasyTone</a:t>
            </a:r>
            <a:r>
              <a:rPr lang="en-US" dirty="0"/>
              <a:t> footwear) or when a product has damaging side effects (e.g. Avandia – an anti-diabetic drug linked to over 80,000 heart attacks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/>
              <a:t>or even industrial action such as the Writer’s strike in 2007 halting film and TV series 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210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</a:t>
            </a:r>
            <a:endParaRPr lang="en-US" dirty="0"/>
          </a:p>
        </p:txBody>
      </p:sp>
      <p:pic>
        <p:nvPicPr>
          <p:cNvPr id="4" name="Content Placeholder 3" descr="Macintosh HD:Users:adamashton:Desktop:Screen Shot 2013-05-05 at 12.17.24 PM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38" b="19038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3584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Crisis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i="1" dirty="0"/>
              <a:t>Crisis Management</a:t>
            </a:r>
            <a:r>
              <a:rPr lang="en-US" dirty="0"/>
              <a:t> – refers to the steps taken (i.e. response) by an organization to limit damage due to a crisis situation by handling, retaining, and resolving it. </a:t>
            </a:r>
          </a:p>
          <a:p>
            <a:pPr lvl="2"/>
            <a:r>
              <a:rPr lang="en-US" dirty="0"/>
              <a:t>Managers can do little but minimize the potential damage to the business and it is likely to result in a rather autocratic approach.</a:t>
            </a:r>
          </a:p>
          <a:p>
            <a:pPr lvl="2"/>
            <a:r>
              <a:rPr lang="en-US" dirty="0"/>
              <a:t>This is a reactive rather than a proactive response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89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Contingency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i="1" dirty="0"/>
              <a:t>Contingency Planning</a:t>
            </a:r>
            <a:r>
              <a:rPr lang="en-US" dirty="0"/>
              <a:t> – preparing the immediate steps to be taken by an organization in the event of a crisis or emergency.</a:t>
            </a:r>
          </a:p>
          <a:p>
            <a:pPr lvl="2"/>
            <a:r>
              <a:rPr lang="en-US" dirty="0"/>
              <a:t>This is a proactive action undertaken by an organization.</a:t>
            </a:r>
          </a:p>
          <a:p>
            <a:r>
              <a:rPr lang="en-US" dirty="0"/>
              <a:t>It is commonly referred to as ‘disaster-recovery planning’ in the business world.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244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Steps in Contingency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88190"/>
            <a:ext cx="8229600" cy="4525963"/>
          </a:xfrm>
        </p:spPr>
        <p:txBody>
          <a:bodyPr>
            <a:noAutofit/>
          </a:bodyPr>
          <a:lstStyle/>
          <a:p>
            <a:pPr lvl="3"/>
            <a:r>
              <a:rPr lang="en-US" sz="2800" dirty="0" smtClean="0"/>
              <a:t>Identify </a:t>
            </a:r>
            <a:r>
              <a:rPr lang="en-US" sz="2800" dirty="0"/>
              <a:t>potential disasters that could affect the business.</a:t>
            </a:r>
          </a:p>
          <a:p>
            <a:pPr lvl="3"/>
            <a:r>
              <a:rPr lang="en-US" sz="2800" dirty="0"/>
              <a:t>Assess the likelihood of these occurring. The more likely, the greater the effort to plan for it.</a:t>
            </a:r>
          </a:p>
          <a:p>
            <a:pPr lvl="3"/>
            <a:r>
              <a:rPr lang="en-US" sz="2800" dirty="0"/>
              <a:t>Minimize the potential impact of the crises such as practice fire drills and mock incidents.</a:t>
            </a:r>
          </a:p>
          <a:p>
            <a:pPr lvl="3"/>
            <a:r>
              <a:rPr lang="en-US" sz="2800" dirty="0"/>
              <a:t>Plan for continued operations of the business. </a:t>
            </a:r>
          </a:p>
        </p:txBody>
      </p:sp>
    </p:spTree>
    <p:extLst>
      <p:ext uri="{BB962C8B-B14F-4D97-AF65-F5344CB8AC3E}">
        <p14:creationId xmlns:p14="http://schemas.microsoft.com/office/powerpoint/2010/main" val="3043466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Evaluating the value of Contingency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Benefits of Contingency Planning:</a:t>
            </a:r>
          </a:p>
          <a:p>
            <a:pPr lvl="3"/>
            <a:r>
              <a:rPr lang="en-US" dirty="0"/>
              <a:t>Reassures staff, customers, and investors that safety is a priority. This helps protect the company’s image and can be motivational for staff.</a:t>
            </a:r>
          </a:p>
          <a:p>
            <a:pPr lvl="3"/>
            <a:r>
              <a:rPr lang="en-US" dirty="0"/>
              <a:t>Minimizes negative impact on customers, suppliers, etc. in the event of a disaster reducing possible lost sales, etc.</a:t>
            </a:r>
          </a:p>
          <a:p>
            <a:r>
              <a:rPr lang="en-US" sz="800" dirty="0"/>
              <a:t> </a:t>
            </a:r>
            <a:endParaRPr lang="en-US" sz="5400" dirty="0"/>
          </a:p>
          <a:p>
            <a:pPr lvl="2"/>
            <a:r>
              <a:rPr lang="en-US" dirty="0"/>
              <a:t>Limitations of Contingency Planning:</a:t>
            </a:r>
          </a:p>
          <a:p>
            <a:pPr lvl="3"/>
            <a:r>
              <a:rPr lang="en-US" dirty="0"/>
              <a:t>Costly and time </a:t>
            </a:r>
            <a:r>
              <a:rPr lang="en-US" dirty="0" smtClean="0"/>
              <a:t>consuming and event may never actually occur.</a:t>
            </a:r>
            <a:endParaRPr lang="en-US" dirty="0"/>
          </a:p>
          <a:p>
            <a:pPr lvl="3"/>
            <a:r>
              <a:rPr lang="en-US" dirty="0"/>
              <a:t>Requires constant revisions, as the environment is dynamic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654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Contingency Planning just a waste of time and money?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Case in point – 9/11…</a:t>
            </a:r>
          </a:p>
          <a:p>
            <a:r>
              <a:rPr lang="en-US" dirty="0" smtClean="0"/>
              <a:t>Drawbacks</a:t>
            </a:r>
          </a:p>
          <a:p>
            <a:pPr lvl="1"/>
            <a:r>
              <a:rPr lang="en-US" dirty="0" smtClean="0"/>
              <a:t>Costs billions to plan for and still didn’t manage to stop three of the four planes despite there being an hour between the first an third plane hitting</a:t>
            </a:r>
          </a:p>
          <a:p>
            <a:pPr lvl="1"/>
            <a:r>
              <a:rPr lang="en-US" dirty="0" smtClean="0"/>
              <a:t>Planned for years what to do with Government when </a:t>
            </a:r>
            <a:r>
              <a:rPr lang="en-US" dirty="0" err="1" smtClean="0"/>
              <a:t>america</a:t>
            </a:r>
            <a:r>
              <a:rPr lang="en-US" dirty="0" smtClean="0"/>
              <a:t> is under attack yet none of these protocols were adhered to on the day</a:t>
            </a:r>
            <a:endParaRPr lang="en-US" dirty="0"/>
          </a:p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Able to shoot down United 93 before it hit it’s desired target</a:t>
            </a:r>
          </a:p>
          <a:p>
            <a:pPr lvl="1"/>
            <a:r>
              <a:rPr lang="en-US" dirty="0" smtClean="0"/>
              <a:t>Able to </a:t>
            </a:r>
            <a:r>
              <a:rPr lang="en-US" dirty="0" err="1" smtClean="0"/>
              <a:t>minimise</a:t>
            </a:r>
            <a:r>
              <a:rPr lang="en-US" dirty="0" smtClean="0"/>
              <a:t> the damage to the pentagon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9290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564</Words>
  <Application>Microsoft Macintosh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2.8 Crisis Management/Contingency Planning</vt:lpstr>
      <vt:lpstr>IB Learning Outcomes</vt:lpstr>
      <vt:lpstr>Crisis Management</vt:lpstr>
      <vt:lpstr>Crisis</vt:lpstr>
      <vt:lpstr>Crisis Management</vt:lpstr>
      <vt:lpstr>Contingency Planning</vt:lpstr>
      <vt:lpstr>4 Steps in Contingency Planning</vt:lpstr>
      <vt:lpstr>Evaluating the value of Contingency Planning</vt:lpstr>
      <vt:lpstr>Is Contingency Planning just a waste of time and money?</vt:lpstr>
      <vt:lpstr>Crisis Management of 9/11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Greenbank</dc:creator>
  <cp:lastModifiedBy>Liam Greenbank</cp:lastModifiedBy>
  <cp:revision>4</cp:revision>
  <dcterms:created xsi:type="dcterms:W3CDTF">2014-04-30T16:55:32Z</dcterms:created>
  <dcterms:modified xsi:type="dcterms:W3CDTF">2014-05-01T08:50:09Z</dcterms:modified>
</cp:coreProperties>
</file>