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wav" ContentType="audio/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303" r:id="rId5"/>
    <p:sldId id="258" r:id="rId6"/>
    <p:sldId id="31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316" r:id="rId18"/>
    <p:sldId id="308" r:id="rId19"/>
    <p:sldId id="309" r:id="rId20"/>
    <p:sldId id="311" r:id="rId21"/>
    <p:sldId id="312" r:id="rId22"/>
    <p:sldId id="307" r:id="rId23"/>
    <p:sldId id="269" r:id="rId24"/>
    <p:sldId id="282" r:id="rId25"/>
    <p:sldId id="314" r:id="rId26"/>
    <p:sldId id="313" r:id="rId27"/>
    <p:sldId id="284" r:id="rId28"/>
    <p:sldId id="272" r:id="rId29"/>
    <p:sldId id="281" r:id="rId30"/>
    <p:sldId id="287" r:id="rId31"/>
    <p:sldId id="297" r:id="rId32"/>
    <p:sldId id="288" r:id="rId33"/>
    <p:sldId id="290" r:id="rId34"/>
    <p:sldId id="291" r:id="rId35"/>
    <p:sldId id="292" r:id="rId36"/>
    <p:sldId id="293" r:id="rId37"/>
    <p:sldId id="298" r:id="rId38"/>
    <p:sldId id="30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83" autoAdjust="0"/>
  </p:normalViewPr>
  <p:slideViewPr>
    <p:cSldViewPr>
      <p:cViewPr varScale="1">
        <p:scale>
          <a:sx n="56" d="100"/>
          <a:sy n="56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3FA0B-5A47-48B1-A568-566E9B74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9F66-EFD3-484D-8CC1-5C16FAA9D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8A78-A824-4689-9A0E-154CFCE7DD80}" type="datetimeFigureOut">
              <a:rPr lang="en-US" smtClean="0"/>
              <a:pPr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A385-B1C5-419D-9E2D-40F510F77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z.about.com/d/inventors/1/0/F/1/yoyo.gif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slide" Target="slide5.xml"/><Relationship Id="rId5" Type="http://schemas.openxmlformats.org/officeDocument/2006/relationships/slide" Target="slide11.xml"/><Relationship Id="rId6" Type="http://schemas.openxmlformats.org/officeDocument/2006/relationships/slide" Target="slide10.xml"/><Relationship Id="rId7" Type="http://schemas.openxmlformats.org/officeDocument/2006/relationships/slide" Target="slide9.xml"/><Relationship Id="rId8" Type="http://schemas.openxmlformats.org/officeDocument/2006/relationships/audio" Target="../media/audio1.wav"/><Relationship Id="rId9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BS and Depreciation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3.5 IB BUS MGT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Why is this Important for Financial Accounts?</a:t>
            </a:r>
            <a:endParaRPr lang="en-US" sz="4000" smtClean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6055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dirty="0" smtClean="0"/>
              <a:t>The Balance Sheet has to show an </a:t>
            </a:r>
            <a:r>
              <a:rPr lang="en-GB" b="1" i="1" dirty="0" smtClean="0"/>
              <a:t>accurate value of the assets</a:t>
            </a:r>
            <a:r>
              <a:rPr lang="en-GB" dirty="0" smtClean="0"/>
              <a:t> on the day it is prepared.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dirty="0" smtClean="0"/>
              <a:t>Depreciation is a </a:t>
            </a:r>
            <a:r>
              <a:rPr lang="en-GB" b="1" i="1" dirty="0" smtClean="0"/>
              <a:t>business expense</a:t>
            </a:r>
            <a:r>
              <a:rPr lang="en-GB" dirty="0" smtClean="0"/>
              <a:t> (i.e. they are losing money) which must be deducted in order to show accurate levels of profit.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b="1" i="1" dirty="0" smtClean="0"/>
              <a:t>Whereabouts on the Balance Sheet do you think depreciation is recorded?</a:t>
            </a:r>
            <a:endParaRPr lang="en-US" sz="2800" b="1" i="1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Balance Sheets</a:t>
            </a:r>
            <a:endParaRPr lang="en-US" smtClean="0"/>
          </a:p>
        </p:txBody>
      </p:sp>
      <p:graphicFrame>
        <p:nvGraphicFramePr>
          <p:cNvPr id="404547" name="Group 67"/>
          <p:cNvGraphicFramePr>
            <a:graphicFrameLocks noGrp="1"/>
          </p:cNvGraphicFramePr>
          <p:nvPr>
            <p:ph idx="1"/>
          </p:nvPr>
        </p:nvGraphicFramePr>
        <p:xfrm>
          <a:off x="250825" y="1268413"/>
          <a:ext cx="8372475" cy="5252402"/>
        </p:xfrm>
        <a:graphic>
          <a:graphicData uri="http://schemas.openxmlformats.org/drawingml/2006/table">
            <a:tbl>
              <a:tblPr/>
              <a:tblGrid>
                <a:gridCol w="2457450"/>
                <a:gridCol w="1871663"/>
                <a:gridCol w="2233612"/>
                <a:gridCol w="1809750"/>
              </a:tblGrid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£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£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£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Depreciation to date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Net Book Value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Fixed Assets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Land &amp; Buildings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250,000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250,000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Machinery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120,000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60,000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Motor Vehicles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20,000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79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Profit &amp; Loss Accounts</a:t>
            </a:r>
            <a:endParaRPr lang="en-US" smtClean="0"/>
          </a:p>
        </p:txBody>
      </p:sp>
      <p:graphicFrame>
        <p:nvGraphicFramePr>
          <p:cNvPr id="406734" name="Group 20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39"/>
        </p:xfrm>
        <a:graphic>
          <a:graphicData uri="http://schemas.openxmlformats.org/drawingml/2006/table">
            <a:tbl>
              <a:tblPr/>
              <a:tblGrid>
                <a:gridCol w="4114800"/>
                <a:gridCol w="2016125"/>
                <a:gridCol w="20986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£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£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Less Cost of Sales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(X)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Gross Profit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X,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Less Expenses</a:t>
                      </a:r>
                      <a:endParaRPr kumimoji="0" lang="en-US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Depreciation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Other expenses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 Expenses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(X)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Net Profit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 or (X)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Annual Depreciation Charge</a:t>
            </a:r>
            <a:br>
              <a:rPr lang="en-GB" sz="4000" smtClean="0"/>
            </a:br>
            <a:r>
              <a:rPr lang="en-GB" sz="4000" b="1" smtClean="0"/>
              <a:t>The Straight Line Method</a:t>
            </a:r>
            <a:endParaRPr lang="en-US" sz="4000" b="1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964612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mtClean="0"/>
              <a:t>Cost of the Asset – Residual Value of the Asset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mtClean="0"/>
              <a:t>Useful Life (years)</a:t>
            </a:r>
            <a:endParaRPr lang="en-US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50825" y="4005263"/>
            <a:ext cx="86756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8581" name="Line 5"/>
          <p:cNvSpPr>
            <a:spLocks noChangeShapeType="1"/>
          </p:cNvSpPr>
          <p:nvPr/>
        </p:nvSpPr>
        <p:spPr bwMode="auto">
          <a:xfrm>
            <a:off x="1619250" y="2492375"/>
            <a:ext cx="360363" cy="576263"/>
          </a:xfrm>
          <a:prstGeom prst="line">
            <a:avLst/>
          </a:prstGeom>
          <a:ln>
            <a:headEnd/>
            <a:tailEnd type="stealth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323850" y="1916113"/>
            <a:ext cx="288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tx2"/>
                </a:solidFill>
              </a:rPr>
              <a:t>What you paid for it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08583" name="Line 7"/>
          <p:cNvSpPr>
            <a:spLocks noChangeShapeType="1"/>
          </p:cNvSpPr>
          <p:nvPr/>
        </p:nvSpPr>
        <p:spPr bwMode="auto">
          <a:xfrm flipH="1">
            <a:off x="5508625" y="2636838"/>
            <a:ext cx="358775" cy="5048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4500563" y="1773238"/>
            <a:ext cx="4175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rgbClr val="1F497D"/>
                </a:solidFill>
              </a:rPr>
              <a:t>What it’s going to be worth when you’ve finished with it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2916238" y="5661025"/>
            <a:ext cx="28082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solidFill>
                  <a:srgbClr val="1F497D"/>
                </a:solidFill>
              </a:rPr>
              <a:t>How long you intend to keep it for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408586" name="Line 10"/>
          <p:cNvSpPr>
            <a:spLocks noChangeShapeType="1"/>
          </p:cNvSpPr>
          <p:nvPr/>
        </p:nvSpPr>
        <p:spPr bwMode="auto">
          <a:xfrm flipV="1">
            <a:off x="4284663" y="5157788"/>
            <a:ext cx="0" cy="5032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08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408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408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4085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4085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1" grpId="0" animBg="1"/>
      <p:bldP spid="408582" grpId="0"/>
      <p:bldP spid="408583" grpId="0" animBg="1"/>
      <p:bldP spid="408584" grpId="0"/>
      <p:bldP spid="408585" grpId="0"/>
      <p:bldP spid="4085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Straight Line Depreciation Example</a:t>
            </a:r>
            <a:endParaRPr lang="en-US" sz="4000" smtClean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When Barabbas bought his car it cost him $1,500.  He intends to keep it for 5 years, at which point he expects to sell it for $200.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b="1" i="1" dirty="0" smtClean="0"/>
              <a:t>What is </a:t>
            </a:r>
            <a:r>
              <a:rPr lang="en-GB" sz="2800" b="1" i="1" dirty="0"/>
              <a:t>B</a:t>
            </a:r>
            <a:r>
              <a:rPr lang="en-GB" sz="2800" b="1" i="1" dirty="0" smtClean="0"/>
              <a:t>arabbas’ annual depreciation charge?</a:t>
            </a:r>
          </a:p>
        </p:txBody>
      </p:sp>
      <p:pic>
        <p:nvPicPr>
          <p:cNvPr id="12292" name="Picture 5" descr="boy_racer_cp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2708275"/>
            <a:ext cx="3479800" cy="2174875"/>
          </a:xfrm>
          <a:noFill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Answer</a:t>
            </a:r>
            <a:endParaRPr lang="en-US" smtClean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79838" y="1557338"/>
            <a:ext cx="5364162" cy="507206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$</a:t>
            </a:r>
            <a:r>
              <a:rPr lang="en-GB" dirty="0" smtClean="0"/>
              <a:t>1,500 - £200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5 years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 = $260 per year.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We can put this straight into the expenses section of our P&amp;L Account and in to the Fixed Assets section of the  Balance Sheet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3316" name="Picture 5" descr="TL63_old_ban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00213"/>
            <a:ext cx="31908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Line 61"/>
          <p:cNvSpPr>
            <a:spLocks noChangeShapeType="1"/>
          </p:cNvSpPr>
          <p:nvPr/>
        </p:nvSpPr>
        <p:spPr bwMode="auto">
          <a:xfrm>
            <a:off x="4716463" y="2133600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And for the Balance Sheet?</a:t>
            </a:r>
            <a:endParaRPr lang="en-US" smtClean="0"/>
          </a:p>
        </p:txBody>
      </p:sp>
      <p:graphicFrame>
        <p:nvGraphicFramePr>
          <p:cNvPr id="411766" name="Group 1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275173"/>
              </p:ext>
            </p:extLst>
          </p:nvPr>
        </p:nvGraphicFramePr>
        <p:xfrm>
          <a:off x="457200" y="1600200"/>
          <a:ext cx="8013700" cy="4689476"/>
        </p:xfrm>
        <a:graphic>
          <a:graphicData uri="http://schemas.openxmlformats.org/drawingml/2006/table">
            <a:tbl>
              <a:tblPr/>
              <a:tblGrid>
                <a:gridCol w="609600"/>
                <a:gridCol w="2209800"/>
                <a:gridCol w="990600"/>
                <a:gridCol w="2320925"/>
                <a:gridCol w="1882775"/>
              </a:tblGrid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Annual Depreciation Charge ($)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Cost ($)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Depreciation to Date ($)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Net Book Value ($)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3" name="Text Box 119"/>
          <p:cNvSpPr txBox="1">
            <a:spLocks noChangeArrowheads="1"/>
          </p:cNvSpPr>
          <p:nvPr/>
        </p:nvSpPr>
        <p:spPr bwMode="auto">
          <a:xfrm>
            <a:off x="5003800" y="30686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1768" name="Text Box 120"/>
          <p:cNvSpPr txBox="1">
            <a:spLocks noChangeArrowheads="1"/>
          </p:cNvSpPr>
          <p:nvPr/>
        </p:nvSpPr>
        <p:spPr bwMode="auto">
          <a:xfrm>
            <a:off x="5292725" y="30686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260</a:t>
            </a:r>
            <a:endParaRPr lang="en-US" sz="2800"/>
          </a:p>
        </p:txBody>
      </p:sp>
      <p:sp>
        <p:nvSpPr>
          <p:cNvPr id="411769" name="Text Box 121"/>
          <p:cNvSpPr txBox="1">
            <a:spLocks noChangeArrowheads="1"/>
          </p:cNvSpPr>
          <p:nvPr/>
        </p:nvSpPr>
        <p:spPr bwMode="auto">
          <a:xfrm>
            <a:off x="5292725" y="37163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520</a:t>
            </a:r>
            <a:endParaRPr lang="en-US" sz="2800"/>
          </a:p>
        </p:txBody>
      </p:sp>
      <p:sp>
        <p:nvSpPr>
          <p:cNvPr id="411770" name="Text Box 122"/>
          <p:cNvSpPr txBox="1">
            <a:spLocks noChangeArrowheads="1"/>
          </p:cNvSpPr>
          <p:nvPr/>
        </p:nvSpPr>
        <p:spPr bwMode="auto">
          <a:xfrm>
            <a:off x="5292725" y="4437063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780</a:t>
            </a:r>
            <a:endParaRPr lang="en-US" sz="2800"/>
          </a:p>
        </p:txBody>
      </p:sp>
      <p:sp>
        <p:nvSpPr>
          <p:cNvPr id="411771" name="Text Box 123"/>
          <p:cNvSpPr txBox="1">
            <a:spLocks noChangeArrowheads="1"/>
          </p:cNvSpPr>
          <p:nvPr/>
        </p:nvSpPr>
        <p:spPr bwMode="auto">
          <a:xfrm>
            <a:off x="5219700" y="5084763"/>
            <a:ext cx="1008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1040</a:t>
            </a:r>
            <a:endParaRPr lang="en-US" sz="2800"/>
          </a:p>
        </p:txBody>
      </p:sp>
      <p:sp>
        <p:nvSpPr>
          <p:cNvPr id="411772" name="Text Box 124"/>
          <p:cNvSpPr txBox="1">
            <a:spLocks noChangeArrowheads="1"/>
          </p:cNvSpPr>
          <p:nvPr/>
        </p:nvSpPr>
        <p:spPr bwMode="auto">
          <a:xfrm>
            <a:off x="5219700" y="5734050"/>
            <a:ext cx="1008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1300</a:t>
            </a:r>
            <a:endParaRPr lang="en-US" sz="2800"/>
          </a:p>
        </p:txBody>
      </p:sp>
      <p:sp>
        <p:nvSpPr>
          <p:cNvPr id="411773" name="Text Box 125"/>
          <p:cNvSpPr txBox="1">
            <a:spLocks noChangeArrowheads="1"/>
          </p:cNvSpPr>
          <p:nvPr/>
        </p:nvSpPr>
        <p:spPr bwMode="auto">
          <a:xfrm>
            <a:off x="6948488" y="299720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1240</a:t>
            </a:r>
            <a:endParaRPr lang="en-US" sz="2800"/>
          </a:p>
        </p:txBody>
      </p:sp>
      <p:sp>
        <p:nvSpPr>
          <p:cNvPr id="411774" name="Text Box 126"/>
          <p:cNvSpPr txBox="1">
            <a:spLocks noChangeArrowheads="1"/>
          </p:cNvSpPr>
          <p:nvPr/>
        </p:nvSpPr>
        <p:spPr bwMode="auto">
          <a:xfrm>
            <a:off x="7019925" y="37163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980</a:t>
            </a:r>
            <a:endParaRPr lang="en-US" sz="2800"/>
          </a:p>
        </p:txBody>
      </p:sp>
      <p:sp>
        <p:nvSpPr>
          <p:cNvPr id="411775" name="Text Box 127"/>
          <p:cNvSpPr txBox="1">
            <a:spLocks noChangeArrowheads="1"/>
          </p:cNvSpPr>
          <p:nvPr/>
        </p:nvSpPr>
        <p:spPr bwMode="auto">
          <a:xfrm>
            <a:off x="7019925" y="4365625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720</a:t>
            </a:r>
            <a:endParaRPr lang="en-US" sz="2800"/>
          </a:p>
        </p:txBody>
      </p:sp>
      <p:sp>
        <p:nvSpPr>
          <p:cNvPr id="411776" name="Text Box 128"/>
          <p:cNvSpPr txBox="1">
            <a:spLocks noChangeArrowheads="1"/>
          </p:cNvSpPr>
          <p:nvPr/>
        </p:nvSpPr>
        <p:spPr bwMode="auto">
          <a:xfrm>
            <a:off x="7019925" y="5013325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460</a:t>
            </a:r>
            <a:endParaRPr lang="en-US" sz="2800"/>
          </a:p>
        </p:txBody>
      </p:sp>
      <p:sp>
        <p:nvSpPr>
          <p:cNvPr id="411777" name="Text Box 129"/>
          <p:cNvSpPr txBox="1">
            <a:spLocks noChangeArrowheads="1"/>
          </p:cNvSpPr>
          <p:nvPr/>
        </p:nvSpPr>
        <p:spPr bwMode="auto">
          <a:xfrm>
            <a:off x="7019925" y="5734050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200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68" grpId="0"/>
      <p:bldP spid="411769" grpId="0"/>
      <p:bldP spid="411770" grpId="0"/>
      <p:bldP spid="411771" grpId="0"/>
      <p:bldP spid="411772" grpId="0"/>
      <p:bldP spid="411773" grpId="0"/>
      <p:bldP spid="411774" grpId="0"/>
      <p:bldP spid="411775" grpId="0"/>
      <p:bldP spid="411776" grpId="0"/>
      <p:bldP spid="4117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Balance Method of Depreciation</a:t>
            </a:r>
            <a:endParaRPr lang="en-US" dirty="0"/>
          </a:p>
        </p:txBody>
      </p:sp>
      <p:pic>
        <p:nvPicPr>
          <p:cNvPr id="4" name="Picture 3" descr="Screen Shot 2014-11-12 at 10.26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968500"/>
            <a:ext cx="84582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09458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b="1" smtClean="0"/>
              <a:t>Why do we use the </a:t>
            </a:r>
            <a:br>
              <a:rPr lang="en-GB" sz="4000" b="1" smtClean="0"/>
            </a:br>
            <a:r>
              <a:rPr lang="en-GB" sz="4000" b="1" smtClean="0"/>
              <a:t>Reducing Balance Method?</a:t>
            </a:r>
            <a:endParaRPr lang="en-US" sz="4000" b="1" smtClean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Does a car depreciate in value equally over it’s lifetime?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9750" y="2997200"/>
            <a:ext cx="5761038" cy="3697288"/>
            <a:chOff x="340" y="1888"/>
            <a:chExt cx="3629" cy="2329"/>
          </a:xfrm>
        </p:grpSpPr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>
              <a:off x="1292" y="1888"/>
              <a:ext cx="0" cy="1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5"/>
            <p:cNvSpPr>
              <a:spLocks noChangeShapeType="1"/>
            </p:cNvSpPr>
            <p:nvPr/>
          </p:nvSpPr>
          <p:spPr bwMode="auto">
            <a:xfrm>
              <a:off x="1292" y="3838"/>
              <a:ext cx="26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Freeform 6"/>
            <p:cNvSpPr>
              <a:spLocks/>
            </p:cNvSpPr>
            <p:nvPr/>
          </p:nvSpPr>
          <p:spPr bwMode="auto">
            <a:xfrm>
              <a:off x="1474" y="1979"/>
              <a:ext cx="2313" cy="1678"/>
            </a:xfrm>
            <a:custGeom>
              <a:avLst/>
              <a:gdLst>
                <a:gd name="T0" fmla="*/ 0 w 2313"/>
                <a:gd name="T1" fmla="*/ 0 h 1678"/>
                <a:gd name="T2" fmla="*/ 544 w 2313"/>
                <a:gd name="T3" fmla="*/ 1361 h 1678"/>
                <a:gd name="T4" fmla="*/ 2313 w 2313"/>
                <a:gd name="T5" fmla="*/ 1678 h 1678"/>
                <a:gd name="T6" fmla="*/ 0 60000 65536"/>
                <a:gd name="T7" fmla="*/ 0 60000 65536"/>
                <a:gd name="T8" fmla="*/ 0 60000 65536"/>
                <a:gd name="T9" fmla="*/ 0 w 2313"/>
                <a:gd name="T10" fmla="*/ 0 h 1678"/>
                <a:gd name="T11" fmla="*/ 2313 w 2313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3" h="1678">
                  <a:moveTo>
                    <a:pt x="0" y="0"/>
                  </a:moveTo>
                  <a:cubicBezTo>
                    <a:pt x="79" y="540"/>
                    <a:pt x="159" y="1081"/>
                    <a:pt x="544" y="1361"/>
                  </a:cubicBezTo>
                  <a:cubicBezTo>
                    <a:pt x="929" y="1641"/>
                    <a:pt x="2018" y="1625"/>
                    <a:pt x="2313" y="167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Text Box 7"/>
            <p:cNvSpPr txBox="1">
              <a:spLocks noChangeArrowheads="1"/>
            </p:cNvSpPr>
            <p:nvPr/>
          </p:nvSpPr>
          <p:spPr bwMode="auto">
            <a:xfrm>
              <a:off x="2290" y="3929"/>
              <a:ext cx="6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TIME</a:t>
              </a:r>
              <a:endParaRPr lang="en-US" sz="2400"/>
            </a:p>
          </p:txBody>
        </p:sp>
        <p:sp>
          <p:nvSpPr>
            <p:cNvPr id="21514" name="Text Box 8"/>
            <p:cNvSpPr txBox="1">
              <a:spLocks noChangeArrowheads="1"/>
            </p:cNvSpPr>
            <p:nvPr/>
          </p:nvSpPr>
          <p:spPr bwMode="auto">
            <a:xfrm>
              <a:off x="340" y="2432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VALUE</a:t>
              </a:r>
              <a:endParaRPr lang="en-US" sz="2400"/>
            </a:p>
          </p:txBody>
        </p:sp>
      </p:grpSp>
      <p:pic>
        <p:nvPicPr>
          <p:cNvPr id="21509" name="Picture 9" descr="j02519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25" y="1557338"/>
            <a:ext cx="1812925" cy="1806575"/>
          </a:xfrm>
          <a:noFill/>
        </p:spPr>
      </p:pic>
    </p:spTree>
    <p:extLst>
      <p:ext uri="{BB962C8B-B14F-4D97-AF65-F5344CB8AC3E}">
        <p14:creationId xmlns:p14="http://schemas.microsoft.com/office/powerpoint/2010/main" val="2879548083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How the Reducing Balance Method Works</a:t>
            </a:r>
            <a:endParaRPr lang="en-US" sz="4000" smtClean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4400" dirty="0" smtClean="0"/>
              <a:t>	A set PERCENTAGE is taken off the value of the asset every year it is owned.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5036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Sheets are static documents – financial position can change next day</a:t>
            </a:r>
          </a:p>
          <a:p>
            <a:r>
              <a:rPr lang="en-US" dirty="0" smtClean="0"/>
              <a:t>The value of assets on BS are only estimates, the true value is not known until the asset is sold</a:t>
            </a:r>
          </a:p>
          <a:p>
            <a:r>
              <a:rPr lang="en-US" dirty="0" smtClean="0"/>
              <a:t>Not all assets, especially intangible ones, are included in the balance sheet, e.g. Football Players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Have  A Go…</a:t>
            </a:r>
            <a:endParaRPr lang="en-US" smtClean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5400675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Anjana bought a $25,000 Jaguar to impress clients of her new HR consultancy business.  She decided to depreciate it at the rate of 40% every year.  She intends to trade it in for a Porsche in 5 years time.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b="1" i="1" dirty="0" smtClean="0"/>
              <a:t>Calculate </a:t>
            </a:r>
            <a:r>
              <a:rPr lang="en-GB" sz="2800" b="1" i="1" dirty="0" err="1" smtClean="0"/>
              <a:t>Anjana’s</a:t>
            </a:r>
            <a:r>
              <a:rPr lang="en-GB" sz="2800" b="1" i="1" dirty="0" smtClean="0"/>
              <a:t> depreciation using the Reducing Balance Method. Was this a good figure to use?</a:t>
            </a:r>
            <a:endParaRPr lang="en-US" sz="2800" b="1" i="1" dirty="0" smtClean="0"/>
          </a:p>
        </p:txBody>
      </p:sp>
      <p:pic>
        <p:nvPicPr>
          <p:cNvPr id="24580" name="Picture 4" descr="jaguar310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2276475"/>
            <a:ext cx="3178175" cy="2384425"/>
          </a:xfrm>
          <a:noFill/>
        </p:spPr>
      </p:pic>
    </p:spTree>
    <p:extLst>
      <p:ext uri="{BB962C8B-B14F-4D97-AF65-F5344CB8AC3E}">
        <p14:creationId xmlns:p14="http://schemas.microsoft.com/office/powerpoint/2010/main" val="520402031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Answer</a:t>
            </a:r>
            <a:endParaRPr lang="en-US" smtClean="0"/>
          </a:p>
        </p:txBody>
      </p:sp>
      <p:pic>
        <p:nvPicPr>
          <p:cNvPr id="25603" name="Picture 5" descr="jaguar31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3206" name="Group 5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0300"/>
        </p:xfrm>
        <a:graphic>
          <a:graphicData uri="http://schemas.openxmlformats.org/drawingml/2006/table">
            <a:tbl>
              <a:tblPr/>
              <a:tblGrid>
                <a:gridCol w="2057400"/>
                <a:gridCol w="1758950"/>
                <a:gridCol w="2355850"/>
                <a:gridCol w="2057400"/>
              </a:tblGrid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Year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Value Brought forward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Depreciation charge (40%)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Value carried forward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£25,000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08" name="Text Box 56"/>
          <p:cNvSpPr txBox="1">
            <a:spLocks noChangeArrowheads="1"/>
          </p:cNvSpPr>
          <p:nvPr/>
        </p:nvSpPr>
        <p:spPr bwMode="auto">
          <a:xfrm>
            <a:off x="4643438" y="3068638"/>
            <a:ext cx="1871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£10,000</a:t>
            </a:r>
            <a:endParaRPr lang="en-US" sz="2800"/>
          </a:p>
        </p:txBody>
      </p:sp>
      <p:sp>
        <p:nvSpPr>
          <p:cNvPr id="433209" name="Text Box 57"/>
          <p:cNvSpPr txBox="1">
            <a:spLocks noChangeArrowheads="1"/>
          </p:cNvSpPr>
          <p:nvPr/>
        </p:nvSpPr>
        <p:spPr bwMode="auto">
          <a:xfrm>
            <a:off x="6732588" y="3068638"/>
            <a:ext cx="1871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£15,000</a:t>
            </a:r>
            <a:endParaRPr lang="en-US" sz="2800"/>
          </a:p>
        </p:txBody>
      </p:sp>
      <p:sp>
        <p:nvSpPr>
          <p:cNvPr id="433210" name="Text Box 58"/>
          <p:cNvSpPr txBox="1">
            <a:spLocks noChangeArrowheads="1"/>
          </p:cNvSpPr>
          <p:nvPr/>
        </p:nvSpPr>
        <p:spPr bwMode="auto">
          <a:xfrm>
            <a:off x="4572000" y="594995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£1,296</a:t>
            </a:r>
            <a:endParaRPr lang="en-US" sz="2800"/>
          </a:p>
        </p:txBody>
      </p:sp>
      <p:sp>
        <p:nvSpPr>
          <p:cNvPr id="433211" name="Text Box 59"/>
          <p:cNvSpPr txBox="1">
            <a:spLocks noChangeArrowheads="1"/>
          </p:cNvSpPr>
          <p:nvPr/>
        </p:nvSpPr>
        <p:spPr bwMode="auto">
          <a:xfrm>
            <a:off x="4643438" y="37893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£6,000</a:t>
            </a:r>
            <a:endParaRPr lang="en-US" sz="2800"/>
          </a:p>
        </p:txBody>
      </p:sp>
      <p:sp>
        <p:nvSpPr>
          <p:cNvPr id="433212" name="Text Box 60"/>
          <p:cNvSpPr txBox="1">
            <a:spLocks noChangeArrowheads="1"/>
          </p:cNvSpPr>
          <p:nvPr/>
        </p:nvSpPr>
        <p:spPr bwMode="auto">
          <a:xfrm>
            <a:off x="6877050" y="37893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£9,000</a:t>
            </a:r>
            <a:endParaRPr lang="en-US" sz="2800"/>
          </a:p>
        </p:txBody>
      </p:sp>
      <p:sp>
        <p:nvSpPr>
          <p:cNvPr id="433213" name="Text Box 61"/>
          <p:cNvSpPr txBox="1">
            <a:spLocks noChangeArrowheads="1"/>
          </p:cNvSpPr>
          <p:nvPr/>
        </p:nvSpPr>
        <p:spPr bwMode="auto">
          <a:xfrm>
            <a:off x="2627313" y="450850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£9,000</a:t>
            </a:r>
            <a:endParaRPr lang="en-US" sz="2800"/>
          </a:p>
        </p:txBody>
      </p:sp>
      <p:sp>
        <p:nvSpPr>
          <p:cNvPr id="433214" name="Text Box 62"/>
          <p:cNvSpPr txBox="1">
            <a:spLocks noChangeArrowheads="1"/>
          </p:cNvSpPr>
          <p:nvPr/>
        </p:nvSpPr>
        <p:spPr bwMode="auto">
          <a:xfrm>
            <a:off x="4572000" y="450850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£3,600</a:t>
            </a:r>
            <a:endParaRPr lang="en-US" sz="2800"/>
          </a:p>
        </p:txBody>
      </p:sp>
      <p:sp>
        <p:nvSpPr>
          <p:cNvPr id="433215" name="Text Box 63"/>
          <p:cNvSpPr txBox="1">
            <a:spLocks noChangeArrowheads="1"/>
          </p:cNvSpPr>
          <p:nvPr/>
        </p:nvSpPr>
        <p:spPr bwMode="auto">
          <a:xfrm>
            <a:off x="6877050" y="450850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£5,400</a:t>
            </a:r>
            <a:endParaRPr lang="en-US" sz="2800"/>
          </a:p>
        </p:txBody>
      </p:sp>
      <p:sp>
        <p:nvSpPr>
          <p:cNvPr id="433216" name="Text Box 64"/>
          <p:cNvSpPr txBox="1">
            <a:spLocks noChangeArrowheads="1"/>
          </p:cNvSpPr>
          <p:nvPr/>
        </p:nvSpPr>
        <p:spPr bwMode="auto">
          <a:xfrm>
            <a:off x="2627313" y="522922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£5,400</a:t>
            </a:r>
            <a:endParaRPr lang="en-US" sz="2800"/>
          </a:p>
        </p:txBody>
      </p:sp>
      <p:sp>
        <p:nvSpPr>
          <p:cNvPr id="433217" name="Text Box 65"/>
          <p:cNvSpPr txBox="1">
            <a:spLocks noChangeArrowheads="1"/>
          </p:cNvSpPr>
          <p:nvPr/>
        </p:nvSpPr>
        <p:spPr bwMode="auto">
          <a:xfrm>
            <a:off x="4643438" y="522922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£2,160</a:t>
            </a:r>
            <a:endParaRPr lang="en-US" sz="2800"/>
          </a:p>
        </p:txBody>
      </p:sp>
      <p:sp>
        <p:nvSpPr>
          <p:cNvPr id="433218" name="Text Box 66"/>
          <p:cNvSpPr txBox="1">
            <a:spLocks noChangeArrowheads="1"/>
          </p:cNvSpPr>
          <p:nvPr/>
        </p:nvSpPr>
        <p:spPr bwMode="auto">
          <a:xfrm>
            <a:off x="6877050" y="522922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£3,240</a:t>
            </a:r>
            <a:endParaRPr lang="en-US" sz="2800"/>
          </a:p>
        </p:txBody>
      </p:sp>
      <p:sp>
        <p:nvSpPr>
          <p:cNvPr id="433219" name="Text Box 67"/>
          <p:cNvSpPr txBox="1">
            <a:spLocks noChangeArrowheads="1"/>
          </p:cNvSpPr>
          <p:nvPr/>
        </p:nvSpPr>
        <p:spPr bwMode="auto">
          <a:xfrm>
            <a:off x="2555875" y="5876925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£3,240</a:t>
            </a:r>
            <a:endParaRPr lang="en-US" sz="2800"/>
          </a:p>
        </p:txBody>
      </p:sp>
      <p:sp>
        <p:nvSpPr>
          <p:cNvPr id="433220" name="Text Box 68"/>
          <p:cNvSpPr txBox="1">
            <a:spLocks noChangeArrowheads="1"/>
          </p:cNvSpPr>
          <p:nvPr/>
        </p:nvSpPr>
        <p:spPr bwMode="auto">
          <a:xfrm>
            <a:off x="2627313" y="37893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£15,000</a:t>
            </a:r>
            <a:endParaRPr lang="en-US" sz="2800"/>
          </a:p>
        </p:txBody>
      </p:sp>
      <p:sp>
        <p:nvSpPr>
          <p:cNvPr id="433221" name="Text Box 69"/>
          <p:cNvSpPr txBox="1">
            <a:spLocks noChangeArrowheads="1"/>
          </p:cNvSpPr>
          <p:nvPr/>
        </p:nvSpPr>
        <p:spPr bwMode="auto">
          <a:xfrm>
            <a:off x="6877050" y="5949950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£1,944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278809890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08" grpId="0"/>
      <p:bldP spid="433209" grpId="0"/>
      <p:bldP spid="433210" grpId="0"/>
      <p:bldP spid="433211" grpId="0"/>
      <p:bldP spid="433212" grpId="0"/>
      <p:bldP spid="433213" grpId="0"/>
      <p:bldP spid="433214" grpId="0"/>
      <p:bldP spid="433215" grpId="0"/>
      <p:bldP spid="433216" grpId="0"/>
      <p:bldP spid="433217" grpId="0"/>
      <p:bldP spid="433218" grpId="0"/>
      <p:bldP spid="433219" grpId="0"/>
      <p:bldP spid="433220" grpId="0"/>
      <p:bldP spid="4332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333375"/>
          </a:xfrm>
        </p:spPr>
        <p:txBody>
          <a:bodyPr>
            <a:normAutofit fontScale="90000"/>
          </a:bodyPr>
          <a:lstStyle/>
          <a:p>
            <a:r>
              <a:rPr lang="en-GB" sz="2000" dirty="0" smtClean="0">
                <a:latin typeface="Arial" charset="0"/>
              </a:rPr>
              <a:t>Balance Sheet/Depreciation Past </a:t>
            </a:r>
            <a:r>
              <a:rPr lang="en-GB" sz="2000" dirty="0">
                <a:latin typeface="Arial" charset="0"/>
              </a:rPr>
              <a:t>Paper Question </a:t>
            </a:r>
            <a:r>
              <a:rPr lang="en-GB" sz="2000" dirty="0" smtClean="0">
                <a:latin typeface="Arial" charset="0"/>
              </a:rPr>
              <a:t>ZORA</a:t>
            </a:r>
            <a:endParaRPr lang="en-GB" sz="2000" dirty="0">
              <a:latin typeface="Arial" charset="0"/>
            </a:endParaRPr>
          </a:p>
        </p:txBody>
      </p:sp>
      <p:graphicFrame>
        <p:nvGraphicFramePr>
          <p:cNvPr id="3219" name="Group 1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285942"/>
              </p:ext>
            </p:extLst>
          </p:nvPr>
        </p:nvGraphicFramePr>
        <p:xfrm>
          <a:off x="533400" y="914400"/>
          <a:ext cx="8280400" cy="5426076"/>
        </p:xfrm>
        <a:graphic>
          <a:graphicData uri="http://schemas.openxmlformats.org/drawingml/2006/table">
            <a:tbl>
              <a:tblPr/>
              <a:tblGrid>
                <a:gridCol w="4751759"/>
                <a:gridCol w="1800200"/>
                <a:gridCol w="1728441"/>
              </a:tblGrid>
              <a:tr h="213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FIXED ASSETS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(30,000 – 19,200)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Fixed Assets after Depreciation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10,800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CURRENT ASSETS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Stock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8,000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Debtors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14,000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Cash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2,000</a:t>
                      </a:r>
                      <a:endParaRPr kumimoji="0" lang="en-GB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24,000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CURRENT LIABILITIES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Creditors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12,000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Short-Term Borrowing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800</a:t>
                      </a:r>
                      <a:endParaRPr kumimoji="0" lang="en-GB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12,800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NET WORKING CAPITAL (</a:t>
                      </a:r>
                      <a:r>
                        <a:rPr kumimoji="0" lang="en-GB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Current Assets – Current Liabilities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11,200</a:t>
                      </a:r>
                      <a:endParaRPr kumimoji="0" lang="en-GB" sz="1200" b="1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NET ASSETS EMPLOYED (</a:t>
                      </a:r>
                      <a:r>
                        <a:rPr kumimoji="0" lang="en-GB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Fixed Assets + Working Capital)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22,000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Finance By: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Loan Capital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11,600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Retained Profit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8,500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Share Capital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1,900</a:t>
                      </a:r>
                      <a:endParaRPr kumimoji="0" lang="en-GB" sz="1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CAPITAL EMPLOYED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22,000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453390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8313" y="1989138"/>
            <a:ext cx="8229600" cy="388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4400" dirty="0" smtClean="0"/>
              <a:t>25,000 X 0.35 = 8,750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4400" dirty="0" smtClean="0"/>
              <a:t>25,000 – 8,750 = 16,250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4400" dirty="0" smtClean="0"/>
              <a:t>16,250 X 0.35 = 5,687.5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4400" dirty="0" smtClean="0"/>
              <a:t>16,250 – 5,687.5 = $10,562.5 </a:t>
            </a:r>
            <a:endParaRPr lang="en-GB" sz="4000" b="1" i="1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6612" y="2514600"/>
            <a:ext cx="7781362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7813"/>
            <a:ext cx="6934200" cy="64277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C)</a:t>
            </a:r>
            <a:br>
              <a:rPr lang="en-US" dirty="0" smtClean="0"/>
            </a:br>
            <a:r>
              <a:rPr lang="en-US" dirty="0" smtClean="0"/>
              <a:t>Straight-Line Method = $25,000 – (4,420 X 3) = </a:t>
            </a:r>
            <a:r>
              <a:rPr lang="en-US" u="sng" dirty="0" smtClean="0"/>
              <a:t>$11,740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Reducing Balance Method = $10,562.5 X 0.35 = 3,696.875 </a:t>
            </a:r>
            <a:br>
              <a:rPr lang="en-US" dirty="0" smtClean="0"/>
            </a:br>
            <a:r>
              <a:rPr lang="en-US" dirty="0" smtClean="0"/>
              <a:t>= $10,562.5 – 3,696.875 = </a:t>
            </a:r>
            <a:r>
              <a:rPr lang="en-US" u="sng" dirty="0" smtClean="0"/>
              <a:t>$6,865 after 3 years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Therefore the reduced balance method would depreciate the car most by end of the third year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53386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17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D)</a:t>
            </a:r>
            <a:endParaRPr lang="en-US" dirty="0"/>
          </a:p>
        </p:txBody>
      </p:sp>
      <p:graphicFrame>
        <p:nvGraphicFramePr>
          <p:cNvPr id="4" name="Group 1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921190"/>
              </p:ext>
            </p:extLst>
          </p:nvPr>
        </p:nvGraphicFramePr>
        <p:xfrm>
          <a:off x="381000" y="838200"/>
          <a:ext cx="8280400" cy="5669935"/>
        </p:xfrm>
        <a:graphic>
          <a:graphicData uri="http://schemas.openxmlformats.org/drawingml/2006/table">
            <a:tbl>
              <a:tblPr/>
              <a:tblGrid>
                <a:gridCol w="4751759"/>
                <a:gridCol w="1800200"/>
                <a:gridCol w="1728441"/>
              </a:tblGrid>
              <a:tr h="213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$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FIXED ASSETS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Building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38,260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Company Car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11,740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50,000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CURRENT ASSETS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Cash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4,500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Debtors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2,100</a:t>
                      </a:r>
                      <a:endParaRPr kumimoji="0" lang="en-GB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6,600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CURRENT LIABILITIES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Creditors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12,250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Overdraft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8,550</a:t>
                      </a:r>
                      <a:endParaRPr kumimoji="0" lang="en-GB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20,800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NET WORKING CAPITAL (</a:t>
                      </a:r>
                      <a:r>
                        <a:rPr kumimoji="0" lang="en-GB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Current Assets – Current Liabilities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(14,200)</a:t>
                      </a:r>
                      <a:endParaRPr kumimoji="0" lang="en-GB" sz="1200" b="1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NET ASSETS EMPLOYED (</a:t>
                      </a:r>
                      <a:r>
                        <a:rPr kumimoji="0" lang="en-GB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Fixed Assets + Working Capital)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35,800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Finance By: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Loan Capital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12,800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Reserves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Share Capital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22,200</a:t>
                      </a:r>
                      <a:endParaRPr kumimoji="0" lang="en-GB" sz="1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CAPITAL EMPLOYED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35,800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79431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5784" y="1524000"/>
            <a:ext cx="957556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What we will learn now…</a:t>
            </a:r>
            <a:endParaRPr lang="en-US" smtClean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By the end of this lesson you will: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Be comfortable using the Straight Line Method of Depreciation</a:t>
            </a:r>
          </a:p>
          <a:p>
            <a:pPr eaLnBrk="1" hangingPunct="1">
              <a:defRPr/>
            </a:pPr>
            <a:r>
              <a:rPr lang="en-GB" smtClean="0"/>
              <a:t>Understand why we use the Reducing Balance Method of Depreciation</a:t>
            </a:r>
          </a:p>
          <a:p>
            <a:pPr eaLnBrk="1" hangingPunct="1">
              <a:defRPr/>
            </a:pPr>
            <a:r>
              <a:rPr lang="en-GB" smtClean="0"/>
              <a:t>Begin to be able to calculate depreciation using the Reducing Balance Method</a:t>
            </a:r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What have we learned?</a:t>
            </a:r>
            <a:endParaRPr lang="en-US" smtClean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Be comfortable using the Straight Line Method of Depreciation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Understand why we use the Reducing Balance Method of Depreciation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Begin to be able to calculate depreciation using the Reducing Balance Method</a:t>
            </a:r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Balance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see the Working Capital figure to show the amount of money available to the business for the day-to-day running of the bus</a:t>
            </a:r>
          </a:p>
          <a:p>
            <a:r>
              <a:rPr lang="en-US" dirty="0" smtClean="0"/>
              <a:t>Capital Employed figure can indicate the size of a firm for potential investors</a:t>
            </a:r>
          </a:p>
          <a:p>
            <a:r>
              <a:rPr lang="en-US" dirty="0" smtClean="0"/>
              <a:t>The asset structure can be </a:t>
            </a:r>
            <a:r>
              <a:rPr lang="en-US" dirty="0" err="1" smtClean="0"/>
              <a:t>analysed</a:t>
            </a:r>
            <a:r>
              <a:rPr lang="en-US" dirty="0" smtClean="0"/>
              <a:t> to see if there is too much OVERTRADING in stocks or whether they are trying to expand with more fixed assets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3.5 Intangible Assets: Higher Level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These are </a:t>
            </a:r>
            <a:r>
              <a:rPr lang="en-GB" b="1" dirty="0" smtClean="0"/>
              <a:t>non-physical assets </a:t>
            </a:r>
            <a:r>
              <a:rPr lang="en-GB" dirty="0" smtClean="0"/>
              <a:t>that add value to the business, generate income and are not intended for sale within 12 months, therefore are FIXED ASSETS on B.S.</a:t>
            </a:r>
          </a:p>
          <a:p>
            <a:r>
              <a:rPr lang="en-GB" dirty="0" smtClean="0"/>
              <a:t>Types of Intangible Fixed Assets:</a:t>
            </a:r>
            <a:endParaRPr lang="en-GB" dirty="0"/>
          </a:p>
          <a:p>
            <a:pPr lvl="1"/>
            <a:r>
              <a:rPr lang="en-GB" dirty="0"/>
              <a:t>Patents</a:t>
            </a:r>
          </a:p>
          <a:p>
            <a:pPr lvl="1"/>
            <a:r>
              <a:rPr lang="en-GB" dirty="0" smtClean="0"/>
              <a:t>Trademarks</a:t>
            </a:r>
          </a:p>
          <a:p>
            <a:pPr lvl="1"/>
            <a:r>
              <a:rPr lang="en-GB" dirty="0" smtClean="0"/>
              <a:t>Goodwill</a:t>
            </a:r>
            <a:endParaRPr lang="en-GB" dirty="0"/>
          </a:p>
          <a:p>
            <a:pPr lvl="1"/>
            <a:r>
              <a:rPr lang="en-GB" dirty="0"/>
              <a:t>Copyright</a:t>
            </a:r>
          </a:p>
          <a:p>
            <a:pPr lvl="1"/>
            <a:endParaRPr lang="en-GB" dirty="0"/>
          </a:p>
          <a:p>
            <a:pPr lvl="1">
              <a:buFontTx/>
              <a:buNone/>
            </a:pPr>
            <a:r>
              <a:rPr lang="en-GB" b="1" dirty="0" smtClean="0"/>
              <a:t>They are difficult to measure and value and so are sometimes not shown on the balance sheet. They are also referred to as Intellectual </a:t>
            </a:r>
            <a:r>
              <a:rPr lang="en-GB" b="1" dirty="0"/>
              <a:t>Property </a:t>
            </a:r>
            <a:r>
              <a:rPr lang="en-GB" b="1" dirty="0" smtClean="0"/>
              <a:t>Rights (IPR).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Vodafone’s Window Dressing</a:t>
            </a:r>
            <a:endParaRPr lang="en-US" dirty="0"/>
          </a:p>
        </p:txBody>
      </p:sp>
      <p:pic>
        <p:nvPicPr>
          <p:cNvPr id="1026" name="Picture 2" descr="http://www.toptechreviews.net/wp-content/uploads/2011/08/vodafo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3999" y="1662906"/>
            <a:ext cx="6141083" cy="4433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Patents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59055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If you have a new invention you can patent it. A new patent can protect many different aspects of a new product such as how it works, what it does, what it is made of and how it is </a:t>
            </a:r>
            <a:r>
              <a:rPr lang="en-GB" sz="2800" dirty="0" smtClean="0"/>
              <a:t>made, for up to 20 years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Firms must pay a fee to the patent holder if they wish to use or copy the ideas</a:t>
            </a:r>
            <a:endParaRPr lang="en-GB" sz="2400" dirty="0"/>
          </a:p>
        </p:txBody>
      </p:sp>
      <p:pic>
        <p:nvPicPr>
          <p:cNvPr id="16389" name="Picture 5" descr="michael-jacks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1563" y="0"/>
            <a:ext cx="2992437" cy="4032250"/>
          </a:xfrm>
          <a:prstGeom prst="rect">
            <a:avLst/>
          </a:prstGeom>
          <a:noFill/>
        </p:spPr>
      </p:pic>
      <p:pic>
        <p:nvPicPr>
          <p:cNvPr id="5" name="Picture 5" descr="yoyo">
            <a:hlinkClick r:id="rId3" tooltip="View Full-Siz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038600"/>
            <a:ext cx="297179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Trademarks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7" name="Picture 5" descr="NikeSwoosh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4495800" cy="3371850"/>
          </a:xfrm>
          <a:prstGeom prst="rect">
            <a:avLst/>
          </a:prstGeom>
          <a:noFill/>
        </p:spPr>
      </p:pic>
      <p:pic>
        <p:nvPicPr>
          <p:cNvPr id="18439" name="Picture 7" descr="coca-c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1975" y="1268413"/>
            <a:ext cx="4772025" cy="2808287"/>
          </a:xfrm>
          <a:prstGeom prst="rect">
            <a:avLst/>
          </a:prstGeom>
          <a:noFill/>
        </p:spPr>
      </p:pic>
      <p:pic>
        <p:nvPicPr>
          <p:cNvPr id="18441" name="Picture 9" descr="apple-log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492500"/>
            <a:ext cx="4176712" cy="3365500"/>
          </a:xfrm>
          <a:prstGeom prst="rect">
            <a:avLst/>
          </a:prstGeom>
          <a:noFill/>
        </p:spPr>
      </p:pic>
      <p:pic>
        <p:nvPicPr>
          <p:cNvPr id="18443" name="Picture 11" descr="goog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00500"/>
            <a:ext cx="43211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Trademarks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5410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dirty="0"/>
              <a:t>trademark protects any sign or symbol that distinguishes what you offer from your competitors. You can register a name, logo, slogan, domain name, a shape, a colour or a sound.</a:t>
            </a:r>
            <a:r>
              <a:rPr lang="en-GB" sz="2400" dirty="0"/>
              <a:t> </a:t>
            </a:r>
          </a:p>
        </p:txBody>
      </p:sp>
      <p:pic>
        <p:nvPicPr>
          <p:cNvPr id="7170" name="Picture 2" descr="http://laist.com/attachments/la_zach/paris-hilton_that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094065"/>
            <a:ext cx="3886200" cy="5763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Trademarks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A </a:t>
            </a:r>
            <a:r>
              <a:rPr lang="en-GB" sz="2800" dirty="0"/>
              <a:t>registered trade mark must be renewed every ten years to keep it in </a:t>
            </a:r>
            <a:r>
              <a:rPr lang="en-GB" sz="2800" dirty="0" smtClean="0"/>
              <a:t>force</a:t>
            </a:r>
          </a:p>
          <a:p>
            <a:r>
              <a:rPr lang="en-GB" sz="2800" dirty="0" smtClean="0"/>
              <a:t>Also provide legal protection against those that try to copy it</a:t>
            </a:r>
          </a:p>
          <a:p>
            <a:r>
              <a:rPr lang="en-GB" sz="2800" dirty="0" smtClean="0"/>
              <a:t>Registered trademarks can be sold for appropriate fees (which should be reflected in the balance sheet). E.g. When Volkswagen bought the Bentley brand for $860 million in 1998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Copyright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A copyright protects creative or artistic works such as:</a:t>
            </a:r>
          </a:p>
          <a:p>
            <a:pPr lvl="1">
              <a:lnSpc>
                <a:spcPct val="90000"/>
              </a:lnSpc>
            </a:pPr>
            <a:r>
              <a:rPr lang="en-GB" sz="2400" i="1" dirty="0"/>
              <a:t>Literature, including novels, instruction manuals, computer programs, song lyrics, newspaper articles and website content</a:t>
            </a:r>
          </a:p>
          <a:p>
            <a:pPr lvl="1">
              <a:lnSpc>
                <a:spcPct val="90000"/>
              </a:lnSpc>
            </a:pPr>
            <a:r>
              <a:rPr lang="en-GB" sz="2400" i="1" dirty="0"/>
              <a:t>Music compositions and recordings</a:t>
            </a:r>
          </a:p>
          <a:p>
            <a:pPr lvl="1">
              <a:lnSpc>
                <a:spcPct val="90000"/>
              </a:lnSpc>
            </a:pPr>
            <a:r>
              <a:rPr lang="en-GB" sz="2400" i="1" dirty="0"/>
              <a:t>Art, including paintings, engravings, photographs, sculptures, collages, - recordings of a work, including sound and film</a:t>
            </a:r>
          </a:p>
          <a:p>
            <a:pPr lvl="1">
              <a:lnSpc>
                <a:spcPct val="90000"/>
              </a:lnSpc>
            </a:pPr>
            <a:r>
              <a:rPr lang="en-GB" sz="2400" i="1" dirty="0"/>
              <a:t>Broadcasts of a work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Others have to pay for the right to use your work. For example, when music is played on the radio, a copyright fee is paid to the artists who wrote 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value of an </a:t>
            </a:r>
            <a:r>
              <a:rPr lang="en-US" dirty="0" err="1" smtClean="0"/>
              <a:t>organisation’s</a:t>
            </a:r>
            <a:r>
              <a:rPr lang="en-US" dirty="0" smtClean="0"/>
              <a:t> image and reputation</a:t>
            </a:r>
          </a:p>
          <a:p>
            <a:r>
              <a:rPr lang="en-US" dirty="0" smtClean="0"/>
              <a:t>Goodwill is the sum of customer and staff loyalty to the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5784" y="1524000"/>
            <a:ext cx="957556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the Importance of Final Accounts to Each Stakeholder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stakeholders will view the accounts with different perceptions depending on the stakeholder’s objectives and motives.</a:t>
            </a:r>
          </a:p>
          <a:p>
            <a:r>
              <a:rPr lang="en-US" dirty="0" smtClean="0"/>
              <a:t>Stakeholders will also have to consider qualitative information as well as the external environment in which it operates</a:t>
            </a:r>
          </a:p>
          <a:p>
            <a:r>
              <a:rPr lang="en-US" dirty="0" smtClean="0"/>
              <a:t>Given the economic uncertainty at the moment, balance sheet values should be treated with caution. The lessons of the dot.com boom need to be learnt!...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Today’s Lesson Objectives</a:t>
            </a:r>
            <a:endParaRPr lang="en-US" dirty="0" smtClean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By the end of this morning’s lesson you will: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Be able to DEFINE the term depreciation means</a:t>
            </a:r>
          </a:p>
          <a:p>
            <a:pPr eaLnBrk="1" hangingPunct="1">
              <a:defRPr/>
            </a:pPr>
            <a:r>
              <a:rPr lang="en-GB" dirty="0" smtClean="0"/>
              <a:t>Understand where and how depreciation is recorded in the financial reports and be able to APPLY this to given examples</a:t>
            </a:r>
          </a:p>
          <a:p>
            <a:pPr eaLnBrk="1" hangingPunct="1">
              <a:defRPr/>
            </a:pPr>
            <a:r>
              <a:rPr lang="en-GB" dirty="0" smtClean="0"/>
              <a:t>Be able to CALCULATE Straight Line Depreciation and Reduced Balanced</a:t>
            </a:r>
          </a:p>
          <a:p>
            <a:pPr eaLnBrk="1" hangingPunct="1">
              <a:defRPr/>
            </a:pPr>
            <a:r>
              <a:rPr lang="en-GB" dirty="0" smtClean="0"/>
              <a:t>Be able to ANALYSE the use of both methods of depreciation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t1b">
            <a:hlinkClick r:id="rId4" action="ppaction://hlinksldjump"/>
          </p:cNvPr>
          <p:cNvSpPr/>
          <p:nvPr/>
        </p:nvSpPr>
        <p:spPr>
          <a:xfrm rot="18989640">
            <a:off x="1624086" y="1306225"/>
            <a:ext cx="1128896" cy="45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Taylor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ans16r"/>
          <p:cNvSpPr/>
          <p:nvPr/>
        </p:nvSpPr>
        <p:spPr>
          <a:xfrm rot="534509">
            <a:off x="7368742" y="4792466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Autocratic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ans4"/>
          <p:cNvSpPr/>
          <p:nvPr/>
        </p:nvSpPr>
        <p:spPr>
          <a:xfrm rot="20972367">
            <a:off x="19825" y="162180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enlargement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ans5r"/>
          <p:cNvSpPr/>
          <p:nvPr/>
        </p:nvSpPr>
        <p:spPr>
          <a:xfrm rot="20972367">
            <a:off x="101000" y="2631011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Employees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ans3"/>
          <p:cNvSpPr/>
          <p:nvPr/>
        </p:nvSpPr>
        <p:spPr>
          <a:xfrm rot="20972367">
            <a:off x="47412" y="661566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ans12"/>
          <p:cNvSpPr/>
          <p:nvPr/>
        </p:nvSpPr>
        <p:spPr>
          <a:xfrm rot="534509">
            <a:off x="7698266" y="998685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ans7"/>
          <p:cNvSpPr/>
          <p:nvPr/>
        </p:nvSpPr>
        <p:spPr>
          <a:xfrm rot="20972367">
            <a:off x="62602" y="4718152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Working Conditions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ans1r"/>
          <p:cNvSpPr/>
          <p:nvPr/>
        </p:nvSpPr>
        <p:spPr>
          <a:xfrm rot="20972367">
            <a:off x="2019344" y="5800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 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ans8r"/>
          <p:cNvSpPr/>
          <p:nvPr/>
        </p:nvSpPr>
        <p:spPr>
          <a:xfrm rot="20972367">
            <a:off x="179588" y="5432676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Strict Supervision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ans9r"/>
          <p:cNvSpPr/>
          <p:nvPr/>
        </p:nvSpPr>
        <p:spPr>
          <a:xfrm rot="20972367">
            <a:off x="1034201" y="5999014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 X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ans2r"/>
          <p:cNvSpPr/>
          <p:nvPr/>
        </p:nvSpPr>
        <p:spPr>
          <a:xfrm rot="20972367">
            <a:off x="200302" y="-71772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Piece rate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ans13r"/>
          <p:cNvSpPr/>
          <p:nvPr/>
        </p:nvSpPr>
        <p:spPr>
          <a:xfrm rot="534509">
            <a:off x="7507311" y="1957414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Motivators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ans18"/>
          <p:cNvSpPr/>
          <p:nvPr/>
        </p:nvSpPr>
        <p:spPr>
          <a:xfrm rot="534509">
            <a:off x="6076284" y="592628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Self-Esteem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ans11"/>
          <p:cNvSpPr/>
          <p:nvPr/>
        </p:nvSpPr>
        <p:spPr>
          <a:xfrm rot="534509">
            <a:off x="7301554" y="91063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as a Motivator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ans10r"/>
          <p:cNvSpPr/>
          <p:nvPr/>
        </p:nvSpPr>
        <p:spPr>
          <a:xfrm rot="534509">
            <a:off x="5770229" y="-3903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factor Theory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ans17r"/>
          <p:cNvSpPr/>
          <p:nvPr/>
        </p:nvSpPr>
        <p:spPr>
          <a:xfrm rot="534509">
            <a:off x="7651327" y="5630400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ans15r"/>
          <p:cNvSpPr/>
          <p:nvPr/>
        </p:nvSpPr>
        <p:spPr>
          <a:xfrm rot="534509">
            <a:off x="7651327" y="3882241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Hygiene Factors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ans14"/>
          <p:cNvSpPr/>
          <p:nvPr/>
        </p:nvSpPr>
        <p:spPr>
          <a:xfrm rot="534509">
            <a:off x="7747909" y="2953955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actualisation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ans6"/>
          <p:cNvSpPr/>
          <p:nvPr/>
        </p:nvSpPr>
        <p:spPr>
          <a:xfrm rot="20972367">
            <a:off x="19824" y="3638032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Physiological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5" name="back"/>
          <p:cNvGrpSpPr/>
          <p:nvPr/>
        </p:nvGrpSpPr>
        <p:grpSpPr>
          <a:xfrm>
            <a:off x="-15190" y="-19922"/>
            <a:ext cx="9159190" cy="6903001"/>
            <a:chOff x="-15190" y="-19922"/>
            <a:chExt cx="9159190" cy="6903001"/>
          </a:xfrm>
        </p:grpSpPr>
        <p:sp>
          <p:nvSpPr>
            <p:cNvPr id="46" name="Rectangle 45"/>
            <p:cNvSpPr/>
            <p:nvPr/>
          </p:nvSpPr>
          <p:spPr>
            <a:xfrm>
              <a:off x="-15190" y="-19922"/>
              <a:ext cx="9159190" cy="69030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692000" y="548680"/>
              <a:ext cx="5760000" cy="5760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rgbClr val="C00000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FIXED ASSETS</a:t>
              </a:r>
              <a:endPara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Oval 46"/>
            <p:cNvSpPr/>
            <p:nvPr/>
          </p:nvSpPr>
          <p:spPr>
            <a:xfrm rot="18758968">
              <a:off x="1405120" y="1091363"/>
              <a:ext cx="1584176" cy="86319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779912" y="-2674"/>
              <a:ext cx="1584176" cy="86319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Oval 49"/>
            <p:cNvSpPr/>
            <p:nvPr/>
          </p:nvSpPr>
          <p:spPr>
            <a:xfrm rot="2841032" flipV="1">
              <a:off x="6204396" y="1091363"/>
              <a:ext cx="1584176" cy="86319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4" name="Action Button: Home 43">
            <a:hlinkClick r:id="rId5" action="ppaction://hlinksldjump" highlightClick="1"/>
          </p:cNvPr>
          <p:cNvSpPr/>
          <p:nvPr/>
        </p:nvSpPr>
        <p:spPr>
          <a:xfrm>
            <a:off x="4355976" y="6133772"/>
            <a:ext cx="432048" cy="372478"/>
          </a:xfrm>
          <a:prstGeom prst="actionButtonHom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ans6r"/>
          <p:cNvSpPr/>
          <p:nvPr/>
        </p:nvSpPr>
        <p:spPr>
          <a:xfrm rot="20972367">
            <a:off x="10325" y="3639122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Vehicles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ans14r"/>
          <p:cNvSpPr/>
          <p:nvPr/>
        </p:nvSpPr>
        <p:spPr>
          <a:xfrm rot="534509">
            <a:off x="7717944" y="2953450"/>
            <a:ext cx="1512000" cy="109232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ans15"/>
          <p:cNvSpPr/>
          <p:nvPr/>
        </p:nvSpPr>
        <p:spPr>
          <a:xfrm rot="534509">
            <a:off x="7660826" y="4173774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Debentures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ans10"/>
          <p:cNvSpPr/>
          <p:nvPr/>
        </p:nvSpPr>
        <p:spPr>
          <a:xfrm rot="534509">
            <a:off x="5779728" y="-4012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ans11r"/>
          <p:cNvSpPr/>
          <p:nvPr/>
        </p:nvSpPr>
        <p:spPr>
          <a:xfrm rot="534509">
            <a:off x="7292055" y="92153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ans13"/>
          <p:cNvSpPr/>
          <p:nvPr/>
        </p:nvSpPr>
        <p:spPr>
          <a:xfrm rot="534509">
            <a:off x="7516810" y="1956324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Loan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ans2"/>
          <p:cNvSpPr/>
          <p:nvPr/>
        </p:nvSpPr>
        <p:spPr>
          <a:xfrm rot="20972367">
            <a:off x="209801" y="-72862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ans1"/>
          <p:cNvSpPr/>
          <p:nvPr/>
        </p:nvSpPr>
        <p:spPr>
          <a:xfrm rot="20972367">
            <a:off x="2028843" y="5691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Debtors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ans7r"/>
          <p:cNvSpPr/>
          <p:nvPr/>
        </p:nvSpPr>
        <p:spPr>
          <a:xfrm rot="20972367">
            <a:off x="53103" y="4719242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ans12r"/>
          <p:cNvSpPr/>
          <p:nvPr/>
        </p:nvSpPr>
        <p:spPr>
          <a:xfrm rot="534509">
            <a:off x="7688767" y="999775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Premises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ans3r"/>
          <p:cNvSpPr/>
          <p:nvPr/>
        </p:nvSpPr>
        <p:spPr>
          <a:xfrm rot="20972367">
            <a:off x="37913" y="662656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ans5"/>
          <p:cNvSpPr/>
          <p:nvPr/>
        </p:nvSpPr>
        <p:spPr>
          <a:xfrm rot="20972367">
            <a:off x="110499" y="2629921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ans4r"/>
          <p:cNvSpPr/>
          <p:nvPr/>
        </p:nvSpPr>
        <p:spPr>
          <a:xfrm rot="20972367">
            <a:off x="10326" y="1622898"/>
            <a:ext cx="1512000" cy="828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Machinery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t1">
            <a:hlinkClick r:id="rId4" action="ppaction://hlinksldjump"/>
          </p:cNvPr>
          <p:cNvSpPr/>
          <p:nvPr/>
        </p:nvSpPr>
        <p:spPr>
          <a:xfrm>
            <a:off x="3999957" y="189959"/>
            <a:ext cx="1128896" cy="45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t2">
            <a:hlinkClick r:id="rId6" action="ppaction://hlinksldjump"/>
          </p:cNvPr>
          <p:cNvSpPr/>
          <p:nvPr/>
        </p:nvSpPr>
        <p:spPr>
          <a:xfrm rot="2610360" flipH="1">
            <a:off x="6464387" y="1306225"/>
            <a:ext cx="1128896" cy="45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Assets</a:t>
            </a:r>
            <a:endParaRPr lang="en-GB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t3">
            <a:hlinkClick r:id="rId7" action="ppaction://hlinksldjump"/>
          </p:cNvPr>
          <p:cNvSpPr/>
          <p:nvPr/>
        </p:nvSpPr>
        <p:spPr>
          <a:xfrm rot="18989640">
            <a:off x="1603252" y="1316097"/>
            <a:ext cx="1128896" cy="45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ASSETS &amp; LIABILITIES</a:t>
            </a:r>
          </a:p>
        </p:txBody>
      </p:sp>
    </p:spTree>
    <p:extLst>
      <p:ext uri="{BB962C8B-B14F-4D97-AF65-F5344CB8AC3E}">
        <p14:creationId xmlns:p14="http://schemas.microsoft.com/office/powerpoint/2010/main" val="344611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>
        <p:fade/>
      </p:transition>
    </mc:Choice>
    <mc:Fallback xmlns="">
      <p:transition xmlns:p14="http://schemas.microsoft.com/office/powerpoint/2010/main" spd="slow" advClick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10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09219 -0.00324 " pathEditMode="relative" rAng="0" ptsTypes="AA" p14:bounceEnd="3000">
                                          <p:cBhvr>
                                            <p:cTn id="6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601" y="-16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4"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12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85185E-6 L 0.10989 0.03866 " pathEditMode="relative" rAng="0" ptsTypes="AA" p14:bounceEnd="3000">
                                          <p:cBhvr>
                                            <p:cTn id="11" dur="1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486" y="1921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0"/>
                      </p:tgtEl>
                    </p:cond>
                  </p:nextCondLst>
                </p:seq>
                <p:seq concurrent="1" nextAc="seek">
                  <p:cTn id="12" restart="whenNotActive" fill="hold" evtFilter="cancelBubble" nodeType="interactiveSeq">
                    <p:stCondLst>
                      <p:cond evt="onClick" delay="0">
                        <p:tgtEl>
                          <p:spTgt spid="10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" fill="hold">
                          <p:stCondLst>
                            <p:cond delay="0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5E-6 4.44444E-6 L 0.13038 0.10509 " pathEditMode="relative" rAng="0" ptsTypes="AA" p14:bounceEnd="3000">
                                          <p:cBhvr>
                                            <p:cTn id="16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510" y="525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8"/>
                      </p:tgtEl>
                    </p:cond>
                  </p:nextCondLst>
                </p:seq>
                <p:seq concurrent="1" nextAc="seek">
                  <p:cTn id="17" restart="whenNotActive" fill="hold" evtFilter="cancelBubble" nodeType="interactiveSeq">
                    <p:stCondLst>
                      <p:cond evt="onClick" delay="0">
                        <p:tgtEl>
                          <p:spTgt spid="9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8" fill="hold">
                          <p:stCondLst>
                            <p:cond delay="0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1.48148E-6 L 0.15816 0.14583 " pathEditMode="relative" rAng="0" ptsTypes="AA" p14:bounceEnd="3000">
                                          <p:cBhvr>
                                            <p:cTn id="21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899" y="72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9"/>
                      </p:tgtEl>
                    </p:cond>
                  </p:nextCondLst>
                </p:seq>
                <p:seq concurrent="1" nextAc="seek">
                  <p:cTn id="22" restart="whenNotActive" fill="hold" evtFilter="cancelBubble" nodeType="interactiveSeq">
                    <p:stCondLst>
                      <p:cond evt="onClick" delay="0">
                        <p:tgtEl>
                          <p:spTgt spid="11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3" fill="hold">
                          <p:stCondLst>
                            <p:cond delay="0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3.33333E-6 L 0.10208 -0.0243 " pathEditMode="relative" rAng="0" ptsTypes="AA" p14:bounceEnd="3000">
                                          <p:cBhvr>
                                            <p:cTn id="26" dur="1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104" y="-122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5"/>
                      </p:tgtEl>
                    </p:cond>
                  </p:nextCondLst>
                </p:seq>
                <p:seq concurrent="1" nextAc="seek">
                  <p:cTn id="27" restart="whenNotActive" fill="hold" evtFilter="cancelBubble" nodeType="interactiveSeq">
                    <p:stCondLst>
                      <p:cond evt="onClick" delay="0">
                        <p:tgtEl>
                          <p:spTgt spid="10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8" fill="hold">
                          <p:stCondLst>
                            <p:cond delay="0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-2.22222E-6 L 0.1132 -0.0875 " pathEditMode="relative" rAng="0" ptsTypes="AA" p14:bounceEnd="3000">
                                          <p:cBhvr>
                                            <p:cTn id="31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660" y="-437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9"/>
                      </p:tgtEl>
                    </p:cond>
                  </p:nextCondLst>
                </p:seq>
                <p:seq concurrent="1" nextAc="seek">
                  <p:cTn id="32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3" fill="hold">
                          <p:stCondLst>
                            <p:cond delay="0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22222E-6 L 0.04219 0.0875 " pathEditMode="relative" rAng="0" ptsTypes="AA" p14:bounceEnd="3000">
                                          <p:cBhvr>
                                            <p:cTn id="36" dur="1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101" y="437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37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8" fill="hold">
                          <p:stCondLst>
                            <p:cond delay="0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4.07407E-6 L -0.05504 0.0794 " pathEditMode="relative" rAng="0" ptsTypes="AA" p14:bounceEnd="3000">
                                          <p:cBhvr>
                                            <p:cTn id="41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760" y="395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42" restart="whenNotActive" fill="hold" evtFilter="cancelBubble" nodeType="interactiveSeq">
                    <p:stCondLst>
                      <p:cond evt="onClick" delay="0">
                        <p:tgtEl>
                          <p:spTgt spid="11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3" fill="hold">
                          <p:stCondLst>
                            <p:cond delay="0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05556E-6 2.59259E-6 L -0.11614 0.10254 " pathEditMode="relative" rAng="0" ptsTypes="AA" p14:bounceEnd="3000">
                                          <p:cBhvr>
                                            <p:cTn id="46" dur="1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816" y="511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3"/>
                      </p:tgtEl>
                    </p:cond>
                  </p:nextCondLst>
                </p:seq>
                <p:seq concurrent="1" nextAc="seek">
                  <p:cTn id="47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8" fill="hold">
                          <p:stCondLst>
                            <p:cond delay="0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-4.81481E-6 L -0.12986 0.05417 " pathEditMode="relative" rAng="0" ptsTypes="AA" p14:bounceEnd="3000">
                                          <p:cBhvr>
                                            <p:cTn id="51" dur="1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493" y="270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1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1.85185E-6 L -0.07865 0.00903 " pathEditMode="relative" rAng="0" ptsTypes="AA" p14:bounceEnd="3000">
                                          <p:cBhvr>
                                            <p:cTn id="56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941" y="44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1"/>
                      </p:tgtEl>
                    </p:cond>
                  </p:nextCondLst>
                </p:seq>
                <p:seq concurrent="1" nextAc="seek">
                  <p:cTn id="57" restart="whenNotActive" fill="hold" evtFilter="cancelBubble" nodeType="interactiveSeq">
                    <p:stCondLst>
                      <p:cond evt="onClick" delay="0">
                        <p:tgtEl>
                          <p:spTgt spid="10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8" fill="hold">
                          <p:stCondLst>
                            <p:cond delay="0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6 0 L -0.08437 -0.01042 " pathEditMode="relative" rAng="0" ptsTypes="AA" p14:bounceEnd="3000">
                                          <p:cBhvr>
                                            <p:cTn id="61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219" y="-53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3"/>
                      </p:tgtEl>
                    </p:cond>
                  </p:nextCondLst>
                </p:seq>
                <p:seq concurrent="1" nextAc="seek">
                  <p:cTn id="62" restart="whenNotActive" fill="hold" evtFilter="cancelBubble" nodeType="interactiveSeq">
                    <p:stCondLst>
                      <p:cond evt="onClick" delay="0">
                        <p:tgtEl>
                          <p:spTgt spid="11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3" fill="hold">
                          <p:stCondLst>
                            <p:cond delay="0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4.81481E-6 L -0.08281 -0.04075 " pathEditMode="relative" rAng="0" ptsTypes="AA" p14:bounceEnd="3000">
                                          <p:cBhvr>
                                            <p:cTn id="66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149" y="-203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9"/>
                      </p:tgtEl>
                    </p:cond>
                  </p:nextCondLst>
                </p:seq>
                <p:seq concurrent="1" nextAc="seek">
                  <p:cTn id="67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8" fill="hold">
                          <p:stCondLst>
                            <p:cond delay="0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63" presetClass="path" presetSubtype="0" autoRev="1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2222E-6 2.96296E-6 L -0.05034 -0.09908 " pathEditMode="relative" rAng="0" ptsTypes="AA" p14:bounceEnd="3000">
                                          <p:cBhvr>
                                            <p:cTn id="71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517" y="-495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72" restart="whenNotActive" fill="hold" evtFilter="cancelBubble" nodeType="interactiveSeq">
                    <p:stCondLst>
                      <p:cond evt="onClick" delay="0">
                        <p:tgtEl>
                          <p:spTgt spid="10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3" fill="hold">
                          <p:stCondLst>
                            <p:cond delay="0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3441 0.00718 " pathEditMode="relative" rAng="0" ptsTypes="AA" p14:bounceEnd="3000">
                                          <p:cBhvr>
                                            <p:cTn id="76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7205" y="34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5"/>
                      </p:tgtEl>
                    </p:cond>
                  </p:nextCondLst>
                </p:seq>
                <p:seq concurrent="1" nextAc="seek">
                  <p:cTn id="77" restart="whenNotActive" fill="hold" evtFilter="cancelBubble" nodeType="interactiveSeq">
                    <p:stCondLst>
                      <p:cond evt="onClick" delay="0">
                        <p:tgtEl>
                          <p:spTgt spid="8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8" fill="hold">
                          <p:stCondLst>
                            <p:cond delay="0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85185E-6 L 0.21232 0.08056 " pathEditMode="relative" rAng="0" ptsTypes="AA" p14:bounceEnd="3000">
                                          <p:cBhvr>
                                            <p:cTn id="81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608" y="402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9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10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0.39739 0.18565 " pathEditMode="relative" rAng="0" ptsTypes="AA" p14:bounceEnd="3000">
                                          <p:cBhvr>
                                            <p:cTn id="8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861" y="928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1"/>
                      </p:tgtEl>
                    </p:cond>
                  </p:nextCondLst>
                </p:seq>
                <p:seq concurrent="1" nextAc="seek">
                  <p:cTn id="87" restart="whenNotActive" fill="hold" evtFilter="cancelBubble" nodeType="interactiveSeq">
                    <p:stCondLst>
                      <p:cond evt="onClick" delay="0">
                        <p:tgtEl>
                          <p:spTgt spid="11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8" fill="hold">
                          <p:stCondLst>
                            <p:cond delay="0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1.48148E-6 L 0.24584 0.16667 " pathEditMode="relative" rAng="0" ptsTypes="AA" p14:bounceEnd="3000">
                                          <p:cBhvr>
                                            <p:cTn id="91" dur="10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292" y="8333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0"/>
                      </p:tgtEl>
                    </p:cond>
                  </p:nextCondLst>
                </p:seq>
                <p:seq concurrent="1" nextAc="seek">
                  <p:cTn id="92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3" fill="hold">
                          <p:stCondLst>
                            <p:cond delay="0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-2.22222E-6 L 0.20348 -0.05949 " pathEditMode="relative" rAng="0" ptsTypes="AA" p14:bounceEnd="3000">
                                          <p:cBhvr>
                                            <p:cTn id="96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174" y="-298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10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3.7037E-7 L 0.26996 -0.14329 " pathEditMode="relative" rAng="0" ptsTypes="AA" p14:bounceEnd="3000">
                                          <p:cBhvr>
                                            <p:cTn id="10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490" y="-717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0"/>
                      </p:tgtEl>
                    </p:cond>
                  </p:nextCondLst>
                </p:seq>
                <p:seq concurrent="1" nextAc="seek">
                  <p:cTn id="102" restart="whenNotActive" fill="hold" evtFilter="cancelBubble" nodeType="interactiveSeq">
                    <p:stCondLst>
                      <p:cond evt="onClick" delay="0">
                        <p:tgtEl>
                          <p:spTgt spid="10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3" fill="hold">
                          <p:stCondLst>
                            <p:cond delay="0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05556E-6 3.7037E-6 L 0.3033 -0.12153 " pathEditMode="relative" rAng="0" ptsTypes="AA" p14:bounceEnd="3000">
                                          <p:cBhvr>
                                            <p:cTn id="106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156" y="-608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2"/>
                      </p:tgtEl>
                    </p:cond>
                  </p:nextCondLst>
                </p:seq>
                <p:seq concurrent="1" nextAc="seek">
                  <p:cTn id="107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8" fill="hold">
                          <p:stCondLst>
                            <p:cond delay="0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7 -3.7037E-6 L 0.28073 -0.09884 " pathEditMode="relative" rAng="0" ptsTypes="AA" p14:bounceEnd="3000">
                                          <p:cBhvr>
                                            <p:cTn id="111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28" y="-495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  <p:seq concurrent="1" nextAc="seek">
                  <p:cTn id="112" restart="whenNotActive" fill="hold" evtFilter="cancelBubble" nodeType="interactiveSeq">
                    <p:stCondLst>
                      <p:cond evt="onClick" delay="0">
                        <p:tgtEl>
                          <p:spTgt spid="1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3" fill="hold">
                          <p:stCondLst>
                            <p:cond delay="0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2222E-6 1.38778E-17 L 0.22795 0.54676 " pathEditMode="relative" rAng="0" ptsTypes="AA" p14:bounceEnd="3000">
                                          <p:cBhvr>
                                            <p:cTn id="116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389" y="2733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4"/>
                      </p:tgtEl>
                    </p:cond>
                  </p:nextCondLst>
                </p:seq>
                <p:seq concurrent="1" nextAc="seek">
                  <p:cTn id="117" restart="whenNotActive" fill="hold" evtFilter="cancelBubble" nodeType="interactiveSeq">
                    <p:stCondLst>
                      <p:cond evt="onClick" delay="0">
                        <p:tgtEl>
                          <p:spTgt spid="11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8" fill="hold">
                          <p:stCondLst>
                            <p:cond delay="0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2222E-6 3.7037E-7 L -0.20591 0.08843 " pathEditMode="relative" rAng="0" ptsTypes="AA" p14:bounceEnd="3000">
                                          <p:cBhvr>
                                            <p:cTn id="121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295" y="4421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8"/>
                      </p:tgtEl>
                    </p:cond>
                  </p:nextCondLst>
                </p:seq>
                <p:seq concurrent="1" nextAc="seek">
                  <p:cTn id="122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3" fill="hold">
                          <p:stCondLst>
                            <p:cond delay="0"/>
                          </p:stCondLst>
                          <p:childTnLst>
                            <p:par>
                              <p:cTn id="1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-4.28307E-6 L -0.23038 0.14246 " pathEditMode="relative" rAng="0" ptsTypes="AA" p14:bounceEnd="3000">
                                          <p:cBhvr>
                                            <p:cTn id="126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528" y="7123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127" restart="whenNotActive" fill="hold" evtFilter="cancelBubble" nodeType="interactiveSeq">
                    <p:stCondLst>
                      <p:cond evt="onClick" delay="0">
                        <p:tgtEl>
                          <p:spTgt spid="11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8" fill="hold">
                          <p:stCondLst>
                            <p:cond delay="0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1.48148E-6 L -0.41563 0.05254 " pathEditMode="relative" rAng="0" ptsTypes="AA" p14:bounceEnd="3000">
                                          <p:cBhvr>
                                            <p:cTn id="131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781" y="261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6"/>
                      </p:tgtEl>
                    </p:cond>
                  </p:nextCondLst>
                </p:seq>
                <p:seq concurrent="1" nextAc="seek">
                  <p:cTn id="132" restart="whenNotActive" fill="hold" evtFilter="cancelBubble" nodeType="interactiveSeq">
                    <p:stCondLst>
                      <p:cond evt="onClick" delay="0">
                        <p:tgtEl>
                          <p:spTgt spid="9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3" fill="hold">
                          <p:stCondLst>
                            <p:cond delay="0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1.85185E-6 L -0.23612 -0.01181 " pathEditMode="relative" rAng="0" ptsTypes="AA" p14:bounceEnd="3000">
                                          <p:cBhvr>
                                            <p:cTn id="136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806" y="-60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8"/>
                      </p:tgtEl>
                    </p:cond>
                  </p:nextCondLst>
                </p:seq>
                <p:seq concurrent="1" nextAc="seek">
                  <p:cTn id="137" restart="whenNotActive" fill="hold" evtFilter="cancelBubble" nodeType="interactiveSeq">
                    <p:stCondLst>
                      <p:cond evt="onClick" delay="0">
                        <p:tgtEl>
                          <p:spTgt spid="10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8" fill="hold">
                          <p:stCondLst>
                            <p:cond delay="0"/>
                          </p:stCondLst>
                          <p:childTnLst>
                            <p:par>
                              <p:cTn id="1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6 0 L -0.17882 -0.03148 " pathEditMode="relative" rAng="0" ptsTypes="AA" p14:bounceEnd="3000">
                                          <p:cBhvr>
                                            <p:cTn id="141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941" y="-157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6"/>
                      </p:tgtEl>
                    </p:cond>
                  </p:nextCondLst>
                </p:seq>
                <p:seq concurrent="1" nextAc="seek">
                  <p:cTn id="142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3" fill="hold">
                          <p:stCondLst>
                            <p:cond delay="0"/>
                          </p:stCondLst>
                          <p:childTnLst>
                            <p:par>
                              <p:cTn id="1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4.81481E-6 L -0.31892 -0.14561 " pathEditMode="relative" rAng="0" ptsTypes="AA" p14:bounceEnd="3000">
                                          <p:cBhvr>
                                            <p:cTn id="146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5955" y="-72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147" restart="whenNotActive" fill="hold" evtFilter="cancelBubble" nodeType="interactiveSeq">
                    <p:stCondLst>
                      <p:cond evt="onClick" delay="0">
                        <p:tgtEl>
                          <p:spTgt spid="12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8" fill="hold">
                          <p:stCondLst>
                            <p:cond delay="0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2.22222E-6 L -0.22309 -0.15394 " pathEditMode="relative" rAng="0" ptsTypes="AA" p14:bounceEnd="3000">
                                          <p:cBhvr>
                                            <p:cTn id="151" dur="1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163" y="-770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1"/>
                      </p:tgtEl>
                    </p:cond>
                  </p:nextCondLst>
                </p:seq>
                <p:seq concurrent="1" nextAc="seek">
                  <p:cTn id="152" restart="whenNotActive" fill="hold" evtFilter="cancelBubble" nodeType="interactiveSeq">
                    <p:stCondLst>
                      <p:cond evt="onClick" delay="0">
                        <p:tgtEl>
                          <p:spTgt spid="12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3" fill="hold">
                          <p:stCondLst>
                            <p:cond delay="0"/>
                          </p:stCondLst>
                          <p:childTnLst>
                            <p:par>
                              <p:cTn id="1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5" presetID="63" presetClass="path" presetSubtype="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78261E-6 L -0.25399 -0.17113 " pathEditMode="relative" rAng="0" ptsTypes="AA" p14:bounceEnd="3000">
                                          <p:cBhvr>
                                            <p:cTn id="156" dur="10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708" y="-855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2"/>
                      </p:tgtEl>
                    </p:cond>
                  </p:nextCondLst>
                </p:seq>
              </p:childTnLst>
            </p:cTn>
          </p:par>
        </p:tnLst>
        <p:bldLst>
          <p:bldP spid="121" grpId="0"/>
          <p:bldP spid="120" grpId="0"/>
          <p:bldP spid="105" grpId="0"/>
          <p:bldP spid="108" grpId="0"/>
          <p:bldP spid="93" grpId="0"/>
          <p:bldP spid="109" grpId="0"/>
          <p:bldP spid="114" grpId="0"/>
          <p:bldP spid="102" grpId="0"/>
          <p:bldP spid="97" grpId="0"/>
          <p:bldP spid="110" grpId="0"/>
          <p:bldP spid="98" grpId="0"/>
          <p:bldP spid="92" grpId="0"/>
          <p:bldP spid="113" grpId="0"/>
          <p:bldP spid="118" grpId="0"/>
          <p:bldP spid="122" grpId="0"/>
          <p:bldP spid="90" grpId="0"/>
          <p:bldP spid="103" grpId="0"/>
          <p:bldP spid="115" grpId="0"/>
          <p:bldP spid="94" grpId="0"/>
          <p:bldP spid="106" grpId="0"/>
          <p:bldP spid="119" grpId="0"/>
          <p:bldP spid="91" grpId="0"/>
          <p:bldP spid="96" grpId="0"/>
          <p:bldP spid="111" grpId="0"/>
          <p:bldP spid="99" grpId="0"/>
          <p:bldP spid="95" grpId="0"/>
          <p:bldP spid="100" grpId="0"/>
          <p:bldP spid="116" grpId="0"/>
          <p:bldP spid="101" grpId="0"/>
          <p:bldP spid="104" grpId="0"/>
          <p:bldP spid="89" grpId="0"/>
        </p:bldLst>
      </p:timing>
    </mc:Choice>
    <mc:Fallback xmlns="">
      <p:timing>
        <p:tnLst>
          <p:par>
            <p:cTn xmlns:p14="http://schemas.microsoft.com/office/powerpoint/2010/main"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10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09219 -0.00324 " pathEditMode="relative" rAng="0" ptsTypes="AA">
                                          <p:cBhvr>
                                            <p:cTn id="6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601" y="-16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4"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12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85185E-6 L 0.10989 0.03866 " pathEditMode="relative" rAng="0" ptsTypes="AA">
                                          <p:cBhvr>
                                            <p:cTn id="11" dur="1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486" y="1921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0"/>
                      </p:tgtEl>
                    </p:cond>
                  </p:nextCondLst>
                </p:seq>
                <p:seq concurrent="1" nextAc="seek">
                  <p:cTn id="12" restart="whenNotActive" fill="hold" evtFilter="cancelBubble" nodeType="interactiveSeq">
                    <p:stCondLst>
                      <p:cond evt="onClick" delay="0">
                        <p:tgtEl>
                          <p:spTgt spid="10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" fill="hold">
                          <p:stCondLst>
                            <p:cond delay="0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5E-6 4.44444E-6 L 0.13038 0.10509 " pathEditMode="relative" rAng="0" ptsTypes="AA">
                                          <p:cBhvr>
                                            <p:cTn id="16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510" y="525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8"/>
                      </p:tgtEl>
                    </p:cond>
                  </p:nextCondLst>
                </p:seq>
                <p:seq concurrent="1" nextAc="seek">
                  <p:cTn id="17" restart="whenNotActive" fill="hold" evtFilter="cancelBubble" nodeType="interactiveSeq">
                    <p:stCondLst>
                      <p:cond evt="onClick" delay="0">
                        <p:tgtEl>
                          <p:spTgt spid="9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8" fill="hold">
                          <p:stCondLst>
                            <p:cond delay="0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1.48148E-6 L 0.15816 0.14583 " pathEditMode="relative" rAng="0" ptsTypes="AA">
                                          <p:cBhvr>
                                            <p:cTn id="21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899" y="72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9"/>
                      </p:tgtEl>
                    </p:cond>
                  </p:nextCondLst>
                </p:seq>
                <p:seq concurrent="1" nextAc="seek">
                  <p:cTn id="22" restart="whenNotActive" fill="hold" evtFilter="cancelBubble" nodeType="interactiveSeq">
                    <p:stCondLst>
                      <p:cond evt="onClick" delay="0">
                        <p:tgtEl>
                          <p:spTgt spid="11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3" fill="hold">
                          <p:stCondLst>
                            <p:cond delay="0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3.33333E-6 L 0.10208 -0.0243 " pathEditMode="relative" rAng="0" ptsTypes="AA">
                                          <p:cBhvr>
                                            <p:cTn id="26" dur="1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104" y="-122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5"/>
                      </p:tgtEl>
                    </p:cond>
                  </p:nextCondLst>
                </p:seq>
                <p:seq concurrent="1" nextAc="seek">
                  <p:cTn id="27" restart="whenNotActive" fill="hold" evtFilter="cancelBubble" nodeType="interactiveSeq">
                    <p:stCondLst>
                      <p:cond evt="onClick" delay="0">
                        <p:tgtEl>
                          <p:spTgt spid="10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8" fill="hold">
                          <p:stCondLst>
                            <p:cond delay="0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-2.22222E-6 L 0.1132 -0.0875 " pathEditMode="relative" rAng="0" ptsTypes="AA">
                                          <p:cBhvr>
                                            <p:cTn id="31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660" y="-437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9"/>
                      </p:tgtEl>
                    </p:cond>
                  </p:nextCondLst>
                </p:seq>
                <p:seq concurrent="1" nextAc="seek">
                  <p:cTn id="32" restart="whenNotActive" fill="hold" evtFilter="cancelBubble" nodeType="interactiveSeq">
                    <p:stCondLst>
                      <p:cond evt="onClick" delay="0">
                        <p:tgtEl>
                          <p:spTgt spid="9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3" fill="hold">
                          <p:stCondLst>
                            <p:cond delay="0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22222E-6 L 0.04219 0.0875 " pathEditMode="relative" rAng="0" ptsTypes="AA">
                                          <p:cBhvr>
                                            <p:cTn id="36" dur="1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101" y="437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5"/>
                      </p:tgtEl>
                    </p:cond>
                  </p:nextCondLst>
                </p:seq>
                <p:seq concurrent="1" nextAc="seek">
                  <p:cTn id="37" restart="whenNotActive" fill="hold" evtFilter="cancelBubble" nodeType="interactiveSeq">
                    <p:stCondLst>
                      <p:cond evt="onClick" delay="0">
                        <p:tgtEl>
                          <p:spTgt spid="9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8" fill="hold">
                          <p:stCondLst>
                            <p:cond delay="0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4.07407E-6 L -0.05504 0.0794 " pathEditMode="relative" rAng="0" ptsTypes="AA">
                                          <p:cBhvr>
                                            <p:cTn id="41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760" y="395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1"/>
                      </p:tgtEl>
                    </p:cond>
                  </p:nextCondLst>
                </p:seq>
                <p:seq concurrent="1" nextAc="seek">
                  <p:cTn id="42" restart="whenNotActive" fill="hold" evtFilter="cancelBubble" nodeType="interactiveSeq">
                    <p:stCondLst>
                      <p:cond evt="onClick" delay="0">
                        <p:tgtEl>
                          <p:spTgt spid="11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3" fill="hold">
                          <p:stCondLst>
                            <p:cond delay="0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05556E-6 2.59259E-6 L -0.11614 0.10254 " pathEditMode="relative" rAng="0" ptsTypes="AA">
                                          <p:cBhvr>
                                            <p:cTn id="46" dur="1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816" y="511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3"/>
                      </p:tgtEl>
                    </p:cond>
                  </p:nextCondLst>
                </p:seq>
                <p:seq concurrent="1" nextAc="seek">
                  <p:cTn id="47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8" fill="hold">
                          <p:stCondLst>
                            <p:cond delay="0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33333E-6 -4.81481E-6 L -0.12986 0.05417 " pathEditMode="relative" rAng="0" ptsTypes="AA">
                                          <p:cBhvr>
                                            <p:cTn id="51" dur="1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493" y="270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1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1.85185E-6 L -0.07865 0.00903 " pathEditMode="relative" rAng="0" ptsTypes="AA">
                                          <p:cBhvr>
                                            <p:cTn id="56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941" y="44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1"/>
                      </p:tgtEl>
                    </p:cond>
                  </p:nextCondLst>
                </p:seq>
                <p:seq concurrent="1" nextAc="seek">
                  <p:cTn id="57" restart="whenNotActive" fill="hold" evtFilter="cancelBubble" nodeType="interactiveSeq">
                    <p:stCondLst>
                      <p:cond evt="onClick" delay="0">
                        <p:tgtEl>
                          <p:spTgt spid="10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8" fill="hold">
                          <p:stCondLst>
                            <p:cond delay="0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6 0 L -0.08437 -0.01042 " pathEditMode="relative" rAng="0" ptsTypes="AA">
                                          <p:cBhvr>
                                            <p:cTn id="61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219" y="-53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3"/>
                      </p:tgtEl>
                    </p:cond>
                  </p:nextCondLst>
                </p:seq>
                <p:seq concurrent="1" nextAc="seek">
                  <p:cTn id="62" restart="whenNotActive" fill="hold" evtFilter="cancelBubble" nodeType="interactiveSeq">
                    <p:stCondLst>
                      <p:cond evt="onClick" delay="0">
                        <p:tgtEl>
                          <p:spTgt spid="11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3" fill="hold">
                          <p:stCondLst>
                            <p:cond delay="0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4.81481E-6 L -0.08281 -0.04075 " pathEditMode="relative" rAng="0" ptsTypes="AA">
                                          <p:cBhvr>
                                            <p:cTn id="66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149" y="-203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9"/>
                      </p:tgtEl>
                    </p:cond>
                  </p:nextCondLst>
                </p:seq>
                <p:seq concurrent="1" nextAc="seek">
                  <p:cTn id="67" restart="whenNotActive" fill="hold" evtFilter="cancelBubble" nodeType="interactiveSeq">
                    <p:stCondLst>
                      <p:cond evt="onClick" delay="0">
                        <p:tgtEl>
                          <p:spTgt spid="9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8" fill="hold">
                          <p:stCondLst>
                            <p:cond delay="0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63" presetClass="path" presetSubtype="0" autoRev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2222E-6 2.96296E-6 L -0.05034 -0.09908 " pathEditMode="relative" rAng="0" ptsTypes="AA">
                                          <p:cBhvr>
                                            <p:cTn id="71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517" y="-495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oingdelay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2"/>
                      </p:tgtEl>
                    </p:cond>
                  </p:nextCondLst>
                </p:seq>
                <p:seq concurrent="1" nextAc="seek">
                  <p:cTn id="72" restart="whenNotActive" fill="hold" evtFilter="cancelBubble" nodeType="interactiveSeq">
                    <p:stCondLst>
                      <p:cond evt="onClick" delay="0">
                        <p:tgtEl>
                          <p:spTgt spid="10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3" fill="hold">
                          <p:stCondLst>
                            <p:cond delay="0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3441 0.00718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7205" y="34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5"/>
                      </p:tgtEl>
                    </p:cond>
                  </p:nextCondLst>
                </p:seq>
                <p:seq concurrent="1" nextAc="seek">
                  <p:cTn id="77" restart="whenNotActive" fill="hold" evtFilter="cancelBubble" nodeType="interactiveSeq">
                    <p:stCondLst>
                      <p:cond evt="onClick" delay="0">
                        <p:tgtEl>
                          <p:spTgt spid="8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8" fill="hold">
                          <p:stCondLst>
                            <p:cond delay="0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85185E-6 L 0.21232 0.08056 " pathEditMode="relative" rAng="0" ptsTypes="AA">
                                          <p:cBhvr>
                                            <p:cTn id="81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608" y="402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9"/>
                      </p:tgtEl>
                    </p:cond>
                  </p:nextCondLst>
                </p:seq>
                <p:seq concurrent="1" nextAc="seek">
                  <p:cTn id="82" restart="whenNotActive" fill="hold" evtFilter="cancelBubble" nodeType="interactiveSeq">
                    <p:stCondLst>
                      <p:cond evt="onClick" delay="0">
                        <p:tgtEl>
                          <p:spTgt spid="10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3" fill="hold">
                          <p:stCondLst>
                            <p:cond delay="0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44444E-6 -4.44444E-6 L 0.39739 0.18565 " pathEditMode="relative" rAng="0" ptsTypes="AA">
                                          <p:cBhvr>
                                            <p:cTn id="8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861" y="928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1"/>
                      </p:tgtEl>
                    </p:cond>
                  </p:nextCondLst>
                </p:seq>
                <p:seq concurrent="1" nextAc="seek">
                  <p:cTn id="87" restart="whenNotActive" fill="hold" evtFilter="cancelBubble" nodeType="interactiveSeq">
                    <p:stCondLst>
                      <p:cond evt="onClick" delay="0">
                        <p:tgtEl>
                          <p:spTgt spid="11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8" fill="hold">
                          <p:stCondLst>
                            <p:cond delay="0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1.48148E-6 L 0.24584 0.16667 " pathEditMode="relative" rAng="0" ptsTypes="AA">
                                          <p:cBhvr>
                                            <p:cTn id="91" dur="10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292" y="8333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0"/>
                      </p:tgtEl>
                    </p:cond>
                  </p:nextCondLst>
                </p:seq>
                <p:seq concurrent="1" nextAc="seek">
                  <p:cTn id="92" restart="whenNotActive" fill="hold" evtFilter="cancelBubble" nodeType="interactiveSeq">
                    <p:stCondLst>
                      <p:cond evt="onClick" delay="0">
                        <p:tgtEl>
                          <p:spTgt spid="9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3" fill="hold">
                          <p:stCondLst>
                            <p:cond delay="0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-2.22222E-6 L 0.20348 -0.05949 " pathEditMode="relative" rAng="0" ptsTypes="AA">
                                          <p:cBhvr>
                                            <p:cTn id="96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174" y="-298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4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10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3.7037E-7 L 0.26996 -0.14329 " pathEditMode="relative" rAng="0" ptsTypes="AA">
                                          <p:cBhvr>
                                            <p:cTn id="10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490" y="-717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0"/>
                      </p:tgtEl>
                    </p:cond>
                  </p:nextCondLst>
                </p:seq>
                <p:seq concurrent="1" nextAc="seek">
                  <p:cTn id="102" restart="whenNotActive" fill="hold" evtFilter="cancelBubble" nodeType="interactiveSeq">
                    <p:stCondLst>
                      <p:cond evt="onClick" delay="0">
                        <p:tgtEl>
                          <p:spTgt spid="10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3" fill="hold">
                          <p:stCondLst>
                            <p:cond delay="0"/>
                          </p:stCondLst>
                          <p:childTnLst>
                            <p:par>
                              <p:cTn id="10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05556E-6 3.7037E-6 L 0.3033 -0.12153 " pathEditMode="relative" rAng="0" ptsTypes="AA">
                                          <p:cBhvr>
                                            <p:cTn id="106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156" y="-608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2"/>
                      </p:tgtEl>
                    </p:cond>
                  </p:nextCondLst>
                </p:seq>
                <p:seq concurrent="1" nextAc="seek">
                  <p:cTn id="107" restart="whenNotActive" fill="hold" evtFilter="cancelBubble" nodeType="interactiveSeq">
                    <p:stCondLst>
                      <p:cond evt="onClick" delay="0">
                        <p:tgtEl>
                          <p:spTgt spid="9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8" fill="hold">
                          <p:stCondLst>
                            <p:cond delay="0"/>
                          </p:stCondLst>
                          <p:childTnLst>
                            <p:par>
                              <p:cTn id="10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7 -3.7037E-6 L 0.28073 -0.09884 " pathEditMode="relative" rAng="0" ptsTypes="AA">
                                          <p:cBhvr>
                                            <p:cTn id="111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28" y="-495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7"/>
                      </p:tgtEl>
                    </p:cond>
                  </p:nextCondLst>
                </p:seq>
                <p:seq concurrent="1" nextAc="seek">
                  <p:cTn id="112" restart="whenNotActive" fill="hold" evtFilter="cancelBubble" nodeType="interactiveSeq">
                    <p:stCondLst>
                      <p:cond evt="onClick" delay="0">
                        <p:tgtEl>
                          <p:spTgt spid="1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3" fill="hold">
                          <p:stCondLst>
                            <p:cond delay="0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2222E-6 1.38778E-17 L 0.22795 0.54676 " pathEditMode="relative" rAng="0" ptsTypes="AA">
                                          <p:cBhvr>
                                            <p:cTn id="116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1389" y="2733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4"/>
                      </p:tgtEl>
                    </p:cond>
                  </p:nextCondLst>
                </p:seq>
                <p:seq concurrent="1" nextAc="seek">
                  <p:cTn id="117" restart="whenNotActive" fill="hold" evtFilter="cancelBubble" nodeType="interactiveSeq">
                    <p:stCondLst>
                      <p:cond evt="onClick" delay="0">
                        <p:tgtEl>
                          <p:spTgt spid="11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8" fill="hold">
                          <p:stCondLst>
                            <p:cond delay="0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2222E-6 3.7037E-7 L -0.20591 0.08843 " pathEditMode="relative" rAng="0" ptsTypes="AA">
                                          <p:cBhvr>
                                            <p:cTn id="121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295" y="4421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8"/>
                      </p:tgtEl>
                    </p:cond>
                  </p:nextCondLst>
                </p:seq>
                <p:seq concurrent="1" nextAc="seek">
                  <p:cTn id="122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3" fill="hold">
                          <p:stCondLst>
                            <p:cond delay="0"/>
                          </p:stCondLst>
                          <p:childTnLst>
                            <p:par>
                              <p:cTn id="1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-4.28307E-6 L -0.23038 0.14246 " pathEditMode="relative" rAng="0" ptsTypes="AA">
                                          <p:cBhvr>
                                            <p:cTn id="126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528" y="7123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2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127" restart="whenNotActive" fill="hold" evtFilter="cancelBubble" nodeType="interactiveSeq">
                    <p:stCondLst>
                      <p:cond evt="onClick" delay="0">
                        <p:tgtEl>
                          <p:spTgt spid="11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8" fill="hold">
                          <p:stCondLst>
                            <p:cond delay="0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1.48148E-6 L -0.41563 0.05254 " pathEditMode="relative" rAng="0" ptsTypes="AA">
                                          <p:cBhvr>
                                            <p:cTn id="131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781" y="261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6"/>
                      </p:tgtEl>
                    </p:cond>
                  </p:nextCondLst>
                </p:seq>
                <p:seq concurrent="1" nextAc="seek">
                  <p:cTn id="132" restart="whenNotActive" fill="hold" evtFilter="cancelBubble" nodeType="interactiveSeq">
                    <p:stCondLst>
                      <p:cond evt="onClick" delay="0">
                        <p:tgtEl>
                          <p:spTgt spid="9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3" fill="hold">
                          <p:stCondLst>
                            <p:cond delay="0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1.85185E-6 L -0.23612 -0.01181 " pathEditMode="relative" rAng="0" ptsTypes="AA">
                                          <p:cBhvr>
                                            <p:cTn id="136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806" y="-60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8"/>
                      </p:tgtEl>
                    </p:cond>
                  </p:nextCondLst>
                </p:seq>
                <p:seq concurrent="1" nextAc="seek">
                  <p:cTn id="137" restart="whenNotActive" fill="hold" evtFilter="cancelBubble" nodeType="interactiveSeq">
                    <p:stCondLst>
                      <p:cond evt="onClick" delay="0">
                        <p:tgtEl>
                          <p:spTgt spid="10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8" fill="hold">
                          <p:stCondLst>
                            <p:cond delay="0"/>
                          </p:stCondLst>
                          <p:childTnLst>
                            <p:par>
                              <p:cTn id="1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6 0 L -0.17882 -0.03148 " pathEditMode="relative" rAng="0" ptsTypes="AA">
                                          <p:cBhvr>
                                            <p:cTn id="141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941" y="-1574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6"/>
                      </p:tgtEl>
                    </p:cond>
                  </p:nextCondLst>
                </p:seq>
                <p:seq concurrent="1" nextAc="seek">
                  <p:cTn id="142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3" fill="hold">
                          <p:stCondLst>
                            <p:cond delay="0"/>
                          </p:stCondLst>
                          <p:childTnLst>
                            <p:par>
                              <p:cTn id="1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4.81481E-6 L -0.31892 -0.14561 " pathEditMode="relative" rAng="0" ptsTypes="AA">
                                          <p:cBhvr>
                                            <p:cTn id="146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5955" y="-72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147" restart="whenNotActive" fill="hold" evtFilter="cancelBubble" nodeType="interactiveSeq">
                    <p:stCondLst>
                      <p:cond evt="onClick" delay="0">
                        <p:tgtEl>
                          <p:spTgt spid="12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8" fill="hold">
                          <p:stCondLst>
                            <p:cond delay="0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2.22222E-6 L -0.22309 -0.15394 " pathEditMode="relative" rAng="0" ptsTypes="AA">
                                          <p:cBhvr>
                                            <p:cTn id="151" dur="1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163" y="-7708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1"/>
                      </p:tgtEl>
                    </p:cond>
                  </p:nextCondLst>
                </p:seq>
                <p:seq concurrent="1" nextAc="seek">
                  <p:cTn id="152" restart="whenNotActive" fill="hold" evtFilter="cancelBubble" nodeType="interactiveSeq">
                    <p:stCondLst>
                      <p:cond evt="onClick" delay="0">
                        <p:tgtEl>
                          <p:spTgt spid="12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3" fill="hold">
                          <p:stCondLst>
                            <p:cond delay="0"/>
                          </p:stCondLst>
                          <p:childTnLst>
                            <p:par>
                              <p:cTn id="1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5" presetID="63" presetClass="path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78261E-6 L -0.25399 -0.17113 " pathEditMode="relative" rAng="0" ptsTypes="AA">
                                          <p:cBhvr>
                                            <p:cTn id="156" dur="100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708" y="-855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din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2"/>
                      </p:tgtEl>
                    </p:cond>
                  </p:nextCondLst>
                </p:seq>
              </p:childTnLst>
            </p:cTn>
          </p:par>
        </p:tnLst>
        <p:bldLst>
          <p:bldP spid="121" grpId="0"/>
          <p:bldP spid="120" grpId="0"/>
          <p:bldP spid="105" grpId="0"/>
          <p:bldP spid="108" grpId="0"/>
          <p:bldP spid="93" grpId="0"/>
          <p:bldP spid="109" grpId="0"/>
          <p:bldP spid="114" grpId="0"/>
          <p:bldP spid="102" grpId="0"/>
          <p:bldP spid="97" grpId="0"/>
          <p:bldP spid="110" grpId="0"/>
          <p:bldP spid="98" grpId="0"/>
          <p:bldP spid="92" grpId="0"/>
          <p:bldP spid="113" grpId="0"/>
          <p:bldP spid="118" grpId="0"/>
          <p:bldP spid="122" grpId="0"/>
          <p:bldP spid="90" grpId="0"/>
          <p:bldP spid="103" grpId="0"/>
          <p:bldP spid="115" grpId="0"/>
          <p:bldP spid="94" grpId="0"/>
          <p:bldP spid="106" grpId="0"/>
          <p:bldP spid="119" grpId="0"/>
          <p:bldP spid="91" grpId="0"/>
          <p:bldP spid="96" grpId="0"/>
          <p:bldP spid="111" grpId="0"/>
          <p:bldP spid="99" grpId="0"/>
          <p:bldP spid="95" grpId="0"/>
          <p:bldP spid="100" grpId="0"/>
          <p:bldP spid="116" grpId="0"/>
          <p:bldP spid="101" grpId="0"/>
          <p:bldP spid="104" grpId="0"/>
          <p:bldP spid="89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Depreciation – the definition…</a:t>
            </a:r>
            <a:endParaRPr lang="en-US" smtClean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08275"/>
            <a:ext cx="8229600" cy="19732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GB" sz="4000" dirty="0" smtClean="0"/>
              <a:t>The reduction in the value of a fixed asset over its useful life</a:t>
            </a:r>
          </a:p>
          <a:p>
            <a:pPr eaLnBrk="1" hangingPunct="1">
              <a:defRPr/>
            </a:pPr>
            <a:r>
              <a:rPr lang="en-GB" sz="4000" dirty="0" smtClean="0"/>
              <a:t>Depreciation is usually measured annually</a:t>
            </a:r>
            <a:endParaRPr lang="en-US" sz="4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smtClean="0"/>
              <a:t>Explanation of Depreciation</a:t>
            </a:r>
            <a:endParaRPr lang="en-US" sz="4800" smtClean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1989138"/>
            <a:ext cx="4681538" cy="4608512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When you buy a new car or computer it loses value the minute it leaves the shop.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b="1" i="1" smtClean="0"/>
              <a:t>Why?</a:t>
            </a:r>
            <a:endParaRPr lang="en-US" b="1" i="1" smtClean="0"/>
          </a:p>
        </p:txBody>
      </p:sp>
      <p:pic>
        <p:nvPicPr>
          <p:cNvPr id="6148" name="Picture 4" descr="j029516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89138"/>
            <a:ext cx="2459037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397375"/>
            <a:ext cx="2592388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Why Assets Depreciate in Value</a:t>
            </a:r>
            <a:endParaRPr lang="en-US" smtClean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724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GB" sz="4000" dirty="0" smtClean="0"/>
              <a:t>Technology moves on – newer technology makes the asset’s current technology obsolete or less valuable</a:t>
            </a:r>
          </a:p>
          <a:p>
            <a:pPr eaLnBrk="1" hangingPunct="1">
              <a:defRPr/>
            </a:pPr>
            <a:r>
              <a:rPr lang="en-GB" sz="4000" dirty="0" smtClean="0"/>
              <a:t>Time – the more time goes on, the less valuable an asset may become because of many reasons such as fashion/tastes changing</a:t>
            </a:r>
          </a:p>
          <a:p>
            <a:pPr eaLnBrk="1" hangingPunct="1">
              <a:defRPr/>
            </a:pPr>
            <a:r>
              <a:rPr lang="en-GB" sz="4000" dirty="0" smtClean="0"/>
              <a:t>Wear and Tear – the more the asset is used, the more it breaks down and develops problems with it’s functions</a:t>
            </a:r>
          </a:p>
          <a:p>
            <a:pPr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1522</Words>
  <Application>Microsoft Macintosh PowerPoint</Application>
  <PresentationFormat>On-screen Show (4:3)</PresentationFormat>
  <Paragraphs>317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BS and Depreciation</vt:lpstr>
      <vt:lpstr>Limitations of Balance Sheet</vt:lpstr>
      <vt:lpstr>Uses of Balance Sheets</vt:lpstr>
      <vt:lpstr>Evaluating the Importance of Final Accounts to Each Stakeholder Group</vt:lpstr>
      <vt:lpstr>Today’s Lesson Objectives</vt:lpstr>
      <vt:lpstr>PowerPoint Presentation</vt:lpstr>
      <vt:lpstr>Depreciation – the definition…</vt:lpstr>
      <vt:lpstr>Explanation of Depreciation</vt:lpstr>
      <vt:lpstr>Why Assets Depreciate in Value</vt:lpstr>
      <vt:lpstr>Why is this Important for Financial Accounts?</vt:lpstr>
      <vt:lpstr>Balance Sheets</vt:lpstr>
      <vt:lpstr>Profit &amp; Loss Accounts</vt:lpstr>
      <vt:lpstr>Annual Depreciation Charge The Straight Line Method</vt:lpstr>
      <vt:lpstr>Straight Line Depreciation Example</vt:lpstr>
      <vt:lpstr>Answer</vt:lpstr>
      <vt:lpstr>And for the Balance Sheet?</vt:lpstr>
      <vt:lpstr>Reducing Balance Method of Depreciation</vt:lpstr>
      <vt:lpstr>Why do we use the  Reducing Balance Method?</vt:lpstr>
      <vt:lpstr>How the Reducing Balance Method Works</vt:lpstr>
      <vt:lpstr>Have  A Go…</vt:lpstr>
      <vt:lpstr>Answer</vt:lpstr>
      <vt:lpstr>Balance Sheet/Depreciation Past Paper Question ZORA</vt:lpstr>
      <vt:lpstr>a)</vt:lpstr>
      <vt:lpstr>b)</vt:lpstr>
      <vt:lpstr>C) Straight-Line Method = $25,000 – (4,420 X 3) = $11,740  Reducing Balance Method = $10,562.5 X 0.35 = 3,696.875  = $10,562.5 – 3,696.875 = $6,865 after 3 years Therefore the reduced balance method would depreciate the car most by end of the third year  </vt:lpstr>
      <vt:lpstr>D)</vt:lpstr>
      <vt:lpstr>e)</vt:lpstr>
      <vt:lpstr>What we will learn now…</vt:lpstr>
      <vt:lpstr>What have we learned?</vt:lpstr>
      <vt:lpstr>3.5 Intangible Assets: Higher Level</vt:lpstr>
      <vt:lpstr>Vodafone’s Window Dressing</vt:lpstr>
      <vt:lpstr>Patents</vt:lpstr>
      <vt:lpstr>Trademarks</vt:lpstr>
      <vt:lpstr>Trademarks</vt:lpstr>
      <vt:lpstr>Trademarks</vt:lpstr>
      <vt:lpstr>Copyright</vt:lpstr>
      <vt:lpstr>Goodwill</vt:lpstr>
      <vt:lpstr>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lgreenbank</dc:creator>
  <cp:lastModifiedBy>Liam Greenbank</cp:lastModifiedBy>
  <cp:revision>35</cp:revision>
  <dcterms:created xsi:type="dcterms:W3CDTF">2011-09-26T06:44:31Z</dcterms:created>
  <dcterms:modified xsi:type="dcterms:W3CDTF">2014-11-17T11:14:05Z</dcterms:modified>
</cp:coreProperties>
</file>