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740A-DBCB-4E46-8FB6-F159EC0BB0AE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0130-95A8-004C-9B82-A5FB414D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2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866FD-5196-43E7-B5B4-EE3B25FE415D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6838C-E821-438D-AF14-AC11DCC2614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2F178-EBAC-4131-BBA7-DB482F34BEC3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6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4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7C0A-4C0F-4C36-BD70-98BB71323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5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6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3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5615-AE4E-7040-AAD6-A54CAA1201A7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2A36-E633-A24C-A7D1-39C9B312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7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0EQetm_qWDg" TargetMode="External"/><Relationship Id="rId3" Type="http://schemas.openxmlformats.org/officeDocument/2006/relationships/hyperlink" Target="http://www.youtube.com/watch?v=l5N937V8ZOw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 Role of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Greenbank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83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Market Share</a:t>
            </a:r>
            <a:endParaRPr lang="en-GB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GB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/>
              <a:t>Market share refers to a firms share of that market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/>
              <a:t>Market Share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= </a:t>
            </a:r>
            <a:r>
              <a:rPr lang="en-GB" dirty="0"/>
              <a:t>	</a:t>
            </a:r>
            <a:r>
              <a:rPr lang="en-GB" u="sng" dirty="0"/>
              <a:t>Sales </a:t>
            </a:r>
            <a:r>
              <a:rPr lang="en-GB" u="sng" dirty="0" smtClean="0"/>
              <a:t>Revenue of company Y</a:t>
            </a:r>
            <a:r>
              <a:rPr lang="en-GB" dirty="0"/>
              <a:t>	</a:t>
            </a:r>
            <a:r>
              <a:rPr lang="en-GB" dirty="0" smtClean="0"/>
              <a:t>x100</a:t>
            </a:r>
            <a:endParaRPr lang="en-GB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/>
              <a:t>		</a:t>
            </a:r>
            <a:r>
              <a:rPr lang="en-GB" dirty="0" smtClean="0"/>
              <a:t>Total </a:t>
            </a:r>
            <a:r>
              <a:rPr lang="en-GB" dirty="0"/>
              <a:t>sales revenue in market</a:t>
            </a:r>
          </a:p>
        </p:txBody>
      </p:sp>
    </p:spTree>
    <p:extLst>
      <p:ext uri="{BB962C8B-B14F-4D97-AF65-F5344CB8AC3E}">
        <p14:creationId xmlns:p14="http://schemas.microsoft.com/office/powerpoint/2010/main" val="327432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Features of a Monopolistic Competition Market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/>
                </a:solidFill>
              </a:rPr>
              <a:t>There are many buyers and sellers</a:t>
            </a:r>
            <a:endParaRPr lang="en-GB" dirty="0" smtClean="0"/>
          </a:p>
          <a:p>
            <a:pPr eaLnBrk="1" hangingPunct="1"/>
            <a:r>
              <a:rPr lang="en-GB" dirty="0" smtClean="0"/>
              <a:t>Product/service slightly different</a:t>
            </a:r>
          </a:p>
          <a:p>
            <a:pPr eaLnBrk="1" hangingPunct="1"/>
            <a:r>
              <a:rPr lang="en-GB" dirty="0" smtClean="0">
                <a:solidFill>
                  <a:schemeClr val="accent2"/>
                </a:solidFill>
              </a:rPr>
              <a:t>Easy to enter or leave market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smtClean="0"/>
              <a:t>Usually Low Profit Margins</a:t>
            </a:r>
          </a:p>
        </p:txBody>
      </p:sp>
      <p:pic>
        <p:nvPicPr>
          <p:cNvPr id="9220" name="Picture 4" descr="Curry%20M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38550"/>
            <a:ext cx="8351838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858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Features of an Oligopoly Market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GB" dirty="0" smtClean="0"/>
              <a:t>A few firms are responsible for most of the sales in a market</a:t>
            </a:r>
          </a:p>
          <a:p>
            <a:pPr eaLnBrk="1" hangingPunct="1"/>
            <a:r>
              <a:rPr lang="en-GB" dirty="0" smtClean="0"/>
              <a:t>High barriers to entry</a:t>
            </a:r>
          </a:p>
          <a:p>
            <a:pPr eaLnBrk="1" hangingPunct="1"/>
            <a:r>
              <a:rPr lang="en-GB" dirty="0" smtClean="0"/>
              <a:t>High profit margins but high spending on promotion needed</a:t>
            </a:r>
          </a:p>
        </p:txBody>
      </p:sp>
      <p:pic>
        <p:nvPicPr>
          <p:cNvPr id="10244" name="Picture 4" descr="_44428727_supermarkets2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429000"/>
            <a:ext cx="4537075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0808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Features of a Monopoly Market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A single company owns most or all of the sales of that market</a:t>
            </a:r>
          </a:p>
          <a:p>
            <a:pPr eaLnBrk="1" hangingPunct="1"/>
            <a:r>
              <a:rPr lang="en-GB" dirty="0" smtClean="0"/>
              <a:t>One producer sells at least 25% of total market sales </a:t>
            </a:r>
          </a:p>
          <a:p>
            <a:pPr eaLnBrk="1" hangingPunct="1"/>
            <a:r>
              <a:rPr lang="en-GB" dirty="0" smtClean="0"/>
              <a:t>Unique product</a:t>
            </a:r>
          </a:p>
          <a:p>
            <a:pPr eaLnBrk="1" hangingPunct="1"/>
            <a:r>
              <a:rPr lang="en-GB" dirty="0" smtClean="0"/>
              <a:t>Price Leader</a:t>
            </a:r>
          </a:p>
        </p:txBody>
      </p:sp>
      <p:pic>
        <p:nvPicPr>
          <p:cNvPr id="11268" name="Picture 4" descr="ms_sha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98800"/>
            <a:ext cx="60960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871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Share Nokia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Nokia’s Market share if the total market sales revenue was $11.2 billion and Nokia’s sales revenue was $2.7 billion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Share Nokia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two advantages that Nokia might enjoy by having a larger market share than its rivals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081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Benefit from economies of scale for large scale operations</a:t>
            </a:r>
          </a:p>
          <a:p>
            <a:r>
              <a:rPr lang="en-US" dirty="0" smtClean="0"/>
              <a:t>Nokia’s stakeholders remain confident and motivated with the company – shareholders will want to invest more</a:t>
            </a:r>
          </a:p>
          <a:p>
            <a:r>
              <a:rPr lang="en-US" dirty="0" smtClean="0"/>
              <a:t>Larger firms like Nokia likely to have the funds to research &amp; develop new products</a:t>
            </a:r>
          </a:p>
          <a:p>
            <a:r>
              <a:rPr lang="en-US" dirty="0" smtClean="0"/>
              <a:t>Brand recognition globally will give potential for more sales – new generation of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2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88"/>
            <a:ext cx="9001125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reality, marketing works alongside the other business functions, such as:</a:t>
            </a:r>
          </a:p>
          <a:p>
            <a:pPr lvl="1"/>
            <a:r>
              <a:rPr lang="en-US" sz="2500" u="sng" dirty="0" smtClean="0"/>
              <a:t>Operations Management</a:t>
            </a:r>
          </a:p>
          <a:p>
            <a:pPr lvl="2"/>
            <a:r>
              <a:rPr lang="en-US" sz="2200" dirty="0" smtClean="0"/>
              <a:t>Production department will work closely with the marketing department in using sales forecasts (from market research) to prepare their production schedules.</a:t>
            </a:r>
          </a:p>
          <a:p>
            <a:pPr lvl="2"/>
            <a:r>
              <a:rPr lang="en-US" sz="2200" dirty="0" smtClean="0"/>
              <a:t>These departments will also work together to research, develop, and launch new products.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C8F9FE29-07A9-4B08-B0DD-8EA94E4BD415}" type="slidenum">
              <a:rPr lang="en-US" sz="1200" smtClean="0"/>
              <a:pPr>
                <a:lnSpc>
                  <a:spcPct val="80000"/>
                </a:lnSpc>
              </a:pPr>
              <a:t>17</a:t>
            </a:fld>
            <a:endParaRPr lang="en-US" sz="1200" smtClean="0"/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62954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/>
            <a:r>
              <a:rPr lang="en-US" sz="2500" u="sng" dirty="0" smtClean="0"/>
              <a:t>Finance</a:t>
            </a:r>
          </a:p>
          <a:p>
            <a:pPr lvl="2"/>
            <a:r>
              <a:rPr lang="en-US" sz="2200" dirty="0" smtClean="0"/>
              <a:t>Will work closely with the marketing department to set appropriate budgets.</a:t>
            </a:r>
          </a:p>
          <a:p>
            <a:pPr lvl="2"/>
            <a:r>
              <a:rPr lang="en-US" sz="2200" dirty="0" smtClean="0"/>
              <a:t>Conflict occurs.. Why?</a:t>
            </a:r>
          </a:p>
          <a:p>
            <a:pPr lvl="3">
              <a:buFont typeface="Wingdings" pitchFamily="2" charset="2"/>
              <a:buNone/>
            </a:pPr>
            <a:endParaRPr lang="en-US" u="sng" dirty="0" smtClean="0"/>
          </a:p>
          <a:p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E3272C28-4A4E-47E9-B06D-DF57FFDF7FAC}" type="slidenum">
              <a:rPr lang="en-US" sz="1200" smtClean="0"/>
              <a:pPr>
                <a:lnSpc>
                  <a:spcPct val="80000"/>
                </a:lnSpc>
              </a:pPr>
              <a:t>18</a:t>
            </a:fld>
            <a:endParaRPr lang="en-US" sz="1200" smtClean="0"/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26268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357438"/>
            <a:ext cx="8153400" cy="3738562"/>
          </a:xfrm>
        </p:spPr>
        <p:txBody>
          <a:bodyPr/>
          <a:lstStyle/>
          <a:p>
            <a:pPr lvl="1"/>
            <a:r>
              <a:rPr lang="en-US" sz="2500" u="sng" smtClean="0"/>
              <a:t>Human Resource Management</a:t>
            </a:r>
          </a:p>
          <a:p>
            <a:pPr lvl="2"/>
            <a:r>
              <a:rPr lang="en-US" sz="2200" smtClean="0"/>
              <a:t>Marketing data can help the HRM department to identify staffing needs. (production staff / sales personnel)</a:t>
            </a:r>
          </a:p>
          <a:p>
            <a:pPr lvl="2"/>
            <a:r>
              <a:rPr lang="en-US" sz="2200" smtClean="0"/>
              <a:t>HRM department role is to ensure the business has the right quantity and quality of workers through effective workforce planning to meet the customer needs.</a:t>
            </a:r>
          </a:p>
          <a:p>
            <a:pPr lvl="2">
              <a:buFont typeface="Wingdings" pitchFamily="2" charset="2"/>
              <a:buNone/>
            </a:pPr>
            <a:endParaRPr lang="en-US" sz="2200" smtClean="0"/>
          </a:p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8FED521E-F93C-4890-B2FD-6984DEBC18B4}" type="slidenum">
              <a:rPr lang="en-US" sz="1200" smtClean="0"/>
              <a:pPr>
                <a:lnSpc>
                  <a:spcPct val="80000"/>
                </a:lnSpc>
              </a:pPr>
              <a:t>19</a:t>
            </a:fld>
            <a:endParaRPr lang="en-US" sz="1200" smtClean="0"/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16242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videokeman.com/image/pics/BobMarleysongPics1U7Zi5La6FXGT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34425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266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4.1 SL Market and Product Orientation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14500"/>
            <a:ext cx="8153400" cy="43815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Tw Cen MT" pitchFamily="34" charset="0"/>
              <a:buAutoNum type="arabicPeriod"/>
            </a:pPr>
            <a:r>
              <a:rPr lang="en-US" u="sng" dirty="0" smtClean="0"/>
              <a:t>Product Oriented Marketing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*Marketing used to focus on getting customers to buy the product that </a:t>
            </a:r>
            <a:r>
              <a:rPr lang="en-US" b="1" dirty="0" smtClean="0"/>
              <a:t>businesses felt their customers needed</a:t>
            </a:r>
            <a:r>
              <a:rPr lang="en-US" dirty="0" smtClean="0"/>
              <a:t> or wanted.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Tw Cen MT" pitchFamily="34" charset="0"/>
              <a:buAutoNum type="arabicPeriod"/>
            </a:pPr>
            <a:r>
              <a:rPr lang="en-US" u="sng" dirty="0" smtClean="0"/>
              <a:t>Market Oriented Marketing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* Marketing activities are used to gain a competitive advantage over rivals by focusing on </a:t>
            </a:r>
            <a:r>
              <a:rPr lang="en-US" b="1" dirty="0" smtClean="0"/>
              <a:t>meeting the actual needs </a:t>
            </a:r>
            <a:r>
              <a:rPr lang="en-US" dirty="0" smtClean="0"/>
              <a:t>and desires of their customers.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2C256E89-0DBC-40F5-B889-084283FBFDED}" type="slidenum">
              <a:rPr lang="en-US" sz="1200" smtClean="0"/>
              <a:pPr>
                <a:lnSpc>
                  <a:spcPct val="80000"/>
                </a:lnSpc>
              </a:pPr>
              <a:t>20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51045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1. </a:t>
            </a:r>
            <a:r>
              <a:rPr lang="en-US" sz="4000" smtClean="0">
                <a:solidFill>
                  <a:srgbClr val="00B050"/>
                </a:solidFill>
              </a:rPr>
              <a:t>Product Orientation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476375"/>
            <a:ext cx="8153400" cy="43100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Adopted by businesses that are inward looking.</a:t>
            </a:r>
          </a:p>
          <a:p>
            <a:r>
              <a:rPr lang="en-US" dirty="0" smtClean="0"/>
              <a:t>Focus on selling products that they make, rather than making products that they can sell.</a:t>
            </a:r>
          </a:p>
          <a:p>
            <a:r>
              <a:rPr lang="en-US" dirty="0" smtClean="0"/>
              <a:t>Many hi-tech products such as MP3 players and mobile phones were created using a product orientation approach.</a:t>
            </a:r>
          </a:p>
          <a:p>
            <a:pPr lvl="1"/>
            <a:r>
              <a:rPr lang="en-US" dirty="0" smtClean="0"/>
              <a:t>Even Henry Ford didn’t originally realize that the automobile would become a mass market products, worldwide!  </a:t>
            </a:r>
          </a:p>
          <a:p>
            <a:r>
              <a:rPr lang="en-US" dirty="0" smtClean="0"/>
              <a:t>Hit-and-miss production/selling.</a:t>
            </a:r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84B0D436-5A3D-455E-9C68-AE2E27990AFD}" type="slidenum">
              <a:rPr lang="en-US" sz="1200" smtClean="0"/>
              <a:pPr>
                <a:lnSpc>
                  <a:spcPct val="80000"/>
                </a:lnSpc>
              </a:pPr>
              <a:t>21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25206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636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3500" dirty="0"/>
              <a:t>So what can happen with Product Orientation?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3363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smtClean="0"/>
              <a:t>Sinclair C5</a:t>
            </a:r>
          </a:p>
          <a:p>
            <a:pPr>
              <a:lnSpc>
                <a:spcPct val="90000"/>
              </a:lnSpc>
            </a:pPr>
            <a:r>
              <a:rPr lang="en-GB" sz="2200" smtClean="0"/>
              <a:t>Sold in 1985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Launch January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Production stopped August</a:t>
            </a:r>
          </a:p>
          <a:p>
            <a:pPr>
              <a:lnSpc>
                <a:spcPct val="90000"/>
              </a:lnSpc>
            </a:pPr>
            <a:r>
              <a:rPr lang="en-GB" sz="2200" smtClean="0"/>
              <a:t>No Market Research</a:t>
            </a:r>
          </a:p>
          <a:p>
            <a:pPr>
              <a:lnSpc>
                <a:spcPct val="90000"/>
              </a:lnSpc>
            </a:pPr>
            <a:r>
              <a:rPr lang="en-GB" sz="2200" smtClean="0"/>
              <a:t>£12 million to produce</a:t>
            </a:r>
          </a:p>
          <a:p>
            <a:pPr>
              <a:lnSpc>
                <a:spcPct val="90000"/>
              </a:lnSpc>
            </a:pPr>
            <a:r>
              <a:rPr lang="en-GB" sz="2200" smtClean="0">
                <a:solidFill>
                  <a:srgbClr val="CC0000"/>
                </a:solidFill>
              </a:rPr>
              <a:t>FAILURE</a:t>
            </a:r>
          </a:p>
          <a:p>
            <a:pPr>
              <a:lnSpc>
                <a:spcPct val="90000"/>
              </a:lnSpc>
            </a:pPr>
            <a:endParaRPr lang="en-GB" sz="220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200" smtClean="0">
                <a:solidFill>
                  <a:schemeClr val="hlink"/>
                </a:solidFill>
              </a:rPr>
              <a:t>Task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solidFill>
                  <a:schemeClr val="hlink"/>
                </a:solidFill>
              </a:rPr>
              <a:t>Give some examples why you think it failed</a:t>
            </a:r>
          </a:p>
          <a:p>
            <a:pPr lvl="1">
              <a:lnSpc>
                <a:spcPct val="90000"/>
              </a:lnSpc>
            </a:pPr>
            <a:r>
              <a:rPr lang="en-GB" sz="2000" smtClean="0">
                <a:solidFill>
                  <a:schemeClr val="hlink"/>
                </a:solidFill>
              </a:rPr>
              <a:t>What could they have done to avoid the failure</a:t>
            </a:r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484313"/>
            <a:ext cx="3529013" cy="3514725"/>
          </a:xfrm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95963" y="5013325"/>
            <a:ext cx="30956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Could only travel 15mph</a:t>
            </a:r>
          </a:p>
          <a:p>
            <a:pPr>
              <a:spcBef>
                <a:spcPct val="50000"/>
              </a:spcBef>
            </a:pPr>
            <a:r>
              <a:rPr lang="en-GB" sz="2000"/>
              <a:t>Engine made by Hoover</a:t>
            </a:r>
          </a:p>
          <a:p>
            <a:pPr>
              <a:spcBef>
                <a:spcPct val="50000"/>
              </a:spcBef>
            </a:pPr>
            <a:r>
              <a:rPr lang="en-GB" sz="2000"/>
              <a:t>Range 10km</a:t>
            </a:r>
          </a:p>
          <a:p>
            <a:pPr>
              <a:spcBef>
                <a:spcPct val="50000"/>
              </a:spcBef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8313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http://www.youtube.com/watch?v=0EQetm_qWDg</a:t>
            </a:r>
            <a:endParaRPr lang="en-US" dirty="0" smtClean="0"/>
          </a:p>
          <a:p>
            <a:endParaRPr lang="en-US" dirty="0" smtClean="0"/>
          </a:p>
          <a:p>
            <a:r>
              <a:rPr lang="pl-PL" dirty="0">
                <a:hlinkClick r:id="rId3"/>
              </a:rPr>
              <a:t>http://www.youtube.com/watch?v=</a:t>
            </a:r>
            <a:r>
              <a:rPr lang="pl-PL" dirty="0" smtClean="0">
                <a:hlinkClick r:id="rId3"/>
              </a:rPr>
              <a:t>l5N937V8ZOw</a:t>
            </a:r>
            <a:r>
              <a:rPr lang="pl-PL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They believe customers will be willing to pay a higher price for exclusivity and luxury.</a:t>
            </a:r>
          </a:p>
          <a:p>
            <a:r>
              <a:rPr lang="en-US" u="sng" dirty="0" smtClean="0"/>
              <a:t>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Quality can be assured as no pressure to cut costs in a competitive market for the product/service because it is a unique product/service</a:t>
            </a:r>
          </a:p>
          <a:p>
            <a:pPr lvl="1"/>
            <a:r>
              <a:rPr lang="en-US" dirty="0" smtClean="0"/>
              <a:t>Firm has more control over its activities as they are not pressured to deliver certain specifications that customers want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FE261012-9864-407C-AEED-B271048D77BB}" type="slidenum">
              <a:rPr lang="en-US" sz="1200" smtClean="0"/>
              <a:pPr>
                <a:lnSpc>
                  <a:spcPct val="80000"/>
                </a:lnSpc>
              </a:pPr>
              <a:t>24</a:t>
            </a:fld>
            <a:endParaRPr lang="en-US" sz="1200" smtClean="0"/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43710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3667125"/>
          </a:xfrm>
        </p:spPr>
        <p:txBody>
          <a:bodyPr/>
          <a:lstStyle/>
          <a:p>
            <a:r>
              <a:rPr lang="en-US" u="sng" dirty="0" smtClean="0"/>
              <a:t>Disadvantages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Since the needs of the market are ignored (i.e. changes in fashion and taste) many of these businesses face a </a:t>
            </a:r>
            <a:r>
              <a:rPr lang="en-US" b="1" dirty="0" smtClean="0"/>
              <a:t>very high risk of failure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BA4291E9-A17F-4394-A3DD-96D76D1100F6}" type="slidenum">
              <a:rPr lang="en-US" sz="1200" smtClean="0"/>
              <a:pPr>
                <a:lnSpc>
                  <a:spcPct val="80000"/>
                </a:lnSpc>
              </a:pPr>
              <a:t>25</a:t>
            </a:fld>
            <a:endParaRPr lang="en-US" sz="1200" smtClean="0"/>
          </a:p>
        </p:txBody>
      </p:sp>
      <p:sp>
        <p:nvSpPr>
          <p:cNvPr id="2867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77113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2. </a:t>
            </a:r>
            <a:r>
              <a:rPr lang="en-US" sz="4000" smtClean="0">
                <a:solidFill>
                  <a:srgbClr val="00B050"/>
                </a:solidFill>
              </a:rPr>
              <a:t>Market Orientation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929687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Focus on making products that can sell, rather than selling products that they can make.</a:t>
            </a:r>
          </a:p>
          <a:p>
            <a:r>
              <a:rPr lang="en-US" dirty="0" smtClean="0"/>
              <a:t>Focuses on consumer to:</a:t>
            </a:r>
          </a:p>
          <a:p>
            <a:pPr lvl="1"/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Develop</a:t>
            </a:r>
          </a:p>
          <a:p>
            <a:pPr lvl="1"/>
            <a:r>
              <a:rPr lang="en-US" dirty="0" smtClean="0"/>
              <a:t>Supply, products needed by the consumer.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9BC32AC7-1B17-4EEF-8CC3-2475BA7B69B8}" type="slidenum">
              <a:rPr lang="en-US" sz="1200" smtClean="0"/>
              <a:pPr>
                <a:lnSpc>
                  <a:spcPct val="80000"/>
                </a:lnSpc>
              </a:pPr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34747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500188"/>
            <a:ext cx="907256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is gathered usually through market research, thus</a:t>
            </a:r>
          </a:p>
          <a:p>
            <a:r>
              <a:rPr lang="en-US" dirty="0" smtClean="0"/>
              <a:t>If the consumer is ignored, firms will lose competitiveness in the market and incur bad results in the long-run.</a:t>
            </a:r>
          </a:p>
          <a:p>
            <a:pPr lvl="1"/>
            <a:r>
              <a:rPr lang="en-US" dirty="0" smtClean="0"/>
              <a:t>IKEA started providing added facilities to meet the needs of their customers:	</a:t>
            </a:r>
          </a:p>
          <a:p>
            <a:pPr lvl="2"/>
            <a:r>
              <a:rPr lang="en-US" dirty="0" smtClean="0"/>
              <a:t> Restaurants, adult-supervised play areas for children, free parking.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B9A5A6E2-281E-4C65-8C77-847C7C362A38}" type="slidenum">
              <a:rPr lang="en-US" sz="1200" smtClean="0"/>
              <a:pPr>
                <a:lnSpc>
                  <a:spcPct val="80000"/>
                </a:lnSpc>
              </a:pPr>
              <a:t>27</a:t>
            </a:fld>
            <a:endParaRPr lang="en-US" sz="1200" smtClean="0"/>
          </a:p>
        </p:txBody>
      </p:sp>
      <p:sp>
        <p:nvSpPr>
          <p:cNvPr id="3072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415429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92075" y="1643063"/>
            <a:ext cx="8837613" cy="52149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Businesses worry about the cost of NOT doing things for the customers, not the other way around.</a:t>
            </a:r>
          </a:p>
          <a:p>
            <a:r>
              <a:rPr lang="en-US" u="sng" dirty="0" smtClean="0"/>
              <a:t>Advantages</a:t>
            </a:r>
            <a:r>
              <a:rPr lang="en-US" dirty="0" smtClean="0"/>
              <a:t> to a business in being market oriented:</a:t>
            </a:r>
          </a:p>
          <a:p>
            <a:pPr lvl="1"/>
            <a:r>
              <a:rPr lang="en-US" dirty="0" smtClean="0"/>
              <a:t>Flexibility</a:t>
            </a:r>
          </a:p>
          <a:p>
            <a:pPr lvl="2"/>
            <a:r>
              <a:rPr lang="en-US" dirty="0" smtClean="0"/>
              <a:t>Firms can respond quicker to changes in the market due to access to relevant data and information.</a:t>
            </a:r>
          </a:p>
          <a:p>
            <a:pPr lvl="1"/>
            <a:r>
              <a:rPr lang="en-US" dirty="0" smtClean="0"/>
              <a:t>Less Risk</a:t>
            </a:r>
          </a:p>
          <a:p>
            <a:pPr lvl="2"/>
            <a:r>
              <a:rPr lang="en-US" dirty="0" smtClean="0"/>
              <a:t>Since products are purposely catered to meet requirements of consumers there is a higher chance of success.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F1CA91C6-D665-4C1C-A90C-A52C25F218C0}" type="slidenum">
              <a:rPr lang="en-US" sz="1200" smtClean="0"/>
              <a:pPr>
                <a:lnSpc>
                  <a:spcPct val="80000"/>
                </a:lnSpc>
              </a:pPr>
              <a:t>28</a:t>
            </a:fld>
            <a:endParaRPr lang="en-US" sz="1200" smtClean="0"/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34947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28750"/>
            <a:ext cx="9144000" cy="5429250"/>
          </a:xfrm>
        </p:spPr>
        <p:txBody>
          <a:bodyPr>
            <a:normAutofit/>
          </a:bodyPr>
          <a:lstStyle/>
          <a:p>
            <a:r>
              <a:rPr lang="en-US" u="sng" dirty="0" smtClean="0"/>
              <a:t>Disadvantages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Market research is very expensive.</a:t>
            </a:r>
          </a:p>
          <a:p>
            <a:pPr lvl="1"/>
            <a:r>
              <a:rPr lang="en-US" dirty="0" smtClean="0"/>
              <a:t>Given the dynamic nature and of the business environment and the uncertainly level of the future, there is no guarantee that this approach will lead to success.</a:t>
            </a:r>
          </a:p>
          <a:p>
            <a:pPr lvl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A8A8AC91-14FC-4565-8727-97E98044F799}" type="slidenum">
              <a:rPr lang="en-US" sz="1200" smtClean="0"/>
              <a:pPr>
                <a:lnSpc>
                  <a:spcPct val="80000"/>
                </a:lnSpc>
              </a:pPr>
              <a:t>29</a:t>
            </a:fld>
            <a:endParaRPr lang="en-US" sz="1200" smtClean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135242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Lesson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By the end of the lesson students should be able to: -</a:t>
            </a:r>
          </a:p>
          <a:p>
            <a:pPr lvl="1" eaLnBrk="1" hangingPunct="1"/>
            <a:r>
              <a:rPr lang="en-GB" smtClean="0"/>
              <a:t>Define and understand the concept of marketing</a:t>
            </a:r>
          </a:p>
          <a:p>
            <a:pPr lvl="1" eaLnBrk="1" hangingPunct="1"/>
            <a:r>
              <a:rPr lang="en-GB" smtClean="0"/>
              <a:t>Understand how market size can be measured</a:t>
            </a:r>
          </a:p>
          <a:p>
            <a:pPr lvl="1" eaLnBrk="1" hangingPunct="1"/>
            <a:r>
              <a:rPr lang="en-GB" smtClean="0"/>
              <a:t>Describe the concepts of market and product orientation</a:t>
            </a:r>
          </a:p>
          <a:p>
            <a:pPr lvl="1" eaLnBrk="1" hangingPunct="1"/>
            <a:r>
              <a:rPr lang="en-GB" smtClean="0"/>
              <a:t>Explain the differences between the marketing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92422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Market Orientation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implies that the business will focus on the needs of the customer before taking decisions about the produce, its price and the way it is promoted. </a:t>
            </a:r>
            <a:r>
              <a:rPr lang="en-GB" sz="2100" dirty="0" smtClean="0"/>
              <a:t>(Nuffield pg 57, 2005)</a:t>
            </a:r>
          </a:p>
          <a:p>
            <a:endParaRPr lang="en-GB" sz="2100" dirty="0" smtClean="0"/>
          </a:p>
          <a:p>
            <a:r>
              <a:rPr lang="en-GB" sz="2100" dirty="0" smtClean="0"/>
              <a:t>Or needs and wants come before the product</a:t>
            </a:r>
          </a:p>
          <a:p>
            <a:endParaRPr lang="en-GB" sz="2600" dirty="0" smtClean="0"/>
          </a:p>
          <a:p>
            <a:pPr lvl="1"/>
            <a:r>
              <a:rPr lang="en-GB" sz="2200" dirty="0" smtClean="0">
                <a:solidFill>
                  <a:schemeClr val="hlink"/>
                </a:solidFill>
              </a:rPr>
              <a:t>Question! Consider whether Coca-Cola and Gillette are product orientated or market orientated?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084763"/>
            <a:ext cx="866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661025"/>
            <a:ext cx="1047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606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or Product Orientation?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5298" name="Picture 2" descr="http://mybroadband.co.za/photos/data/500/appl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35100"/>
            <a:ext cx="7924800" cy="542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119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is marketing?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GB" sz="2600" dirty="0" smtClean="0"/>
          </a:p>
          <a:p>
            <a:pPr eaLnBrk="1" hangingPunct="1"/>
            <a:r>
              <a:rPr lang="en-GB" sz="2600" b="1" dirty="0" smtClean="0"/>
              <a:t>“the management process involved in identifying, anticipating and satisfying consumer requirements profitably.”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600" dirty="0" smtClean="0"/>
              <a:t>				Chartered Institute of Marketing</a:t>
            </a:r>
          </a:p>
        </p:txBody>
      </p:sp>
    </p:spTree>
    <p:extLst>
      <p:ext uri="{BB962C8B-B14F-4D97-AF65-F5344CB8AC3E}">
        <p14:creationId xmlns:p14="http://schemas.microsoft.com/office/powerpoint/2010/main" val="160495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business will be interested in </a:t>
            </a:r>
            <a:r>
              <a:rPr lang="en-US" u="sng" dirty="0"/>
              <a:t>three</a:t>
            </a:r>
            <a:r>
              <a:rPr lang="en-US" dirty="0"/>
              <a:t> elements of the market in which it operates: </a:t>
            </a:r>
          </a:p>
          <a:p>
            <a:pPr marL="938213" lvl="1" indent="-571500">
              <a:buSzPct val="89000"/>
              <a:buFont typeface="Tw Cen MT" pitchFamily="34" charset="0"/>
              <a:buAutoNum type="romanUcPeriod"/>
            </a:pPr>
            <a:r>
              <a:rPr lang="en-US" b="1" dirty="0"/>
              <a:t>Size of the market </a:t>
            </a:r>
          </a:p>
          <a:p>
            <a:pPr marL="938213" lvl="1" indent="-571500">
              <a:buSzPct val="89000"/>
              <a:buFont typeface="Tw Cen MT" pitchFamily="34" charset="0"/>
              <a:buAutoNum type="romanUcPeriod"/>
            </a:pPr>
            <a:r>
              <a:rPr lang="en-US" b="1" dirty="0"/>
              <a:t>Growth rate within the market</a:t>
            </a:r>
          </a:p>
          <a:p>
            <a:pPr marL="938213" lvl="1" indent="-571500">
              <a:buSzPct val="89000"/>
              <a:buFont typeface="Tw Cen MT" pitchFamily="34" charset="0"/>
              <a:buAutoNum type="romanUcPeriod"/>
            </a:pPr>
            <a:r>
              <a:rPr lang="en-US" b="1" dirty="0"/>
              <a:t>Firm’s share of the </a:t>
            </a:r>
            <a:r>
              <a:rPr lang="en-US" b="1" dirty="0" smtClean="0"/>
              <a:t>market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i</a:t>
            </a:r>
            <a:r>
              <a:rPr lang="en-GB" dirty="0" smtClean="0"/>
              <a:t>) Market </a:t>
            </a:r>
            <a:r>
              <a:rPr lang="en-GB" dirty="0"/>
              <a:t>Size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Market size can be measured in a number of ways</a:t>
            </a:r>
          </a:p>
          <a:p>
            <a:pPr lvl="1"/>
            <a:r>
              <a:rPr lang="en-GB" b="1" dirty="0" smtClean="0"/>
              <a:t>Customer base- </a:t>
            </a:r>
            <a:r>
              <a:rPr lang="en-GB" dirty="0" smtClean="0"/>
              <a:t>the total number of potential customers. E.g. India and China</a:t>
            </a:r>
          </a:p>
          <a:p>
            <a:pPr lvl="1"/>
            <a:r>
              <a:rPr lang="en-GB" b="1" dirty="0" smtClean="0"/>
              <a:t>Barriers to entry- </a:t>
            </a:r>
            <a:r>
              <a:rPr lang="en-GB" dirty="0" smtClean="0"/>
              <a:t>the number of suppliers in the market – Is it too difficult to get into?</a:t>
            </a:r>
          </a:p>
          <a:p>
            <a:pPr lvl="1"/>
            <a:r>
              <a:rPr lang="en-GB" b="1" dirty="0" smtClean="0"/>
              <a:t>Location</a:t>
            </a:r>
            <a:r>
              <a:rPr lang="en-GB" dirty="0" smtClean="0"/>
              <a:t>- some markets focus on a particular area.</a:t>
            </a:r>
          </a:p>
          <a:p>
            <a:pPr lvl="1"/>
            <a:r>
              <a:rPr lang="en-GB" b="1" dirty="0" smtClean="0"/>
              <a:t>Total Sales </a:t>
            </a:r>
            <a:r>
              <a:rPr lang="en-US" dirty="0" smtClean="0"/>
              <a:t>–</a:t>
            </a:r>
            <a:r>
              <a:rPr lang="en-GB" dirty="0" smtClean="0"/>
              <a:t> the total sales of all companies in the market</a:t>
            </a:r>
          </a:p>
        </p:txBody>
      </p:sp>
    </p:spTree>
    <p:extLst>
      <p:ext uri="{BB962C8B-B14F-4D97-AF65-F5344CB8AC3E}">
        <p14:creationId xmlns:p14="http://schemas.microsoft.com/office/powerpoint/2010/main" val="221004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715375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	c. </a:t>
            </a:r>
            <a:r>
              <a:rPr lang="en-US" u="sng" dirty="0" smtClean="0">
                <a:solidFill>
                  <a:srgbClr val="002060"/>
                </a:solidFill>
              </a:rPr>
              <a:t>Location</a:t>
            </a:r>
          </a:p>
          <a:p>
            <a:pPr lvl="2"/>
            <a:r>
              <a:rPr lang="en-US" sz="2400" dirty="0" smtClean="0"/>
              <a:t>Some markets focus on particular area, country, or region.</a:t>
            </a:r>
          </a:p>
          <a:p>
            <a:pPr lvl="2"/>
            <a:r>
              <a:rPr lang="en-US" sz="2400" dirty="0" smtClean="0"/>
              <a:t>Ex: </a:t>
            </a:r>
          </a:p>
          <a:p>
            <a:pPr lvl="3"/>
            <a:r>
              <a:rPr lang="en-US" sz="2100" dirty="0" smtClean="0"/>
              <a:t>Adidas is the market leader in supply of Taekwondo equipments in Korea </a:t>
            </a:r>
            <a:r>
              <a:rPr lang="en-US" sz="2100" dirty="0" smtClean="0">
                <a:sym typeface="Wingdings" pitchFamily="2" charset="2"/>
              </a:rPr>
              <a:t> where four-fifth of the world’s black belt holders are located.</a:t>
            </a:r>
          </a:p>
          <a:p>
            <a:pPr lvl="3"/>
            <a:r>
              <a:rPr lang="en-US" sz="2100" dirty="0" smtClean="0">
                <a:sym typeface="Wingdings" pitchFamily="2" charset="2"/>
              </a:rPr>
              <a:t>One billion vegetarians live in India.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ym typeface="Wingdings" pitchFamily="2" charset="2"/>
              </a:rPr>
              <a:t> Size of market is not limited to the domestic markets only.</a:t>
            </a:r>
            <a:endParaRPr lang="en-US" sz="2100" dirty="0" smtClean="0"/>
          </a:p>
          <a:p>
            <a:pPr lvl="2"/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FA8080C2-EED3-4D81-88FE-46070246AE4E}" type="slidenum">
              <a:rPr lang="en-US" sz="1200" smtClean="0"/>
              <a:pPr>
                <a:lnSpc>
                  <a:spcPct val="80000"/>
                </a:lnSpc>
              </a:pPr>
              <a:t>7</a:t>
            </a:fld>
            <a:endParaRPr lang="en-US" sz="1200" smtClean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r>
              <a:rPr lang="en-US" sz="2400" dirty="0" smtClean="0"/>
              <a:t>Continued…</a:t>
            </a:r>
          </a:p>
        </p:txBody>
      </p:sp>
      <p:pic>
        <p:nvPicPr>
          <p:cNvPr id="27652" name="Picture 4" descr="http://firststrikeonline.org/images/taebaek-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771900"/>
            <a:ext cx="3543300" cy="3086100"/>
          </a:xfrm>
          <a:prstGeom prst="rect">
            <a:avLst/>
          </a:prstGeom>
          <a:noFill/>
        </p:spPr>
      </p:pic>
      <p:pic>
        <p:nvPicPr>
          <p:cNvPr id="27654" name="Picture 6" descr="http://images.fanpop.com/images/image_uploads/Vegetarian-vegetarians-572517_800_28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3375"/>
            <a:ext cx="5486400" cy="2714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556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Market size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600" dirty="0" smtClean="0"/>
              <a:t>Market size can represent all the sales of companies in a market.</a:t>
            </a:r>
          </a:p>
          <a:p>
            <a:pPr eaLnBrk="1" hangingPunct="1"/>
            <a:r>
              <a:rPr lang="en-GB" sz="2600" dirty="0" smtClean="0"/>
              <a:t>Market size by </a:t>
            </a:r>
            <a:r>
              <a:rPr lang="en-GB" sz="2600" b="1" dirty="0" smtClean="0"/>
              <a:t>volume </a:t>
            </a:r>
            <a:r>
              <a:rPr lang="en-GB" sz="2600" dirty="0" smtClean="0"/>
              <a:t>measures the amount of goods sold by quantity, for example litres of milk.</a:t>
            </a:r>
          </a:p>
          <a:p>
            <a:pPr eaLnBrk="1" hangingPunct="1"/>
            <a:r>
              <a:rPr lang="en-GB" sz="2600" dirty="0" smtClean="0"/>
              <a:t>Market size by </a:t>
            </a:r>
            <a:r>
              <a:rPr lang="en-GB" sz="2600" b="1" dirty="0" smtClean="0"/>
              <a:t>value </a:t>
            </a:r>
            <a:r>
              <a:rPr lang="en-GB" sz="2600" dirty="0" smtClean="0"/>
              <a:t>measures the amount spent by customers on the total volume sold.</a:t>
            </a:r>
          </a:p>
          <a:p>
            <a:pPr eaLnBrk="1" hangingPunct="1"/>
            <a:endParaRPr lang="en-GB" sz="2600" dirty="0" smtClean="0"/>
          </a:p>
          <a:p>
            <a:pPr eaLnBrk="1" hangingPunct="1"/>
            <a:r>
              <a:rPr lang="en-GB" sz="2600" dirty="0" smtClean="0"/>
              <a:t>E.g. UK Crisp, snack and nuts market</a:t>
            </a:r>
          </a:p>
          <a:p>
            <a:pPr lvl="1" eaLnBrk="1" hangingPunct="1"/>
            <a:r>
              <a:rPr lang="en-GB" sz="2200" dirty="0" smtClean="0"/>
              <a:t>Market size by value: £1.99 Billion</a:t>
            </a:r>
          </a:p>
          <a:p>
            <a:pPr lvl="1" eaLnBrk="1" hangingPunct="1"/>
            <a:r>
              <a:rPr lang="en-GB" sz="2200" dirty="0" smtClean="0"/>
              <a:t>Market size by volume: 9 billion bags</a:t>
            </a:r>
          </a:p>
        </p:txBody>
      </p:sp>
    </p:spTree>
    <p:extLst>
      <p:ext uri="{BB962C8B-B14F-4D97-AF65-F5344CB8AC3E}">
        <p14:creationId xmlns:p14="http://schemas.microsoft.com/office/powerpoint/2010/main" val="329470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14500"/>
            <a:ext cx="8153400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Refers to an increase in the size of a market over a period of time, usually per year.</a:t>
            </a:r>
          </a:p>
          <a:p>
            <a:r>
              <a:rPr lang="en-US" dirty="0" smtClean="0"/>
              <a:t>Can be measures by an increase in the value or volume of sales in the market.</a:t>
            </a:r>
          </a:p>
          <a:p>
            <a:r>
              <a:rPr lang="en-US" b="1" dirty="0" smtClean="0"/>
              <a:t>Usually expressed as a percentage.</a:t>
            </a:r>
          </a:p>
          <a:p>
            <a:pPr lvl="1"/>
            <a:r>
              <a:rPr lang="en-US" b="1" dirty="0" smtClean="0"/>
              <a:t>Ex: If sales revenue of a particular market increases from $100 million to $110 million in 2011 </a:t>
            </a:r>
            <a:r>
              <a:rPr lang="en-US" b="1" dirty="0" smtClean="0">
                <a:sym typeface="Wingdings" pitchFamily="2" charset="2"/>
              </a:rPr>
              <a:t> the market has experienced 10% growth in 2011.</a:t>
            </a:r>
          </a:p>
          <a:p>
            <a:r>
              <a:rPr lang="en-US" dirty="0" smtClean="0"/>
              <a:t>Market growth will attract more suppliers to enter the market due to the potential profit gains.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fld id="{0E6E4432-8E06-4166-B0FF-08B2E2D716C0}" type="slidenum">
              <a:rPr lang="en-US" sz="1200" smtClean="0"/>
              <a:pPr>
                <a:lnSpc>
                  <a:spcPct val="80000"/>
                </a:lnSpc>
              </a:pPr>
              <a:t>9</a:t>
            </a:fld>
            <a:endParaRPr lang="en-US" sz="1200" smtClean="0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FF5050"/>
                </a:solidFill>
              </a:rPr>
              <a:t>II. </a:t>
            </a:r>
            <a:r>
              <a:rPr lang="en-US" sz="4000" u="sng" smtClean="0">
                <a:solidFill>
                  <a:srgbClr val="FF5050"/>
                </a:solidFill>
              </a:rPr>
              <a:t>Market Growth</a:t>
            </a:r>
            <a:endParaRPr lang="en-US" sz="4000" smtClean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1221</Words>
  <Application>Microsoft Macintosh PowerPoint</Application>
  <PresentationFormat>On-screen Show (4:3)</PresentationFormat>
  <Paragraphs>168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4.1 Role of Marketing</vt:lpstr>
      <vt:lpstr>PowerPoint Presentation</vt:lpstr>
      <vt:lpstr>Lesson objectives</vt:lpstr>
      <vt:lpstr>What is marketing?</vt:lpstr>
      <vt:lpstr>PowerPoint Presentation</vt:lpstr>
      <vt:lpstr>i) Market Size</vt:lpstr>
      <vt:lpstr>Continued…</vt:lpstr>
      <vt:lpstr>Market size</vt:lpstr>
      <vt:lpstr>II. Market Growth</vt:lpstr>
      <vt:lpstr>Market Share</vt:lpstr>
      <vt:lpstr>Features of a Monopolistic Competition Market</vt:lpstr>
      <vt:lpstr>Features of an Oligopoly Market</vt:lpstr>
      <vt:lpstr>Features of a Monopoly Market</vt:lpstr>
      <vt:lpstr>Market Share Nokia</vt:lpstr>
      <vt:lpstr>Market Share Nokia</vt:lpstr>
      <vt:lpstr>Answer</vt:lpstr>
      <vt:lpstr>Continued…</vt:lpstr>
      <vt:lpstr>Continued…</vt:lpstr>
      <vt:lpstr>Continued…</vt:lpstr>
      <vt:lpstr>4.1 SL Market and Product Orientation</vt:lpstr>
      <vt:lpstr>1. Product Orientation</vt:lpstr>
      <vt:lpstr>So what can happen with Product Orientation?</vt:lpstr>
      <vt:lpstr>Product Orientation</vt:lpstr>
      <vt:lpstr>Continued…</vt:lpstr>
      <vt:lpstr>Continued…</vt:lpstr>
      <vt:lpstr>2. Market Orientation</vt:lpstr>
      <vt:lpstr>Continued…</vt:lpstr>
      <vt:lpstr>Continued…</vt:lpstr>
      <vt:lpstr>Continued…</vt:lpstr>
      <vt:lpstr>Market Orientation</vt:lpstr>
      <vt:lpstr>Market or Product Orientation?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Role of Marketing</dc:title>
  <dc:creator>Liam Greenbank</dc:creator>
  <cp:lastModifiedBy>Liam Greenbank</cp:lastModifiedBy>
  <cp:revision>1</cp:revision>
  <dcterms:created xsi:type="dcterms:W3CDTF">2014-05-27T04:44:44Z</dcterms:created>
  <dcterms:modified xsi:type="dcterms:W3CDTF">2014-05-27T04:46:40Z</dcterms:modified>
</cp:coreProperties>
</file>