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5" r:id="rId3"/>
    <p:sldId id="286" r:id="rId4"/>
    <p:sldId id="287"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801" autoAdjust="0"/>
  </p:normalViewPr>
  <p:slideViewPr>
    <p:cSldViewPr snapToGrid="0" snapToObjects="1">
      <p:cViewPr>
        <p:scale>
          <a:sx n="94" d="100"/>
          <a:sy n="94" d="100"/>
        </p:scale>
        <p:origin x="-1520" y="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D0C3E4-36BC-4AAA-8D6B-F32086FBB6B8}" type="doc">
      <dgm:prSet loTypeId="urn:microsoft.com/office/officeart/2005/8/layout/target3" loCatId="relationship" qsTypeId="urn:microsoft.com/office/officeart/2005/8/quickstyle/simple5" qsCatId="simple" csTypeId="urn:microsoft.com/office/officeart/2005/8/colors/colorful4" csCatId="colorful" phldr="1"/>
      <dgm:spPr/>
    </dgm:pt>
    <dgm:pt modelId="{A5F3E9E8-2234-4F86-9250-9626A9A34A73}">
      <dgm:prSet phldrT="[Text]"/>
      <dgm:spPr/>
      <dgm:t>
        <a:bodyPr/>
        <a:lstStyle/>
        <a:p>
          <a:r>
            <a:rPr lang="en-US" dirty="0" smtClean="0"/>
            <a:t>All ranges of iPods, laptops, mobile phones, accessories</a:t>
          </a:r>
          <a:endParaRPr lang="en-US" dirty="0"/>
        </a:p>
      </dgm:t>
    </dgm:pt>
    <dgm:pt modelId="{510D4DEC-A9CC-4216-B0DA-11128E1CD969}" type="parTrans" cxnId="{A4B5A87D-1607-41CE-9BBE-E9266B2E2970}">
      <dgm:prSet/>
      <dgm:spPr/>
      <dgm:t>
        <a:bodyPr/>
        <a:lstStyle/>
        <a:p>
          <a:endParaRPr lang="en-US"/>
        </a:p>
      </dgm:t>
    </dgm:pt>
    <dgm:pt modelId="{EBA89290-EEF8-465B-8069-B8A1C672C000}" type="sibTrans" cxnId="{A4B5A87D-1607-41CE-9BBE-E9266B2E2970}">
      <dgm:prSet/>
      <dgm:spPr/>
      <dgm:t>
        <a:bodyPr/>
        <a:lstStyle/>
        <a:p>
          <a:endParaRPr lang="en-US"/>
        </a:p>
      </dgm:t>
    </dgm:pt>
    <dgm:pt modelId="{E5C51B05-0CD4-40FB-8A49-C0656F5DB856}">
      <dgm:prSet phldrT="[Text]"/>
      <dgm:spPr/>
      <dgm:t>
        <a:bodyPr/>
        <a:lstStyle/>
        <a:p>
          <a:r>
            <a:rPr lang="en-US" dirty="0" smtClean="0"/>
            <a:t>iPods, laptops, mobile phones, accessories</a:t>
          </a:r>
          <a:endParaRPr lang="en-US" dirty="0"/>
        </a:p>
      </dgm:t>
    </dgm:pt>
    <dgm:pt modelId="{9CC80120-6CC5-4E39-A0FB-4D49F6C0AA9B}" type="parTrans" cxnId="{34C4CD0D-99A4-41CC-9325-A66DB7708F8C}">
      <dgm:prSet/>
      <dgm:spPr/>
      <dgm:t>
        <a:bodyPr/>
        <a:lstStyle/>
        <a:p>
          <a:endParaRPr lang="en-US"/>
        </a:p>
      </dgm:t>
    </dgm:pt>
    <dgm:pt modelId="{44FF17E1-C626-4782-A0FF-7B7E88052531}" type="sibTrans" cxnId="{34C4CD0D-99A4-41CC-9325-A66DB7708F8C}">
      <dgm:prSet/>
      <dgm:spPr/>
      <dgm:t>
        <a:bodyPr/>
        <a:lstStyle/>
        <a:p>
          <a:endParaRPr lang="en-US"/>
        </a:p>
      </dgm:t>
    </dgm:pt>
    <dgm:pt modelId="{D5AF5958-6906-4EF5-A5B6-8851E37D5533}">
      <dgm:prSet/>
      <dgm:spPr/>
      <dgm:t>
        <a:bodyPr/>
        <a:lstStyle/>
        <a:p>
          <a:r>
            <a:rPr lang="en-US" dirty="0" smtClean="0"/>
            <a:t>iPods: different color, size .. Etc.</a:t>
          </a:r>
          <a:endParaRPr lang="en-US" dirty="0"/>
        </a:p>
      </dgm:t>
    </dgm:pt>
    <dgm:pt modelId="{CF2543AD-DE02-4A3B-A3EE-C92D69DFF8EB}" type="parTrans" cxnId="{DAFAB6A1-5A6E-41AB-B480-DA7CDB0AA5DE}">
      <dgm:prSet/>
      <dgm:spPr/>
      <dgm:t>
        <a:bodyPr/>
        <a:lstStyle/>
        <a:p>
          <a:endParaRPr lang="en-US"/>
        </a:p>
      </dgm:t>
    </dgm:pt>
    <dgm:pt modelId="{A39BCB6A-4243-435D-A594-B97E25E43F72}" type="sibTrans" cxnId="{DAFAB6A1-5A6E-41AB-B480-DA7CDB0AA5DE}">
      <dgm:prSet/>
      <dgm:spPr/>
      <dgm:t>
        <a:bodyPr/>
        <a:lstStyle/>
        <a:p>
          <a:endParaRPr lang="en-US"/>
        </a:p>
      </dgm:t>
    </dgm:pt>
    <dgm:pt modelId="{D2A939F8-C31E-4448-80C1-062837F5501B}" type="pres">
      <dgm:prSet presAssocID="{DFD0C3E4-36BC-4AAA-8D6B-F32086FBB6B8}" presName="Name0" presStyleCnt="0">
        <dgm:presLayoutVars>
          <dgm:chMax val="7"/>
          <dgm:dir/>
          <dgm:animLvl val="lvl"/>
          <dgm:resizeHandles val="exact"/>
        </dgm:presLayoutVars>
      </dgm:prSet>
      <dgm:spPr/>
    </dgm:pt>
    <dgm:pt modelId="{29194D84-FF3D-4E84-AF94-DE111B5345AF}" type="pres">
      <dgm:prSet presAssocID="{A5F3E9E8-2234-4F86-9250-9626A9A34A73}" presName="circle1" presStyleLbl="node1" presStyleIdx="0" presStyleCnt="3"/>
      <dgm:spPr/>
    </dgm:pt>
    <dgm:pt modelId="{34BF1174-BEE3-491B-81FC-1065DACC4B1D}" type="pres">
      <dgm:prSet presAssocID="{A5F3E9E8-2234-4F86-9250-9626A9A34A73}" presName="space" presStyleCnt="0"/>
      <dgm:spPr/>
    </dgm:pt>
    <dgm:pt modelId="{2F396456-EF1A-4702-AB05-4C30FB1DD502}" type="pres">
      <dgm:prSet presAssocID="{A5F3E9E8-2234-4F86-9250-9626A9A34A73}" presName="rect1" presStyleLbl="alignAcc1" presStyleIdx="0" presStyleCnt="3"/>
      <dgm:spPr/>
      <dgm:t>
        <a:bodyPr/>
        <a:lstStyle/>
        <a:p>
          <a:endParaRPr lang="en-US"/>
        </a:p>
      </dgm:t>
    </dgm:pt>
    <dgm:pt modelId="{0AB0C8A6-9701-4B7C-8E2D-D0BFE7479484}" type="pres">
      <dgm:prSet presAssocID="{E5C51B05-0CD4-40FB-8A49-C0656F5DB856}" presName="vertSpace2" presStyleLbl="node1" presStyleIdx="0" presStyleCnt="3"/>
      <dgm:spPr/>
    </dgm:pt>
    <dgm:pt modelId="{0D8446FA-AD42-4932-B026-A149B98BED15}" type="pres">
      <dgm:prSet presAssocID="{E5C51B05-0CD4-40FB-8A49-C0656F5DB856}" presName="circle2" presStyleLbl="node1" presStyleIdx="1" presStyleCnt="3"/>
      <dgm:spPr/>
    </dgm:pt>
    <dgm:pt modelId="{554169E6-3950-47CB-9B36-4A15A1C8CEF6}" type="pres">
      <dgm:prSet presAssocID="{E5C51B05-0CD4-40FB-8A49-C0656F5DB856}" presName="rect2" presStyleLbl="alignAcc1" presStyleIdx="1" presStyleCnt="3"/>
      <dgm:spPr/>
      <dgm:t>
        <a:bodyPr/>
        <a:lstStyle/>
        <a:p>
          <a:endParaRPr lang="en-US"/>
        </a:p>
      </dgm:t>
    </dgm:pt>
    <dgm:pt modelId="{DD87A417-F919-48B1-AAAD-5DB00765BCE9}" type="pres">
      <dgm:prSet presAssocID="{D5AF5958-6906-4EF5-A5B6-8851E37D5533}" presName="vertSpace3" presStyleLbl="node1" presStyleIdx="1" presStyleCnt="3"/>
      <dgm:spPr/>
    </dgm:pt>
    <dgm:pt modelId="{220FA361-6B86-45E8-9298-E4133D2440FB}" type="pres">
      <dgm:prSet presAssocID="{D5AF5958-6906-4EF5-A5B6-8851E37D5533}" presName="circle3" presStyleLbl="node1" presStyleIdx="2" presStyleCnt="3"/>
      <dgm:spPr/>
    </dgm:pt>
    <dgm:pt modelId="{D19CA05F-0831-4937-A330-44E9A6056ECD}" type="pres">
      <dgm:prSet presAssocID="{D5AF5958-6906-4EF5-A5B6-8851E37D5533}" presName="rect3" presStyleLbl="alignAcc1" presStyleIdx="2" presStyleCnt="3"/>
      <dgm:spPr/>
      <dgm:t>
        <a:bodyPr/>
        <a:lstStyle/>
        <a:p>
          <a:endParaRPr lang="en-US"/>
        </a:p>
      </dgm:t>
    </dgm:pt>
    <dgm:pt modelId="{E2D4A074-70C8-43C5-B24B-BA36C5205651}" type="pres">
      <dgm:prSet presAssocID="{A5F3E9E8-2234-4F86-9250-9626A9A34A73}" presName="rect1ParTxNoCh" presStyleLbl="alignAcc1" presStyleIdx="2" presStyleCnt="3">
        <dgm:presLayoutVars>
          <dgm:chMax val="1"/>
          <dgm:bulletEnabled val="1"/>
        </dgm:presLayoutVars>
      </dgm:prSet>
      <dgm:spPr/>
      <dgm:t>
        <a:bodyPr/>
        <a:lstStyle/>
        <a:p>
          <a:endParaRPr lang="en-US"/>
        </a:p>
      </dgm:t>
    </dgm:pt>
    <dgm:pt modelId="{8D890903-3E9F-4C5C-91B4-47F09C3CED4C}" type="pres">
      <dgm:prSet presAssocID="{E5C51B05-0CD4-40FB-8A49-C0656F5DB856}" presName="rect2ParTxNoCh" presStyleLbl="alignAcc1" presStyleIdx="2" presStyleCnt="3">
        <dgm:presLayoutVars>
          <dgm:chMax val="1"/>
          <dgm:bulletEnabled val="1"/>
        </dgm:presLayoutVars>
      </dgm:prSet>
      <dgm:spPr/>
      <dgm:t>
        <a:bodyPr/>
        <a:lstStyle/>
        <a:p>
          <a:endParaRPr lang="en-US"/>
        </a:p>
      </dgm:t>
    </dgm:pt>
    <dgm:pt modelId="{6A9D529F-BA44-431E-844B-F9A95AC9EAA5}" type="pres">
      <dgm:prSet presAssocID="{D5AF5958-6906-4EF5-A5B6-8851E37D5533}" presName="rect3ParTxNoCh" presStyleLbl="alignAcc1" presStyleIdx="2" presStyleCnt="3">
        <dgm:presLayoutVars>
          <dgm:chMax val="1"/>
          <dgm:bulletEnabled val="1"/>
        </dgm:presLayoutVars>
      </dgm:prSet>
      <dgm:spPr/>
      <dgm:t>
        <a:bodyPr/>
        <a:lstStyle/>
        <a:p>
          <a:endParaRPr lang="en-US"/>
        </a:p>
      </dgm:t>
    </dgm:pt>
  </dgm:ptLst>
  <dgm:cxnLst>
    <dgm:cxn modelId="{DAFAB6A1-5A6E-41AB-B480-DA7CDB0AA5DE}" srcId="{DFD0C3E4-36BC-4AAA-8D6B-F32086FBB6B8}" destId="{D5AF5958-6906-4EF5-A5B6-8851E37D5533}" srcOrd="2" destOrd="0" parTransId="{CF2543AD-DE02-4A3B-A3EE-C92D69DFF8EB}" sibTransId="{A39BCB6A-4243-435D-A594-B97E25E43F72}"/>
    <dgm:cxn modelId="{A4B5A87D-1607-41CE-9BBE-E9266B2E2970}" srcId="{DFD0C3E4-36BC-4AAA-8D6B-F32086FBB6B8}" destId="{A5F3E9E8-2234-4F86-9250-9626A9A34A73}" srcOrd="0" destOrd="0" parTransId="{510D4DEC-A9CC-4216-B0DA-11128E1CD969}" sibTransId="{EBA89290-EEF8-465B-8069-B8A1C672C000}"/>
    <dgm:cxn modelId="{28ABFC38-1D99-8841-B648-881A580F184F}" type="presOf" srcId="{DFD0C3E4-36BC-4AAA-8D6B-F32086FBB6B8}" destId="{D2A939F8-C31E-4448-80C1-062837F5501B}" srcOrd="0" destOrd="0" presId="urn:microsoft.com/office/officeart/2005/8/layout/target3"/>
    <dgm:cxn modelId="{234C4240-AB54-474D-B624-078C61D798B2}" type="presOf" srcId="{A5F3E9E8-2234-4F86-9250-9626A9A34A73}" destId="{2F396456-EF1A-4702-AB05-4C30FB1DD502}" srcOrd="0" destOrd="0" presId="urn:microsoft.com/office/officeart/2005/8/layout/target3"/>
    <dgm:cxn modelId="{6653823B-54AC-1A45-9F29-FAEB09D88EF9}" type="presOf" srcId="{E5C51B05-0CD4-40FB-8A49-C0656F5DB856}" destId="{554169E6-3950-47CB-9B36-4A15A1C8CEF6}" srcOrd="0" destOrd="0" presId="urn:microsoft.com/office/officeart/2005/8/layout/target3"/>
    <dgm:cxn modelId="{D5603B96-290E-2C41-A5C4-8B0E66867511}" type="presOf" srcId="{D5AF5958-6906-4EF5-A5B6-8851E37D5533}" destId="{6A9D529F-BA44-431E-844B-F9A95AC9EAA5}" srcOrd="1" destOrd="0" presId="urn:microsoft.com/office/officeart/2005/8/layout/target3"/>
    <dgm:cxn modelId="{71B302E3-C958-C245-83CF-853B3BFBA72B}" type="presOf" srcId="{A5F3E9E8-2234-4F86-9250-9626A9A34A73}" destId="{E2D4A074-70C8-43C5-B24B-BA36C5205651}" srcOrd="1" destOrd="0" presId="urn:microsoft.com/office/officeart/2005/8/layout/target3"/>
    <dgm:cxn modelId="{3B79E938-EAA2-F54D-8253-39343CBA7720}" type="presOf" srcId="{E5C51B05-0CD4-40FB-8A49-C0656F5DB856}" destId="{8D890903-3E9F-4C5C-91B4-47F09C3CED4C}" srcOrd="1" destOrd="0" presId="urn:microsoft.com/office/officeart/2005/8/layout/target3"/>
    <dgm:cxn modelId="{8B8D9A8E-6A01-D748-A4E7-EBCBEAF4B006}" type="presOf" srcId="{D5AF5958-6906-4EF5-A5B6-8851E37D5533}" destId="{D19CA05F-0831-4937-A330-44E9A6056ECD}" srcOrd="0" destOrd="0" presId="urn:microsoft.com/office/officeart/2005/8/layout/target3"/>
    <dgm:cxn modelId="{34C4CD0D-99A4-41CC-9325-A66DB7708F8C}" srcId="{DFD0C3E4-36BC-4AAA-8D6B-F32086FBB6B8}" destId="{E5C51B05-0CD4-40FB-8A49-C0656F5DB856}" srcOrd="1" destOrd="0" parTransId="{9CC80120-6CC5-4E39-A0FB-4D49F6C0AA9B}" sibTransId="{44FF17E1-C626-4782-A0FF-7B7E88052531}"/>
    <dgm:cxn modelId="{FA9550BB-5AAE-024C-ABCF-6804A1CBD1A8}" type="presParOf" srcId="{D2A939F8-C31E-4448-80C1-062837F5501B}" destId="{29194D84-FF3D-4E84-AF94-DE111B5345AF}" srcOrd="0" destOrd="0" presId="urn:microsoft.com/office/officeart/2005/8/layout/target3"/>
    <dgm:cxn modelId="{ADCB59F2-570E-FC40-97F0-F3E51B5AD971}" type="presParOf" srcId="{D2A939F8-C31E-4448-80C1-062837F5501B}" destId="{34BF1174-BEE3-491B-81FC-1065DACC4B1D}" srcOrd="1" destOrd="0" presId="urn:microsoft.com/office/officeart/2005/8/layout/target3"/>
    <dgm:cxn modelId="{E9E2DFF0-01BD-CF46-BCFD-657A212B2393}" type="presParOf" srcId="{D2A939F8-C31E-4448-80C1-062837F5501B}" destId="{2F396456-EF1A-4702-AB05-4C30FB1DD502}" srcOrd="2" destOrd="0" presId="urn:microsoft.com/office/officeart/2005/8/layout/target3"/>
    <dgm:cxn modelId="{4BB8F655-EFC7-C84B-90DE-8637EB0A64E6}" type="presParOf" srcId="{D2A939F8-C31E-4448-80C1-062837F5501B}" destId="{0AB0C8A6-9701-4B7C-8E2D-D0BFE7479484}" srcOrd="3" destOrd="0" presId="urn:microsoft.com/office/officeart/2005/8/layout/target3"/>
    <dgm:cxn modelId="{AF53AC10-D35F-E64F-94D3-8DE8923D96D9}" type="presParOf" srcId="{D2A939F8-C31E-4448-80C1-062837F5501B}" destId="{0D8446FA-AD42-4932-B026-A149B98BED15}" srcOrd="4" destOrd="0" presId="urn:microsoft.com/office/officeart/2005/8/layout/target3"/>
    <dgm:cxn modelId="{CA58495C-E98F-6A4D-AFEA-70A17D18E646}" type="presParOf" srcId="{D2A939F8-C31E-4448-80C1-062837F5501B}" destId="{554169E6-3950-47CB-9B36-4A15A1C8CEF6}" srcOrd="5" destOrd="0" presId="urn:microsoft.com/office/officeart/2005/8/layout/target3"/>
    <dgm:cxn modelId="{AD967A32-F934-AC4F-8769-41D3C0EDFB36}" type="presParOf" srcId="{D2A939F8-C31E-4448-80C1-062837F5501B}" destId="{DD87A417-F919-48B1-AAAD-5DB00765BCE9}" srcOrd="6" destOrd="0" presId="urn:microsoft.com/office/officeart/2005/8/layout/target3"/>
    <dgm:cxn modelId="{092BBC2C-23F0-4C44-B8AF-382EB937CC77}" type="presParOf" srcId="{D2A939F8-C31E-4448-80C1-062837F5501B}" destId="{220FA361-6B86-45E8-9298-E4133D2440FB}" srcOrd="7" destOrd="0" presId="urn:microsoft.com/office/officeart/2005/8/layout/target3"/>
    <dgm:cxn modelId="{ED70CB94-2E66-9447-97B5-FD6FE832C9AC}" type="presParOf" srcId="{D2A939F8-C31E-4448-80C1-062837F5501B}" destId="{D19CA05F-0831-4937-A330-44E9A6056ECD}" srcOrd="8" destOrd="0" presId="urn:microsoft.com/office/officeart/2005/8/layout/target3"/>
    <dgm:cxn modelId="{8AD75F1F-F747-6F49-B2F1-CA784921A3DB}" type="presParOf" srcId="{D2A939F8-C31E-4448-80C1-062837F5501B}" destId="{E2D4A074-70C8-43C5-B24B-BA36C5205651}" srcOrd="9" destOrd="0" presId="urn:microsoft.com/office/officeart/2005/8/layout/target3"/>
    <dgm:cxn modelId="{2FF60A2C-CC9F-6345-B7F9-56E11232B0D6}" type="presParOf" srcId="{D2A939F8-C31E-4448-80C1-062837F5501B}" destId="{8D890903-3E9F-4C5C-91B4-47F09C3CED4C}" srcOrd="10" destOrd="0" presId="urn:microsoft.com/office/officeart/2005/8/layout/target3"/>
    <dgm:cxn modelId="{4388F1D6-50DC-B443-8EF2-19177DF6354E}" type="presParOf" srcId="{D2A939F8-C31E-4448-80C1-062837F5501B}" destId="{6A9D529F-BA44-431E-844B-F9A95AC9EAA5}"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94D84-FF3D-4E84-AF94-DE111B5345AF}">
      <dsp:nvSpPr>
        <dsp:cNvPr id="0" name=""/>
        <dsp:cNvSpPr/>
      </dsp:nvSpPr>
      <dsp:spPr>
        <a:xfrm>
          <a:off x="0" y="0"/>
          <a:ext cx="3071833" cy="3071833"/>
        </a:xfrm>
        <a:prstGeom prst="pie">
          <a:avLst>
            <a:gd name="adj1" fmla="val 5400000"/>
            <a:gd name="adj2" fmla="val 1620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F396456-EF1A-4702-AB05-4C30FB1DD502}">
      <dsp:nvSpPr>
        <dsp:cNvPr id="0" name=""/>
        <dsp:cNvSpPr/>
      </dsp:nvSpPr>
      <dsp:spPr>
        <a:xfrm>
          <a:off x="1535916" y="0"/>
          <a:ext cx="5631652" cy="3071833"/>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All ranges of iPods, laptops, mobile phones, accessories</a:t>
          </a:r>
          <a:endParaRPr lang="en-US" sz="2600" kern="1200" dirty="0"/>
        </a:p>
      </dsp:txBody>
      <dsp:txXfrm>
        <a:off x="1535916" y="0"/>
        <a:ext cx="5631652" cy="921552"/>
      </dsp:txXfrm>
    </dsp:sp>
    <dsp:sp modelId="{0D8446FA-AD42-4932-B026-A149B98BED15}">
      <dsp:nvSpPr>
        <dsp:cNvPr id="0" name=""/>
        <dsp:cNvSpPr/>
      </dsp:nvSpPr>
      <dsp:spPr>
        <a:xfrm>
          <a:off x="537571" y="921552"/>
          <a:ext cx="1996690" cy="1996690"/>
        </a:xfrm>
        <a:prstGeom prst="pie">
          <a:avLst>
            <a:gd name="adj1" fmla="val 5400000"/>
            <a:gd name="adj2" fmla="val 16200000"/>
          </a:avLst>
        </a:prstGeom>
        <a:gradFill rotWithShape="0">
          <a:gsLst>
            <a:gs pos="0">
              <a:schemeClr val="accent4">
                <a:hueOff val="-2232386"/>
                <a:satOff val="13449"/>
                <a:lumOff val="1078"/>
                <a:alphaOff val="0"/>
                <a:tint val="100000"/>
                <a:shade val="100000"/>
                <a:satMod val="130000"/>
              </a:schemeClr>
            </a:gs>
            <a:gs pos="100000">
              <a:schemeClr val="accent4">
                <a:hueOff val="-2232386"/>
                <a:satOff val="13449"/>
                <a:lumOff val="107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54169E6-3950-47CB-9B36-4A15A1C8CEF6}">
      <dsp:nvSpPr>
        <dsp:cNvPr id="0" name=""/>
        <dsp:cNvSpPr/>
      </dsp:nvSpPr>
      <dsp:spPr>
        <a:xfrm>
          <a:off x="1535916" y="921552"/>
          <a:ext cx="5631652" cy="1996690"/>
        </a:xfrm>
        <a:prstGeom prst="rect">
          <a:avLst/>
        </a:prstGeom>
        <a:solidFill>
          <a:schemeClr val="lt1">
            <a:alpha val="90000"/>
            <a:hueOff val="0"/>
            <a:satOff val="0"/>
            <a:lumOff val="0"/>
            <a:alphaOff val="0"/>
          </a:schemeClr>
        </a:solidFill>
        <a:ln w="9525" cap="flat" cmpd="sng" algn="ctr">
          <a:solidFill>
            <a:schemeClr val="accent4">
              <a:hueOff val="-2232386"/>
              <a:satOff val="13449"/>
              <a:lumOff val="107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iPods, laptops, mobile phones, accessories</a:t>
          </a:r>
          <a:endParaRPr lang="en-US" sz="2600" kern="1200" dirty="0"/>
        </a:p>
      </dsp:txBody>
      <dsp:txXfrm>
        <a:off x="1535916" y="921552"/>
        <a:ext cx="5631652" cy="921549"/>
      </dsp:txXfrm>
    </dsp:sp>
    <dsp:sp modelId="{220FA361-6B86-45E8-9298-E4133D2440FB}">
      <dsp:nvSpPr>
        <dsp:cNvPr id="0" name=""/>
        <dsp:cNvSpPr/>
      </dsp:nvSpPr>
      <dsp:spPr>
        <a:xfrm>
          <a:off x="1075142" y="1843101"/>
          <a:ext cx="921549" cy="921549"/>
        </a:xfrm>
        <a:prstGeom prst="pie">
          <a:avLst>
            <a:gd name="adj1" fmla="val 5400000"/>
            <a:gd name="adj2" fmla="val 16200000"/>
          </a:avLst>
        </a:prstGeom>
        <a:gradFill rotWithShape="0">
          <a:gsLst>
            <a:gs pos="0">
              <a:schemeClr val="accent4">
                <a:hueOff val="-4464771"/>
                <a:satOff val="26899"/>
                <a:lumOff val="2156"/>
                <a:alphaOff val="0"/>
                <a:tint val="100000"/>
                <a:shade val="100000"/>
                <a:satMod val="130000"/>
              </a:schemeClr>
            </a:gs>
            <a:gs pos="100000">
              <a:schemeClr val="accent4">
                <a:hueOff val="-4464771"/>
                <a:satOff val="26899"/>
                <a:lumOff val="215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19CA05F-0831-4937-A330-44E9A6056ECD}">
      <dsp:nvSpPr>
        <dsp:cNvPr id="0" name=""/>
        <dsp:cNvSpPr/>
      </dsp:nvSpPr>
      <dsp:spPr>
        <a:xfrm>
          <a:off x="1535916" y="1843101"/>
          <a:ext cx="5631652" cy="921549"/>
        </a:xfrm>
        <a:prstGeom prst="rect">
          <a:avLst/>
        </a:prstGeom>
        <a:solidFill>
          <a:schemeClr val="lt1">
            <a:alpha val="90000"/>
            <a:hueOff val="0"/>
            <a:satOff val="0"/>
            <a:lumOff val="0"/>
            <a:alphaOff val="0"/>
          </a:schemeClr>
        </a:solidFill>
        <a:ln w="9525" cap="flat" cmpd="sng" algn="ctr">
          <a:solidFill>
            <a:schemeClr val="accent4">
              <a:hueOff val="-4464771"/>
              <a:satOff val="26899"/>
              <a:lumOff val="215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iPods: different color, size .. Etc.</a:t>
          </a:r>
          <a:endParaRPr lang="en-US" sz="2600" kern="1200" dirty="0"/>
        </a:p>
      </dsp:txBody>
      <dsp:txXfrm>
        <a:off x="1535916" y="1843101"/>
        <a:ext cx="5631652" cy="921549"/>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620466-1237-BF4A-9713-8C379C01AD7B}" type="datetimeFigureOut">
              <a:rPr lang="en-US" smtClean="0"/>
              <a:t>9/3/14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831AE-9EB8-7743-AE5A-F522C12FB5ED}" type="slidenum">
              <a:rPr lang="en-US" smtClean="0"/>
              <a:t>‹#›</a:t>
            </a:fld>
            <a:endParaRPr lang="en-US"/>
          </a:p>
        </p:txBody>
      </p:sp>
    </p:spTree>
    <p:extLst>
      <p:ext uri="{BB962C8B-B14F-4D97-AF65-F5344CB8AC3E}">
        <p14:creationId xmlns:p14="http://schemas.microsoft.com/office/powerpoint/2010/main" val="2014887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620466-1237-BF4A-9713-8C379C01AD7B}" type="datetimeFigureOut">
              <a:rPr lang="en-US" smtClean="0"/>
              <a:t>9/3/14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831AE-9EB8-7743-AE5A-F522C12FB5ED}" type="slidenum">
              <a:rPr lang="en-US" smtClean="0"/>
              <a:t>‹#›</a:t>
            </a:fld>
            <a:endParaRPr lang="en-US"/>
          </a:p>
        </p:txBody>
      </p:sp>
    </p:spTree>
    <p:extLst>
      <p:ext uri="{BB962C8B-B14F-4D97-AF65-F5344CB8AC3E}">
        <p14:creationId xmlns:p14="http://schemas.microsoft.com/office/powerpoint/2010/main" val="480226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620466-1237-BF4A-9713-8C379C01AD7B}" type="datetimeFigureOut">
              <a:rPr lang="en-US" smtClean="0"/>
              <a:t>9/3/14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831AE-9EB8-7743-AE5A-F522C12FB5ED}" type="slidenum">
              <a:rPr lang="en-US" smtClean="0"/>
              <a:t>‹#›</a:t>
            </a:fld>
            <a:endParaRPr lang="en-US"/>
          </a:p>
        </p:txBody>
      </p:sp>
    </p:spTree>
    <p:extLst>
      <p:ext uri="{BB962C8B-B14F-4D97-AF65-F5344CB8AC3E}">
        <p14:creationId xmlns:p14="http://schemas.microsoft.com/office/powerpoint/2010/main" val="256570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620466-1237-BF4A-9713-8C379C01AD7B}" type="datetimeFigureOut">
              <a:rPr lang="en-US" smtClean="0"/>
              <a:t>9/3/14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831AE-9EB8-7743-AE5A-F522C12FB5ED}" type="slidenum">
              <a:rPr lang="en-US" smtClean="0"/>
              <a:t>‹#›</a:t>
            </a:fld>
            <a:endParaRPr lang="en-US"/>
          </a:p>
        </p:txBody>
      </p:sp>
    </p:spTree>
    <p:extLst>
      <p:ext uri="{BB962C8B-B14F-4D97-AF65-F5344CB8AC3E}">
        <p14:creationId xmlns:p14="http://schemas.microsoft.com/office/powerpoint/2010/main" val="466525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620466-1237-BF4A-9713-8C379C01AD7B}" type="datetimeFigureOut">
              <a:rPr lang="en-US" smtClean="0"/>
              <a:t>9/3/14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831AE-9EB8-7743-AE5A-F522C12FB5ED}" type="slidenum">
              <a:rPr lang="en-US" smtClean="0"/>
              <a:t>‹#›</a:t>
            </a:fld>
            <a:endParaRPr lang="en-US"/>
          </a:p>
        </p:txBody>
      </p:sp>
    </p:spTree>
    <p:extLst>
      <p:ext uri="{BB962C8B-B14F-4D97-AF65-F5344CB8AC3E}">
        <p14:creationId xmlns:p14="http://schemas.microsoft.com/office/powerpoint/2010/main" val="1600130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620466-1237-BF4A-9713-8C379C01AD7B}" type="datetimeFigureOut">
              <a:rPr lang="en-US" smtClean="0"/>
              <a:t>9/3/14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831AE-9EB8-7743-AE5A-F522C12FB5ED}" type="slidenum">
              <a:rPr lang="en-US" smtClean="0"/>
              <a:t>‹#›</a:t>
            </a:fld>
            <a:endParaRPr lang="en-US"/>
          </a:p>
        </p:txBody>
      </p:sp>
    </p:spTree>
    <p:extLst>
      <p:ext uri="{BB962C8B-B14F-4D97-AF65-F5344CB8AC3E}">
        <p14:creationId xmlns:p14="http://schemas.microsoft.com/office/powerpoint/2010/main" val="1764098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620466-1237-BF4A-9713-8C379C01AD7B}" type="datetimeFigureOut">
              <a:rPr lang="en-US" smtClean="0"/>
              <a:t>9/3/14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C831AE-9EB8-7743-AE5A-F522C12FB5ED}" type="slidenum">
              <a:rPr lang="en-US" smtClean="0"/>
              <a:t>‹#›</a:t>
            </a:fld>
            <a:endParaRPr lang="en-US"/>
          </a:p>
        </p:txBody>
      </p:sp>
    </p:spTree>
    <p:extLst>
      <p:ext uri="{BB962C8B-B14F-4D97-AF65-F5344CB8AC3E}">
        <p14:creationId xmlns:p14="http://schemas.microsoft.com/office/powerpoint/2010/main" val="716524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620466-1237-BF4A-9713-8C379C01AD7B}" type="datetimeFigureOut">
              <a:rPr lang="en-US" smtClean="0"/>
              <a:t>9/3/14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C831AE-9EB8-7743-AE5A-F522C12FB5ED}" type="slidenum">
              <a:rPr lang="en-US" smtClean="0"/>
              <a:t>‹#›</a:t>
            </a:fld>
            <a:endParaRPr lang="en-US"/>
          </a:p>
        </p:txBody>
      </p:sp>
    </p:spTree>
    <p:extLst>
      <p:ext uri="{BB962C8B-B14F-4D97-AF65-F5344CB8AC3E}">
        <p14:creationId xmlns:p14="http://schemas.microsoft.com/office/powerpoint/2010/main" val="2324309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20466-1237-BF4A-9713-8C379C01AD7B}" type="datetimeFigureOut">
              <a:rPr lang="en-US" smtClean="0"/>
              <a:t>9/3/14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C831AE-9EB8-7743-AE5A-F522C12FB5ED}" type="slidenum">
              <a:rPr lang="en-US" smtClean="0"/>
              <a:t>‹#›</a:t>
            </a:fld>
            <a:endParaRPr lang="en-US"/>
          </a:p>
        </p:txBody>
      </p:sp>
    </p:spTree>
    <p:extLst>
      <p:ext uri="{BB962C8B-B14F-4D97-AF65-F5344CB8AC3E}">
        <p14:creationId xmlns:p14="http://schemas.microsoft.com/office/powerpoint/2010/main" val="413411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620466-1237-BF4A-9713-8C379C01AD7B}" type="datetimeFigureOut">
              <a:rPr lang="en-US" smtClean="0"/>
              <a:t>9/3/14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831AE-9EB8-7743-AE5A-F522C12FB5ED}" type="slidenum">
              <a:rPr lang="en-US" smtClean="0"/>
              <a:t>‹#›</a:t>
            </a:fld>
            <a:endParaRPr lang="en-US"/>
          </a:p>
        </p:txBody>
      </p:sp>
    </p:spTree>
    <p:extLst>
      <p:ext uri="{BB962C8B-B14F-4D97-AF65-F5344CB8AC3E}">
        <p14:creationId xmlns:p14="http://schemas.microsoft.com/office/powerpoint/2010/main" val="2667037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620466-1237-BF4A-9713-8C379C01AD7B}" type="datetimeFigureOut">
              <a:rPr lang="en-US" smtClean="0"/>
              <a:t>9/3/14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831AE-9EB8-7743-AE5A-F522C12FB5ED}" type="slidenum">
              <a:rPr lang="en-US" smtClean="0"/>
              <a:t>‹#›</a:t>
            </a:fld>
            <a:endParaRPr lang="en-US"/>
          </a:p>
        </p:txBody>
      </p:sp>
    </p:spTree>
    <p:extLst>
      <p:ext uri="{BB962C8B-B14F-4D97-AF65-F5344CB8AC3E}">
        <p14:creationId xmlns:p14="http://schemas.microsoft.com/office/powerpoint/2010/main" val="21373245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620466-1237-BF4A-9713-8C379C01AD7B}" type="datetimeFigureOut">
              <a:rPr lang="en-US" smtClean="0"/>
              <a:t>9/3/14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C831AE-9EB8-7743-AE5A-F522C12FB5ED}" type="slidenum">
              <a:rPr lang="en-US" smtClean="0"/>
              <a:t>‹#›</a:t>
            </a:fld>
            <a:endParaRPr lang="en-US"/>
          </a:p>
        </p:txBody>
      </p:sp>
    </p:spTree>
    <p:extLst>
      <p:ext uri="{BB962C8B-B14F-4D97-AF65-F5344CB8AC3E}">
        <p14:creationId xmlns:p14="http://schemas.microsoft.com/office/powerpoint/2010/main" val="414486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4.3 Product</a:t>
            </a:r>
            <a:endParaRPr lang="en-US" dirty="0"/>
          </a:p>
        </p:txBody>
      </p:sp>
      <p:sp>
        <p:nvSpPr>
          <p:cNvPr id="3" name="Subtitle 2"/>
          <p:cNvSpPr>
            <a:spLocks noGrp="1"/>
          </p:cNvSpPr>
          <p:nvPr>
            <p:ph type="subTitle" idx="1"/>
          </p:nvPr>
        </p:nvSpPr>
        <p:spPr/>
        <p:txBody>
          <a:bodyPr/>
          <a:lstStyle/>
          <a:p>
            <a:r>
              <a:rPr lang="en-US" dirty="0" smtClean="0"/>
              <a:t>IB BUS MGT</a:t>
            </a:r>
          </a:p>
          <a:p>
            <a:r>
              <a:rPr lang="en-US" dirty="0" smtClean="0"/>
              <a:t>UNIT 4</a:t>
            </a:r>
          </a:p>
          <a:p>
            <a:r>
              <a:rPr lang="en-US" dirty="0" smtClean="0"/>
              <a:t>MR G</a:t>
            </a:r>
            <a:endParaRPr lang="en-US" dirty="0"/>
          </a:p>
        </p:txBody>
      </p:sp>
    </p:spTree>
    <p:extLst>
      <p:ext uri="{BB962C8B-B14F-4D97-AF65-F5344CB8AC3E}">
        <p14:creationId xmlns:p14="http://schemas.microsoft.com/office/powerpoint/2010/main" val="88656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product Innovations of 2012</a:t>
            </a:r>
            <a:endParaRPr lang="en-US" dirty="0"/>
          </a:p>
        </p:txBody>
      </p:sp>
      <p:sp>
        <p:nvSpPr>
          <p:cNvPr id="3" name="Content Placeholder 2"/>
          <p:cNvSpPr>
            <a:spLocks noGrp="1"/>
          </p:cNvSpPr>
          <p:nvPr>
            <p:ph idx="1"/>
          </p:nvPr>
        </p:nvSpPr>
        <p:spPr/>
        <p:txBody>
          <a:bodyPr/>
          <a:lstStyle/>
          <a:p>
            <a:endParaRPr lang="en-US"/>
          </a:p>
        </p:txBody>
      </p:sp>
      <p:pic>
        <p:nvPicPr>
          <p:cNvPr id="1028" name="Picture 4" descr="9. Talking gloves for mute people. Talk to the hand! Well, what if the hand could talk back? Ukrainian students have developed gloves with electronic sensors that convert sign language into speech via"/>
          <p:cNvPicPr>
            <a:picLocks noChangeAspect="1" noChangeArrowheads="1"/>
          </p:cNvPicPr>
          <p:nvPr/>
        </p:nvPicPr>
        <p:blipFill>
          <a:blip r:embed="rId2"/>
          <a:srcRect/>
          <a:stretch>
            <a:fillRect/>
          </a:stretch>
        </p:blipFill>
        <p:spPr bwMode="auto">
          <a:xfrm>
            <a:off x="155575" y="1207704"/>
            <a:ext cx="3408818" cy="2727058"/>
          </a:xfrm>
          <a:prstGeom prst="rect">
            <a:avLst/>
          </a:prstGeom>
          <a:noFill/>
        </p:spPr>
      </p:pic>
      <p:pic>
        <p:nvPicPr>
          <p:cNvPr id="1030" name="Picture 6" descr="8. Indoor cloud. Cloud gazing is a fine way to pass time. The only problem was that, until recently, it could only be done outdoors. Luckily, Dutchman Berndnaut Smilde, has found a way to control the"/>
          <p:cNvPicPr>
            <a:picLocks noChangeAspect="1" noChangeArrowheads="1"/>
          </p:cNvPicPr>
          <p:nvPr/>
        </p:nvPicPr>
        <p:blipFill>
          <a:blip r:embed="rId3"/>
          <a:srcRect/>
          <a:stretch>
            <a:fillRect/>
          </a:stretch>
        </p:blipFill>
        <p:spPr bwMode="auto">
          <a:xfrm>
            <a:off x="3564393" y="1207704"/>
            <a:ext cx="3198354" cy="2558686"/>
          </a:xfrm>
          <a:prstGeom prst="rect">
            <a:avLst/>
          </a:prstGeom>
          <a:noFill/>
        </p:spPr>
      </p:pic>
      <p:sp>
        <p:nvSpPr>
          <p:cNvPr id="1032" name="AutoShape 8" descr="7. The eyephone. Touchscreen could become a thing of the past thanks to Danish technology that allows smartphone and tablet users to control their devices by moving their eyes. Eye Tribe, which uses i"/>
          <p:cNvSpPr>
            <a:spLocks noChangeAspect="1" noChangeArrowheads="1"/>
          </p:cNvSpPr>
          <p:nvPr/>
        </p:nvSpPr>
        <p:spPr bwMode="auto">
          <a:xfrm>
            <a:off x="155575" y="-395288"/>
            <a:ext cx="1047750" cy="8382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7. The eyephone. Touchscreen could become a thing of the past thanks to Danish technology that allows smartphone and tablet users to control their devices by moving their eyes. Eye Tribe, which uses i"/>
          <p:cNvSpPr>
            <a:spLocks noChangeAspect="1" noChangeArrowheads="1"/>
          </p:cNvSpPr>
          <p:nvPr/>
        </p:nvSpPr>
        <p:spPr bwMode="auto">
          <a:xfrm>
            <a:off x="155575" y="-395288"/>
            <a:ext cx="1047750" cy="8382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42" name="Picture 18" descr="5. 3D chocolate printer. It’s the ultimate device for the sweet-toothed. A British team from Exeter University have developed the world’s first printer that lets you create your own custom-made 3D chc"/>
          <p:cNvPicPr>
            <a:picLocks noChangeAspect="1" noChangeArrowheads="1"/>
          </p:cNvPicPr>
          <p:nvPr/>
        </p:nvPicPr>
        <p:blipFill>
          <a:blip r:embed="rId4"/>
          <a:srcRect/>
          <a:stretch>
            <a:fillRect/>
          </a:stretch>
        </p:blipFill>
        <p:spPr bwMode="auto">
          <a:xfrm>
            <a:off x="3564393" y="3766390"/>
            <a:ext cx="5579607" cy="3091610"/>
          </a:xfrm>
          <a:prstGeom prst="rect">
            <a:avLst/>
          </a:prstGeom>
          <a:noFill/>
        </p:spPr>
      </p:pic>
      <p:pic>
        <p:nvPicPr>
          <p:cNvPr id="1046" name="Picture 22" descr="3. Jogging drone. Don’t have the discipline to run by yourself, nor any friends to spur you on?Well, jog on… because Australian  inventors have developed a drone that will be running buddy and fly ahe"/>
          <p:cNvPicPr>
            <a:picLocks noChangeAspect="1" noChangeArrowheads="1"/>
          </p:cNvPicPr>
          <p:nvPr/>
        </p:nvPicPr>
        <p:blipFill>
          <a:blip r:embed="rId5"/>
          <a:srcRect/>
          <a:stretch>
            <a:fillRect/>
          </a:stretch>
        </p:blipFill>
        <p:spPr bwMode="auto">
          <a:xfrm>
            <a:off x="155575" y="3934761"/>
            <a:ext cx="3408818" cy="2727057"/>
          </a:xfrm>
          <a:prstGeom prst="rect">
            <a:avLst/>
          </a:prstGeom>
          <a:noFill/>
        </p:spPr>
      </p:pic>
      <p:pic>
        <p:nvPicPr>
          <p:cNvPr id="1048" name="Picture 24" descr="2. Google Glass. It’s a sci-fi loving geek’s dream. Behold, Google Glass – a computer built into a pair of spectacles. The $1,500 device, which is due to go on sale next year, has the processor built "/>
          <p:cNvPicPr>
            <a:picLocks noChangeAspect="1" noChangeArrowheads="1"/>
          </p:cNvPicPr>
          <p:nvPr/>
        </p:nvPicPr>
        <p:blipFill>
          <a:blip r:embed="rId6"/>
          <a:srcRect/>
          <a:stretch>
            <a:fillRect/>
          </a:stretch>
        </p:blipFill>
        <p:spPr bwMode="auto">
          <a:xfrm>
            <a:off x="6762747" y="1207704"/>
            <a:ext cx="2450267" cy="2558686"/>
          </a:xfrm>
          <a:prstGeom prst="rect">
            <a:avLst/>
          </a:prstGeom>
          <a:noFill/>
        </p:spPr>
      </p:pic>
    </p:spTree>
    <p:extLst>
      <p:ext uri="{BB962C8B-B14F-4D97-AF65-F5344CB8AC3E}">
        <p14:creationId xmlns:p14="http://schemas.microsoft.com/office/powerpoint/2010/main" val="2754909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Product Innovations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solidFill>
                  <a:srgbClr val="FF0000"/>
                </a:solidFill>
              </a:rPr>
              <a:t>Innovation and new product development are crucial in high technology industries as life cycles tend to be short and development costs high. Firms need to protect market share by maintaining unique products through copyright or being “first to market”.</a:t>
            </a:r>
          </a:p>
          <a:p>
            <a:r>
              <a:rPr lang="en-US" dirty="0" smtClean="0">
                <a:solidFill>
                  <a:srgbClr val="002060"/>
                </a:solidFill>
              </a:rPr>
              <a:t>R&amp;D is very costly as a lot of prototypes fail and it is also highly </a:t>
            </a:r>
            <a:r>
              <a:rPr lang="en-US" dirty="0" err="1" smtClean="0">
                <a:solidFill>
                  <a:srgbClr val="002060"/>
                </a:solidFill>
              </a:rPr>
              <a:t>labour</a:t>
            </a:r>
            <a:r>
              <a:rPr lang="en-US" dirty="0" smtClean="0">
                <a:solidFill>
                  <a:srgbClr val="002060"/>
                </a:solidFill>
              </a:rPr>
              <a:t> intensive requiring highly skilled staff, who are often in short supply. This adds to the high costs involved. </a:t>
            </a:r>
          </a:p>
          <a:p>
            <a:r>
              <a:rPr lang="en-US" dirty="0" smtClean="0">
                <a:solidFill>
                  <a:srgbClr val="FF0000"/>
                </a:solidFill>
              </a:rPr>
              <a:t>The use of venture capital, joint ventures and start up grants for small firms is therefore crucial. Often banks will not lend the required funds as the projects carry such a high level of risk.</a:t>
            </a:r>
          </a:p>
        </p:txBody>
      </p:sp>
    </p:spTree>
    <p:extLst>
      <p:ext uri="{BB962C8B-B14F-4D97-AF65-F5344CB8AC3E}">
        <p14:creationId xmlns:p14="http://schemas.microsoft.com/office/powerpoint/2010/main" val="156958848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How does Market research assist in Product Development?</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Given the high failure rate of new products in the marketplace, market research is a crucial element of new product development.</a:t>
            </a:r>
          </a:p>
          <a:p>
            <a:r>
              <a:rPr lang="en-US" i="1" dirty="0" smtClean="0">
                <a:solidFill>
                  <a:srgbClr val="FF0000"/>
                </a:solidFill>
              </a:rPr>
              <a:t>Dyson’s</a:t>
            </a:r>
            <a:r>
              <a:rPr lang="en-US" dirty="0" smtClean="0">
                <a:solidFill>
                  <a:srgbClr val="FF0000"/>
                </a:solidFill>
              </a:rPr>
              <a:t> engineering team will want to know how the product being developed is perceived by the market</a:t>
            </a:r>
          </a:p>
          <a:p>
            <a:r>
              <a:rPr lang="en-US" dirty="0" smtClean="0">
                <a:solidFill>
                  <a:srgbClr val="FF0000"/>
                </a:solidFill>
              </a:rPr>
              <a:t>Customer requirements will be uppermost in the minds of </a:t>
            </a:r>
            <a:r>
              <a:rPr lang="en-US" i="1" dirty="0" smtClean="0">
                <a:solidFill>
                  <a:srgbClr val="FF0000"/>
                </a:solidFill>
              </a:rPr>
              <a:t>Dyson’s</a:t>
            </a:r>
            <a:r>
              <a:rPr lang="en-US" dirty="0" smtClean="0">
                <a:solidFill>
                  <a:srgbClr val="FF0000"/>
                </a:solidFill>
              </a:rPr>
              <a:t> designers. They want to know what functions are required, and whether these are economic in production. </a:t>
            </a:r>
          </a:p>
          <a:p>
            <a:r>
              <a:rPr lang="en-US" b="1" dirty="0" smtClean="0"/>
              <a:t>Primary research can be used to establish customer requirements. Secondary research will be useful to establish market trends and preferences.</a:t>
            </a:r>
          </a:p>
          <a:p>
            <a:pPr>
              <a:buNone/>
            </a:pPr>
            <a:endParaRPr lang="en-US" dirty="0"/>
          </a:p>
        </p:txBody>
      </p:sp>
    </p:spTree>
    <p:extLst>
      <p:ext uri="{BB962C8B-B14F-4D97-AF65-F5344CB8AC3E}">
        <p14:creationId xmlns:p14="http://schemas.microsoft.com/office/powerpoint/2010/main" val="24759441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p:cNvSpPr>
            <a:spLocks noGrp="1"/>
          </p:cNvSpPr>
          <p:nvPr>
            <p:ph type="title"/>
          </p:nvPr>
        </p:nvSpPr>
        <p:spPr>
          <a:xfrm>
            <a:off x="612775" y="228600"/>
            <a:ext cx="8153400" cy="990600"/>
          </a:xfrm>
        </p:spPr>
        <p:txBody>
          <a:bodyPr/>
          <a:lstStyle/>
          <a:p>
            <a:r>
              <a:rPr lang="en-US" dirty="0" smtClean="0"/>
              <a:t>Classification of Products</a:t>
            </a:r>
          </a:p>
        </p:txBody>
      </p:sp>
      <p:sp>
        <p:nvSpPr>
          <p:cNvPr id="156675" name="Content Placeholder 2"/>
          <p:cNvSpPr>
            <a:spLocks noGrp="1"/>
          </p:cNvSpPr>
          <p:nvPr>
            <p:ph sz="quarter" idx="1"/>
          </p:nvPr>
        </p:nvSpPr>
        <p:spPr>
          <a:xfrm>
            <a:off x="112713" y="1428750"/>
            <a:ext cx="8888412" cy="4495800"/>
          </a:xfrm>
        </p:spPr>
        <p:txBody>
          <a:bodyPr>
            <a:normAutofit fontScale="92500" lnSpcReduction="20000"/>
          </a:bodyPr>
          <a:lstStyle/>
          <a:p>
            <a:r>
              <a:rPr lang="en-US" sz="2600" u="sng" smtClean="0"/>
              <a:t>Product Line</a:t>
            </a:r>
            <a:r>
              <a:rPr lang="en-US" sz="2600" smtClean="0"/>
              <a:t>:</a:t>
            </a:r>
          </a:p>
          <a:p>
            <a:pPr lvl="1"/>
            <a:r>
              <a:rPr lang="en-US" sz="2400" smtClean="0"/>
              <a:t>A variety of the same product that a business produces for customers of a particular market.</a:t>
            </a:r>
          </a:p>
          <a:p>
            <a:pPr lvl="1"/>
            <a:r>
              <a:rPr lang="en-US" sz="2400" smtClean="0"/>
              <a:t>Products in a product line usually differ in color, size, price, or quality so that there is a greater chance that each product meets the needs of different customers.</a:t>
            </a:r>
          </a:p>
          <a:p>
            <a:pPr lvl="1"/>
            <a:r>
              <a:rPr lang="en-US" sz="2400" smtClean="0"/>
              <a:t>Ex: Samsung producing TVs, Walkers producing crisps.</a:t>
            </a:r>
          </a:p>
          <a:p>
            <a:r>
              <a:rPr lang="en-US" sz="2600" u="sng" smtClean="0"/>
              <a:t>Product Mix</a:t>
            </a:r>
            <a:r>
              <a:rPr lang="en-US" sz="2600" smtClean="0"/>
              <a:t>: (</a:t>
            </a:r>
            <a:r>
              <a:rPr lang="en-US" sz="2600" i="1" smtClean="0">
                <a:sym typeface="Wingdings" pitchFamily="2" charset="2"/>
              </a:rPr>
              <a:t>Product Assortment</a:t>
            </a:r>
            <a:r>
              <a:rPr lang="en-US" sz="2600" smtClean="0">
                <a:sym typeface="Wingdings" pitchFamily="2" charset="2"/>
              </a:rPr>
              <a:t>)</a:t>
            </a:r>
            <a:endParaRPr lang="en-US" sz="2600" smtClean="0"/>
          </a:p>
          <a:p>
            <a:pPr lvl="1"/>
            <a:r>
              <a:rPr lang="en-US" sz="2400" smtClean="0"/>
              <a:t>Describes the variety of the different product lines that a business produces.</a:t>
            </a:r>
          </a:p>
          <a:p>
            <a:pPr lvl="1"/>
            <a:r>
              <a:rPr lang="en-US" sz="2400" smtClean="0"/>
              <a:t>Example: IKEA produces sofa, desks, carpets, food .. Etc.</a:t>
            </a:r>
          </a:p>
          <a:p>
            <a:pPr lvl="1"/>
            <a:r>
              <a:rPr lang="en-US" sz="2400" smtClean="0"/>
              <a:t>Advantages: spread risk + selling to larger customer base due to the verity involved in the “product portfolio”.</a:t>
            </a:r>
          </a:p>
        </p:txBody>
      </p:sp>
      <p:sp>
        <p:nvSpPr>
          <p:cNvPr id="156676" name="Slide Number Placeholder 3"/>
          <p:cNvSpPr>
            <a:spLocks noGrp="1"/>
          </p:cNvSpPr>
          <p:nvPr>
            <p:ph type="sldNum" sz="quarter" idx="12"/>
          </p:nvPr>
        </p:nvSpPr>
        <p:spPr bwMode="auto">
          <a:noFill/>
          <a:ln>
            <a:miter lim="800000"/>
            <a:headEnd/>
            <a:tailEnd/>
          </a:ln>
        </p:spPr>
        <p:txBody>
          <a:bodyPr/>
          <a:lstStyle/>
          <a:p>
            <a:pPr>
              <a:lnSpc>
                <a:spcPct val="80000"/>
              </a:lnSpc>
            </a:pPr>
            <a:fld id="{5D32BBBC-AD3F-4893-9A24-A59DF9DC5E57}" type="slidenum">
              <a:rPr lang="en-US" sz="1200" smtClean="0"/>
              <a:pPr>
                <a:lnSpc>
                  <a:spcPct val="80000"/>
                </a:lnSpc>
              </a:pPr>
              <a:t>13</a:t>
            </a:fld>
            <a:endParaRPr lang="en-US" sz="1200" smtClean="0"/>
          </a:p>
        </p:txBody>
      </p:sp>
    </p:spTree>
    <p:extLst>
      <p:ext uri="{BB962C8B-B14F-4D97-AF65-F5344CB8AC3E}">
        <p14:creationId xmlns:p14="http://schemas.microsoft.com/office/powerpoint/2010/main" val="81519263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Number Placeholder 3"/>
          <p:cNvSpPr>
            <a:spLocks noGrp="1"/>
          </p:cNvSpPr>
          <p:nvPr>
            <p:ph type="sldNum" sz="quarter" idx="12"/>
          </p:nvPr>
        </p:nvSpPr>
        <p:spPr bwMode="auto">
          <a:noFill/>
          <a:ln>
            <a:miter lim="800000"/>
            <a:headEnd/>
            <a:tailEnd/>
          </a:ln>
        </p:spPr>
        <p:txBody>
          <a:bodyPr/>
          <a:lstStyle/>
          <a:p>
            <a:pPr>
              <a:lnSpc>
                <a:spcPct val="80000"/>
              </a:lnSpc>
            </a:pPr>
            <a:fld id="{F493E47D-070C-4BAB-9AB7-5C87CD557D1E}" type="slidenum">
              <a:rPr lang="en-US" sz="1200" smtClean="0"/>
              <a:pPr>
                <a:lnSpc>
                  <a:spcPct val="80000"/>
                </a:lnSpc>
              </a:pPr>
              <a:t>14</a:t>
            </a:fld>
            <a:endParaRPr lang="en-US" sz="1200" smtClean="0"/>
          </a:p>
        </p:txBody>
      </p:sp>
      <p:sp>
        <p:nvSpPr>
          <p:cNvPr id="157699" name="Content Placeholder 2"/>
          <p:cNvSpPr>
            <a:spLocks noGrp="1"/>
          </p:cNvSpPr>
          <p:nvPr>
            <p:ph sz="quarter" idx="1"/>
          </p:nvPr>
        </p:nvSpPr>
        <p:spPr>
          <a:xfrm>
            <a:off x="612775" y="1600200"/>
            <a:ext cx="8153400" cy="4495800"/>
          </a:xfrm>
        </p:spPr>
        <p:txBody>
          <a:bodyPr/>
          <a:lstStyle/>
          <a:p>
            <a:r>
              <a:rPr lang="en-US" sz="2600" u="sng" smtClean="0"/>
              <a:t>Product Range</a:t>
            </a:r>
            <a:r>
              <a:rPr lang="en-US" sz="2600" smtClean="0"/>
              <a:t>:</a:t>
            </a:r>
          </a:p>
          <a:p>
            <a:pPr lvl="1"/>
            <a:r>
              <a:rPr lang="en-US" sz="2400" smtClean="0"/>
              <a:t>Refers to all products lines of a firm’s product mix (all the products sold by the business).</a:t>
            </a:r>
          </a:p>
          <a:p>
            <a:pPr lvl="1"/>
            <a:r>
              <a:rPr lang="en-US" sz="2400" smtClean="0"/>
              <a:t>Example: Apple Macintosh</a:t>
            </a:r>
          </a:p>
        </p:txBody>
      </p:sp>
      <p:sp>
        <p:nvSpPr>
          <p:cNvPr id="157700" name="Title 1"/>
          <p:cNvSpPr>
            <a:spLocks noGrp="1"/>
          </p:cNvSpPr>
          <p:nvPr>
            <p:ph type="title"/>
          </p:nvPr>
        </p:nvSpPr>
        <p:spPr>
          <a:xfrm>
            <a:off x="612775" y="228600"/>
            <a:ext cx="8153400" cy="990600"/>
          </a:xfrm>
        </p:spPr>
        <p:txBody>
          <a:bodyPr/>
          <a:lstStyle/>
          <a:p>
            <a:r>
              <a:rPr lang="en-US" sz="2400" smtClean="0"/>
              <a:t>Continued…</a:t>
            </a:r>
          </a:p>
        </p:txBody>
      </p:sp>
      <p:graphicFrame>
        <p:nvGraphicFramePr>
          <p:cNvPr id="7" name="Diagram 6"/>
          <p:cNvGraphicFramePr/>
          <p:nvPr/>
        </p:nvGraphicFramePr>
        <p:xfrm>
          <a:off x="1357290" y="3500438"/>
          <a:ext cx="7167570" cy="3071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7702" name="TextBox 7"/>
          <p:cNvSpPr txBox="1">
            <a:spLocks noChangeArrowheads="1"/>
          </p:cNvSpPr>
          <p:nvPr/>
        </p:nvSpPr>
        <p:spPr bwMode="auto">
          <a:xfrm>
            <a:off x="71438" y="3429000"/>
            <a:ext cx="2071687" cy="369888"/>
          </a:xfrm>
          <a:prstGeom prst="rect">
            <a:avLst/>
          </a:prstGeom>
          <a:noFill/>
          <a:ln w="9525">
            <a:noFill/>
            <a:miter lim="800000"/>
            <a:headEnd/>
            <a:tailEnd/>
          </a:ln>
        </p:spPr>
        <p:txBody>
          <a:bodyPr>
            <a:spAutoFit/>
          </a:bodyPr>
          <a:lstStyle/>
          <a:p>
            <a:r>
              <a:rPr lang="en-US">
                <a:latin typeface="Arial Black" pitchFamily="34" charset="0"/>
              </a:rPr>
              <a:t>Product Range</a:t>
            </a:r>
          </a:p>
        </p:txBody>
      </p:sp>
      <p:sp>
        <p:nvSpPr>
          <p:cNvPr id="157703" name="TextBox 8"/>
          <p:cNvSpPr txBox="1">
            <a:spLocks noChangeArrowheads="1"/>
          </p:cNvSpPr>
          <p:nvPr/>
        </p:nvSpPr>
        <p:spPr bwMode="auto">
          <a:xfrm>
            <a:off x="142875" y="4714875"/>
            <a:ext cx="1285875" cy="646113"/>
          </a:xfrm>
          <a:prstGeom prst="rect">
            <a:avLst/>
          </a:prstGeom>
          <a:noFill/>
          <a:ln w="9525">
            <a:noFill/>
            <a:miter lim="800000"/>
            <a:headEnd/>
            <a:tailEnd/>
          </a:ln>
        </p:spPr>
        <p:txBody>
          <a:bodyPr>
            <a:spAutoFit/>
          </a:bodyPr>
          <a:lstStyle/>
          <a:p>
            <a:pPr algn="ctr"/>
            <a:r>
              <a:rPr lang="en-US">
                <a:latin typeface="Arial Black" pitchFamily="34" charset="0"/>
              </a:rPr>
              <a:t>Product Mix</a:t>
            </a:r>
          </a:p>
        </p:txBody>
      </p:sp>
      <p:sp>
        <p:nvSpPr>
          <p:cNvPr id="157704" name="TextBox 9"/>
          <p:cNvSpPr txBox="1">
            <a:spLocks noChangeArrowheads="1"/>
          </p:cNvSpPr>
          <p:nvPr/>
        </p:nvSpPr>
        <p:spPr bwMode="auto">
          <a:xfrm>
            <a:off x="214313" y="5857875"/>
            <a:ext cx="1285875" cy="646113"/>
          </a:xfrm>
          <a:prstGeom prst="rect">
            <a:avLst/>
          </a:prstGeom>
          <a:noFill/>
          <a:ln w="9525">
            <a:noFill/>
            <a:miter lim="800000"/>
            <a:headEnd/>
            <a:tailEnd/>
          </a:ln>
        </p:spPr>
        <p:txBody>
          <a:bodyPr>
            <a:spAutoFit/>
          </a:bodyPr>
          <a:lstStyle/>
          <a:p>
            <a:pPr algn="ctr"/>
            <a:r>
              <a:rPr lang="en-US">
                <a:latin typeface="Arial Black" pitchFamily="34" charset="0"/>
              </a:rPr>
              <a:t>Product Line</a:t>
            </a:r>
          </a:p>
        </p:txBody>
      </p:sp>
      <p:cxnSp>
        <p:nvCxnSpPr>
          <p:cNvPr id="12" name="Straight Arrow Connector 11"/>
          <p:cNvCxnSpPr/>
          <p:nvPr/>
        </p:nvCxnSpPr>
        <p:spPr>
          <a:xfrm>
            <a:off x="1214438" y="3857625"/>
            <a:ext cx="1463675" cy="273050"/>
          </a:xfrm>
          <a:prstGeom prst="straightConnector1">
            <a:avLst/>
          </a:prstGeom>
          <a:ln w="57150">
            <a:solidFill>
              <a:srgbClr val="CC3399"/>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57703" idx="3"/>
          </p:cNvCxnSpPr>
          <p:nvPr/>
        </p:nvCxnSpPr>
        <p:spPr>
          <a:xfrm flipV="1">
            <a:off x="1428750" y="5000625"/>
            <a:ext cx="1214438" cy="38100"/>
          </a:xfrm>
          <a:prstGeom prst="straightConnector1">
            <a:avLst/>
          </a:prstGeom>
          <a:ln w="57150">
            <a:solidFill>
              <a:srgbClr val="CC3399"/>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428750" y="5929313"/>
            <a:ext cx="1214438" cy="285750"/>
          </a:xfrm>
          <a:prstGeom prst="straightConnector1">
            <a:avLst/>
          </a:prstGeom>
          <a:ln w="57150">
            <a:solidFill>
              <a:srgbClr val="CC3399"/>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282395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Product Portfolio Analysis</a:t>
            </a:r>
            <a:endParaRPr lang="en-GB" dirty="0"/>
          </a:p>
        </p:txBody>
      </p:sp>
      <p:sp>
        <p:nvSpPr>
          <p:cNvPr id="3" name="Content Placeholder 2"/>
          <p:cNvSpPr>
            <a:spLocks noGrp="1"/>
          </p:cNvSpPr>
          <p:nvPr>
            <p:ph idx="1"/>
          </p:nvPr>
        </p:nvSpPr>
        <p:spPr/>
        <p:txBody>
          <a:bodyPr/>
          <a:lstStyle/>
          <a:p>
            <a:r>
              <a:rPr lang="en-GB" dirty="0" smtClean="0"/>
              <a:t>We will look at two models to analyse this:</a:t>
            </a:r>
          </a:p>
          <a:p>
            <a:r>
              <a:rPr lang="en-GB" dirty="0" smtClean="0"/>
              <a:t>1) Product Life Cycle</a:t>
            </a:r>
          </a:p>
          <a:p>
            <a:r>
              <a:rPr lang="en-GB" dirty="0" smtClean="0"/>
              <a:t>2) Boston Matrix</a:t>
            </a:r>
            <a:endParaRPr lang="en-GB" dirty="0"/>
          </a:p>
        </p:txBody>
      </p:sp>
    </p:spTree>
    <p:extLst>
      <p:ext uri="{BB962C8B-B14F-4D97-AF65-F5344CB8AC3E}">
        <p14:creationId xmlns:p14="http://schemas.microsoft.com/office/powerpoint/2010/main" val="133546733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endParaRPr lang="en-US"/>
          </a:p>
        </p:txBody>
      </p:sp>
      <p:sp>
        <p:nvSpPr>
          <p:cNvPr id="3075" name="Rectangle 3"/>
          <p:cNvSpPr>
            <a:spLocks noGrp="1" noChangeArrowheads="1"/>
          </p:cNvSpPr>
          <p:nvPr>
            <p:ph type="body" idx="1"/>
          </p:nvPr>
        </p:nvSpPr>
        <p:spPr/>
        <p:txBody>
          <a:bodyPr/>
          <a:lstStyle/>
          <a:p>
            <a:endParaRPr lang="en-US"/>
          </a:p>
        </p:txBody>
      </p:sp>
      <p:pic>
        <p:nvPicPr>
          <p:cNvPr id="3077" name="Picture 5" descr="betamax"/>
          <p:cNvPicPr>
            <a:picLocks noChangeAspect="1" noChangeArrowheads="1"/>
          </p:cNvPicPr>
          <p:nvPr/>
        </p:nvPicPr>
        <p:blipFill>
          <a:blip r:embed="rId2" cstate="print"/>
          <a:srcRect/>
          <a:stretch>
            <a:fillRect/>
          </a:stretch>
        </p:blipFill>
        <p:spPr bwMode="auto">
          <a:xfrm>
            <a:off x="539750" y="260350"/>
            <a:ext cx="8064500" cy="6999288"/>
          </a:xfrm>
          <a:prstGeom prst="rect">
            <a:avLst/>
          </a:prstGeom>
          <a:noFill/>
        </p:spPr>
      </p:pic>
    </p:spTree>
    <p:extLst>
      <p:ext uri="{BB962C8B-B14F-4D97-AF65-F5344CB8AC3E}">
        <p14:creationId xmlns:p14="http://schemas.microsoft.com/office/powerpoint/2010/main" val="419354251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endParaRPr lang="en-US"/>
          </a:p>
        </p:txBody>
      </p:sp>
      <p:sp>
        <p:nvSpPr>
          <p:cNvPr id="5123" name="Rectangle 3"/>
          <p:cNvSpPr>
            <a:spLocks noGrp="1" noChangeArrowheads="1"/>
          </p:cNvSpPr>
          <p:nvPr>
            <p:ph type="body" idx="1"/>
          </p:nvPr>
        </p:nvSpPr>
        <p:spPr/>
        <p:txBody>
          <a:bodyPr/>
          <a:lstStyle/>
          <a:p>
            <a:endParaRPr lang="en-US"/>
          </a:p>
        </p:txBody>
      </p:sp>
      <p:pic>
        <p:nvPicPr>
          <p:cNvPr id="5125" name="Picture 5" descr="Commodore_64_Box"/>
          <p:cNvPicPr>
            <a:picLocks noChangeAspect="1" noChangeArrowheads="1"/>
          </p:cNvPicPr>
          <p:nvPr/>
        </p:nvPicPr>
        <p:blipFill>
          <a:blip r:embed="rId2" cstate="print"/>
          <a:srcRect/>
          <a:stretch>
            <a:fillRect/>
          </a:stretch>
        </p:blipFill>
        <p:spPr bwMode="auto">
          <a:xfrm>
            <a:off x="539750" y="1341438"/>
            <a:ext cx="7632700" cy="5329237"/>
          </a:xfrm>
          <a:prstGeom prst="rect">
            <a:avLst/>
          </a:prstGeom>
          <a:noFill/>
        </p:spPr>
      </p:pic>
    </p:spTree>
    <p:extLst>
      <p:ext uri="{BB962C8B-B14F-4D97-AF65-F5344CB8AC3E}">
        <p14:creationId xmlns:p14="http://schemas.microsoft.com/office/powerpoint/2010/main" val="232633430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endParaRPr lang="en-US"/>
          </a:p>
        </p:txBody>
      </p:sp>
      <p:sp>
        <p:nvSpPr>
          <p:cNvPr id="12291" name="Rectangle 3"/>
          <p:cNvSpPr>
            <a:spLocks noGrp="1" noChangeArrowheads="1"/>
          </p:cNvSpPr>
          <p:nvPr>
            <p:ph type="body" idx="1"/>
          </p:nvPr>
        </p:nvSpPr>
        <p:spPr/>
        <p:txBody>
          <a:bodyPr/>
          <a:lstStyle/>
          <a:p>
            <a:endParaRPr lang="en-US"/>
          </a:p>
        </p:txBody>
      </p:sp>
      <p:pic>
        <p:nvPicPr>
          <p:cNvPr id="12293" name="Picture 5" descr="1229d1238882731-aztec-chocolate-bar-bp3cu-wbwk-kgrhgookicejllmyvg8bj15cutvhw-_1"/>
          <p:cNvPicPr>
            <a:picLocks noChangeAspect="1" noChangeArrowheads="1"/>
          </p:cNvPicPr>
          <p:nvPr/>
        </p:nvPicPr>
        <p:blipFill>
          <a:blip r:embed="rId2" cstate="print"/>
          <a:srcRect/>
          <a:stretch>
            <a:fillRect/>
          </a:stretch>
        </p:blipFill>
        <p:spPr bwMode="auto">
          <a:xfrm>
            <a:off x="395288" y="188913"/>
            <a:ext cx="8232775" cy="6072187"/>
          </a:xfrm>
          <a:prstGeom prst="rect">
            <a:avLst/>
          </a:prstGeom>
          <a:noFill/>
        </p:spPr>
      </p:pic>
    </p:spTree>
    <p:extLst>
      <p:ext uri="{BB962C8B-B14F-4D97-AF65-F5344CB8AC3E}">
        <p14:creationId xmlns:p14="http://schemas.microsoft.com/office/powerpoint/2010/main" val="308847093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a:t>The Product Life Cycle</a:t>
            </a:r>
          </a:p>
        </p:txBody>
      </p:sp>
      <p:sp>
        <p:nvSpPr>
          <p:cNvPr id="6147" name="Rectangle 3"/>
          <p:cNvSpPr>
            <a:spLocks noGrp="1" noChangeArrowheads="1"/>
          </p:cNvSpPr>
          <p:nvPr>
            <p:ph type="body" idx="1"/>
          </p:nvPr>
        </p:nvSpPr>
        <p:spPr/>
        <p:txBody>
          <a:bodyPr/>
          <a:lstStyle/>
          <a:p>
            <a:r>
              <a:rPr lang="en-GB"/>
              <a:t>Most products have a lifespan which is represented by the product life cycle (PLC)</a:t>
            </a:r>
          </a:p>
          <a:p>
            <a:r>
              <a:rPr lang="en-GB"/>
              <a:t>The length of a products life cycle will vary enormously from to product to product (or services)</a:t>
            </a:r>
          </a:p>
          <a:p>
            <a:r>
              <a:rPr lang="en-GB"/>
              <a:t>The stages of the Product Life Cycle are as follows</a:t>
            </a:r>
          </a:p>
        </p:txBody>
      </p:sp>
    </p:spTree>
    <p:extLst>
      <p:ext uri="{BB962C8B-B14F-4D97-AF65-F5344CB8AC3E}">
        <p14:creationId xmlns:p14="http://schemas.microsoft.com/office/powerpoint/2010/main" val="18295655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YR2 Plan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IA drafts and final submission December 17</a:t>
            </a:r>
            <a:r>
              <a:rPr lang="en-US" baseline="30000" dirty="0" smtClean="0"/>
              <a:t>th</a:t>
            </a:r>
            <a:endParaRPr lang="en-US" dirty="0" smtClean="0"/>
          </a:p>
          <a:p>
            <a:r>
              <a:rPr lang="en-US" dirty="0" smtClean="0"/>
              <a:t>Wk1 – 4.3 Product &amp; 4.5/4.6 Quiz</a:t>
            </a:r>
          </a:p>
          <a:p>
            <a:r>
              <a:rPr lang="en-US" dirty="0" smtClean="0"/>
              <a:t>Wk2&amp;3 – 4.4 Price</a:t>
            </a:r>
          </a:p>
          <a:p>
            <a:r>
              <a:rPr lang="en-US" dirty="0" smtClean="0"/>
              <a:t>Wk4 – 4.7 &amp; 4.8 International Marketing &amp; E-Commerce</a:t>
            </a:r>
          </a:p>
          <a:p>
            <a:r>
              <a:rPr lang="en-US" dirty="0" smtClean="0"/>
              <a:t>WK5 – End of Unit 4 Test</a:t>
            </a:r>
          </a:p>
          <a:p>
            <a:r>
              <a:rPr lang="en-US" dirty="0" smtClean="0"/>
              <a:t>Half Term</a:t>
            </a:r>
          </a:p>
          <a:p>
            <a:r>
              <a:rPr lang="en-US" dirty="0" err="1" smtClean="0"/>
              <a:t>Wk</a:t>
            </a:r>
            <a:r>
              <a:rPr lang="en-US" dirty="0" smtClean="0"/>
              <a:t> 6 to Xmas – Unit 3 Finance</a:t>
            </a:r>
          </a:p>
          <a:p>
            <a:r>
              <a:rPr lang="en-US" dirty="0" smtClean="0"/>
              <a:t>Jan to MY Exams – Pre Release Case Study</a:t>
            </a:r>
          </a:p>
          <a:p>
            <a:r>
              <a:rPr lang="en-US" dirty="0" smtClean="0"/>
              <a:t>Semester 2 – Unit 5 Production &amp; Revision</a:t>
            </a:r>
          </a:p>
          <a:p>
            <a:r>
              <a:rPr lang="en-US" dirty="0" smtClean="0"/>
              <a:t>Goodbye, </a:t>
            </a:r>
            <a:r>
              <a:rPr lang="en-US" dirty="0" err="1" smtClean="0"/>
              <a:t>Godbless</a:t>
            </a:r>
            <a:endParaRPr lang="en-US" dirty="0" smtClean="0"/>
          </a:p>
          <a:p>
            <a:endParaRPr lang="en-US" dirty="0"/>
          </a:p>
        </p:txBody>
      </p:sp>
    </p:spTree>
    <p:extLst>
      <p:ext uri="{BB962C8B-B14F-4D97-AF65-F5344CB8AC3E}">
        <p14:creationId xmlns:p14="http://schemas.microsoft.com/office/powerpoint/2010/main" val="1747317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p:cNvSpPr>
          <p:nvPr>
            <p:ph type="title"/>
          </p:nvPr>
        </p:nvSpPr>
        <p:spPr>
          <a:xfrm>
            <a:off x="612775" y="228600"/>
            <a:ext cx="8153400" cy="990600"/>
          </a:xfrm>
        </p:spPr>
        <p:txBody>
          <a:bodyPr/>
          <a:lstStyle/>
          <a:p>
            <a:r>
              <a:rPr lang="en-US" smtClean="0"/>
              <a:t>Product Life Cycle</a:t>
            </a:r>
          </a:p>
        </p:txBody>
      </p:sp>
      <p:pic>
        <p:nvPicPr>
          <p:cNvPr id="168963" name="Content Placeholder 4" descr="PLC.jpg"/>
          <p:cNvPicPr>
            <a:picLocks noGrp="1" noChangeAspect="1"/>
          </p:cNvPicPr>
          <p:nvPr>
            <p:ph sz="quarter" idx="1"/>
          </p:nvPr>
        </p:nvPicPr>
        <p:blipFill>
          <a:blip r:embed="rId2" cstate="print"/>
          <a:srcRect/>
          <a:stretch>
            <a:fillRect/>
          </a:stretch>
        </p:blipFill>
        <p:spPr>
          <a:xfrm>
            <a:off x="1071563" y="2068513"/>
            <a:ext cx="6972300" cy="4146550"/>
          </a:xfrm>
        </p:spPr>
      </p:pic>
      <p:sp>
        <p:nvSpPr>
          <p:cNvPr id="168964" name="Slide Number Placeholder 3"/>
          <p:cNvSpPr>
            <a:spLocks noGrp="1"/>
          </p:cNvSpPr>
          <p:nvPr>
            <p:ph type="sldNum" sz="quarter" idx="12"/>
          </p:nvPr>
        </p:nvSpPr>
        <p:spPr bwMode="auto">
          <a:noFill/>
          <a:ln>
            <a:miter lim="800000"/>
            <a:headEnd/>
            <a:tailEnd/>
          </a:ln>
        </p:spPr>
        <p:txBody>
          <a:bodyPr/>
          <a:lstStyle/>
          <a:p>
            <a:pPr>
              <a:lnSpc>
                <a:spcPct val="80000"/>
              </a:lnSpc>
            </a:pPr>
            <a:fld id="{3D7C2756-BE5F-4DB3-9871-253EF76D0EB0}" type="slidenum">
              <a:rPr lang="en-US" sz="1200" smtClean="0"/>
              <a:pPr>
                <a:lnSpc>
                  <a:spcPct val="80000"/>
                </a:lnSpc>
              </a:pPr>
              <a:t>20</a:t>
            </a:fld>
            <a:endParaRPr lang="en-US" sz="1200" smtClean="0"/>
          </a:p>
        </p:txBody>
      </p:sp>
      <p:cxnSp>
        <p:nvCxnSpPr>
          <p:cNvPr id="7" name="Straight Connector 6"/>
          <p:cNvCxnSpPr/>
          <p:nvPr/>
        </p:nvCxnSpPr>
        <p:spPr>
          <a:xfrm rot="10800000">
            <a:off x="1214438" y="5711825"/>
            <a:ext cx="6786562" cy="1588"/>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rot="5400000">
            <a:off x="-537369" y="3961607"/>
            <a:ext cx="3502025" cy="1588"/>
          </a:xfrm>
          <a:prstGeom prst="line">
            <a:avLst/>
          </a:prstGeom>
          <a:ln w="57150"/>
        </p:spPr>
        <p:style>
          <a:lnRef idx="1">
            <a:schemeClr val="dk1"/>
          </a:lnRef>
          <a:fillRef idx="0">
            <a:schemeClr val="dk1"/>
          </a:fillRef>
          <a:effectRef idx="0">
            <a:schemeClr val="dk1"/>
          </a:effectRef>
          <a:fontRef idx="minor">
            <a:schemeClr val="tx1"/>
          </a:fontRef>
        </p:style>
      </p:cxnSp>
      <p:sp>
        <p:nvSpPr>
          <p:cNvPr id="168967" name="TextBox 15"/>
          <p:cNvSpPr txBox="1">
            <a:spLocks noChangeArrowheads="1"/>
          </p:cNvSpPr>
          <p:nvPr/>
        </p:nvSpPr>
        <p:spPr bwMode="auto">
          <a:xfrm rot="-5400000">
            <a:off x="-842962" y="2371725"/>
            <a:ext cx="3143250" cy="400050"/>
          </a:xfrm>
          <a:prstGeom prst="rect">
            <a:avLst/>
          </a:prstGeom>
          <a:noFill/>
          <a:ln w="9525">
            <a:noFill/>
            <a:miter lim="800000"/>
            <a:headEnd/>
            <a:tailEnd/>
          </a:ln>
        </p:spPr>
        <p:txBody>
          <a:bodyPr>
            <a:spAutoFit/>
          </a:bodyPr>
          <a:lstStyle/>
          <a:p>
            <a:r>
              <a:rPr lang="en-US" sz="2000" b="1"/>
              <a:t>Sales Revenue ($)</a:t>
            </a:r>
          </a:p>
        </p:txBody>
      </p:sp>
      <p:sp>
        <p:nvSpPr>
          <p:cNvPr id="168968" name="TextBox 16"/>
          <p:cNvSpPr txBox="1">
            <a:spLocks noChangeArrowheads="1"/>
          </p:cNvSpPr>
          <p:nvPr/>
        </p:nvSpPr>
        <p:spPr bwMode="auto">
          <a:xfrm>
            <a:off x="8001000" y="5783263"/>
            <a:ext cx="914400" cy="400050"/>
          </a:xfrm>
          <a:prstGeom prst="rect">
            <a:avLst/>
          </a:prstGeom>
          <a:noFill/>
          <a:ln w="9525">
            <a:noFill/>
            <a:miter lim="800000"/>
            <a:headEnd/>
            <a:tailEnd/>
          </a:ln>
        </p:spPr>
        <p:txBody>
          <a:bodyPr>
            <a:spAutoFit/>
          </a:bodyPr>
          <a:lstStyle/>
          <a:p>
            <a:r>
              <a:rPr lang="en-US" sz="2000" b="1"/>
              <a:t>Time</a:t>
            </a:r>
          </a:p>
        </p:txBody>
      </p:sp>
    </p:spTree>
    <p:extLst>
      <p:ext uri="{BB962C8B-B14F-4D97-AF65-F5344CB8AC3E}">
        <p14:creationId xmlns:p14="http://schemas.microsoft.com/office/powerpoint/2010/main" val="78328409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p:cNvSpPr>
            <a:spLocks noGrp="1"/>
          </p:cNvSpPr>
          <p:nvPr>
            <p:ph type="title"/>
          </p:nvPr>
        </p:nvSpPr>
        <p:spPr>
          <a:xfrm>
            <a:off x="612775" y="142875"/>
            <a:ext cx="8153400" cy="990600"/>
          </a:xfrm>
        </p:spPr>
        <p:txBody>
          <a:bodyPr>
            <a:normAutofit fontScale="90000"/>
          </a:bodyPr>
          <a:lstStyle/>
          <a:p>
            <a:pPr algn="ctr"/>
            <a:r>
              <a:rPr lang="en-US" sz="4000" smtClean="0"/>
              <a:t>PLC and its relationship with investment, profit, and cash flow</a:t>
            </a:r>
          </a:p>
        </p:txBody>
      </p:sp>
      <p:graphicFrame>
        <p:nvGraphicFramePr>
          <p:cNvPr id="5" name="Content Placeholder 4"/>
          <p:cNvGraphicFramePr>
            <a:graphicFrameLocks noGrp="1"/>
          </p:cNvGraphicFramePr>
          <p:nvPr>
            <p:ph sz="quarter" idx="1"/>
          </p:nvPr>
        </p:nvGraphicFramePr>
        <p:xfrm>
          <a:off x="142875" y="1785938"/>
          <a:ext cx="8893621" cy="4892066"/>
        </p:xfrm>
        <a:graphic>
          <a:graphicData uri="http://schemas.openxmlformats.org/drawingml/2006/table">
            <a:tbl>
              <a:tblPr firstRow="1" bandRow="1">
                <a:tableStyleId>{85BE263C-DBD7-4A20-BB59-AAB30ACAA65A}</a:tableStyleId>
              </a:tblPr>
              <a:tblGrid>
                <a:gridCol w="1287780"/>
                <a:gridCol w="2670493"/>
                <a:gridCol w="2799144"/>
                <a:gridCol w="2136204"/>
              </a:tblGrid>
              <a:tr h="521497">
                <a:tc>
                  <a:txBody>
                    <a:bodyPr/>
                    <a:lstStyle/>
                    <a:p>
                      <a:r>
                        <a:rPr lang="en-US" sz="2000" dirty="0" smtClean="0"/>
                        <a:t>PLC Stage</a:t>
                      </a:r>
                      <a:endParaRPr lang="en-US" sz="2000" dirty="0"/>
                    </a:p>
                  </a:txBody>
                  <a:tcPr/>
                </a:tc>
                <a:tc>
                  <a:txBody>
                    <a:bodyPr/>
                    <a:lstStyle/>
                    <a:p>
                      <a:r>
                        <a:rPr lang="en-US" sz="2000" dirty="0" smtClean="0"/>
                        <a:t>Investment Level</a:t>
                      </a:r>
                      <a:endParaRPr lang="en-US" sz="2000" dirty="0"/>
                    </a:p>
                  </a:txBody>
                  <a:tcPr/>
                </a:tc>
                <a:tc>
                  <a:txBody>
                    <a:bodyPr/>
                    <a:lstStyle/>
                    <a:p>
                      <a:r>
                        <a:rPr lang="en-US" sz="2000" dirty="0" smtClean="0"/>
                        <a:t>Profit</a:t>
                      </a:r>
                      <a:endParaRPr lang="en-US" sz="2000" dirty="0"/>
                    </a:p>
                  </a:txBody>
                  <a:tcPr/>
                </a:tc>
                <a:tc>
                  <a:txBody>
                    <a:bodyPr/>
                    <a:lstStyle/>
                    <a:p>
                      <a:r>
                        <a:rPr lang="en-US" sz="2000" dirty="0" smtClean="0"/>
                        <a:t>Cash Flow</a:t>
                      </a:r>
                      <a:endParaRPr lang="en-US" sz="2000" dirty="0"/>
                    </a:p>
                  </a:txBody>
                  <a:tcPr/>
                </a:tc>
              </a:tr>
              <a:tr h="521497">
                <a:tc>
                  <a:txBody>
                    <a:bodyPr/>
                    <a:lstStyle/>
                    <a:p>
                      <a:r>
                        <a:rPr lang="en-US" sz="2000" dirty="0" smtClean="0"/>
                        <a:t>R&amp;D</a:t>
                      </a:r>
                      <a:endParaRPr lang="en-US" sz="2000" dirty="0"/>
                    </a:p>
                  </a:txBody>
                  <a:tcPr/>
                </a:tc>
                <a:tc>
                  <a:txBody>
                    <a:bodyPr/>
                    <a:lstStyle/>
                    <a:p>
                      <a:r>
                        <a:rPr lang="en-US" sz="2000" dirty="0" smtClean="0"/>
                        <a:t>Very high (R&amp;D)</a:t>
                      </a:r>
                      <a:endParaRPr lang="en-US" sz="2000" dirty="0"/>
                    </a:p>
                  </a:txBody>
                  <a:tcPr/>
                </a:tc>
                <a:tc>
                  <a:txBody>
                    <a:bodyPr/>
                    <a:lstStyle/>
                    <a:p>
                      <a:r>
                        <a:rPr lang="en-US" sz="2000" dirty="0" smtClean="0"/>
                        <a:t>None</a:t>
                      </a:r>
                      <a:endParaRPr lang="en-US" sz="2000" dirty="0"/>
                    </a:p>
                  </a:txBody>
                  <a:tcPr/>
                </a:tc>
                <a:tc>
                  <a:txBody>
                    <a:bodyPr/>
                    <a:lstStyle/>
                    <a:p>
                      <a:r>
                        <a:rPr lang="en-US" sz="2000" dirty="0" smtClean="0"/>
                        <a:t>Highly negative</a:t>
                      </a:r>
                      <a:endParaRPr lang="en-US" sz="2000" dirty="0"/>
                    </a:p>
                  </a:txBody>
                  <a:tcPr/>
                </a:tc>
              </a:tr>
              <a:tr h="521497">
                <a:tc>
                  <a:txBody>
                    <a:bodyPr/>
                    <a:lstStyle/>
                    <a:p>
                      <a:r>
                        <a:rPr lang="en-US" sz="2000" dirty="0" smtClean="0"/>
                        <a:t>Launch</a:t>
                      </a:r>
                      <a:endParaRPr lang="en-US" sz="2000" dirty="0"/>
                    </a:p>
                  </a:txBody>
                  <a:tcPr/>
                </a:tc>
                <a:tc>
                  <a:txBody>
                    <a:bodyPr/>
                    <a:lstStyle/>
                    <a:p>
                      <a:r>
                        <a:rPr lang="en-US" sz="2000" dirty="0" smtClean="0"/>
                        <a:t>Very high (Marketing)</a:t>
                      </a:r>
                      <a:endParaRPr lang="en-US" sz="2000" dirty="0"/>
                    </a:p>
                  </a:txBody>
                  <a:tcPr/>
                </a:tc>
                <a:tc>
                  <a:txBody>
                    <a:bodyPr/>
                    <a:lstStyle/>
                    <a:p>
                      <a:r>
                        <a:rPr lang="en-US" sz="2000" dirty="0" smtClean="0"/>
                        <a:t>Little</a:t>
                      </a:r>
                      <a:r>
                        <a:rPr lang="en-US" sz="2000" baseline="0" dirty="0" smtClean="0"/>
                        <a:t>, if any</a:t>
                      </a:r>
                      <a:endParaRPr lang="en-US" sz="2000" dirty="0"/>
                    </a:p>
                  </a:txBody>
                  <a:tcPr/>
                </a:tc>
                <a:tc>
                  <a:txBody>
                    <a:bodyPr/>
                    <a:lstStyle/>
                    <a:p>
                      <a:r>
                        <a:rPr lang="en-US" sz="2000" dirty="0" smtClean="0"/>
                        <a:t>Negative</a:t>
                      </a:r>
                      <a:endParaRPr lang="en-US" sz="2000" dirty="0"/>
                    </a:p>
                  </a:txBody>
                  <a:tcPr/>
                </a:tc>
              </a:tr>
              <a:tr h="521497">
                <a:tc>
                  <a:txBody>
                    <a:bodyPr/>
                    <a:lstStyle/>
                    <a:p>
                      <a:r>
                        <a:rPr lang="en-US" sz="2000" dirty="0" smtClean="0"/>
                        <a:t>Growth</a:t>
                      </a:r>
                      <a:endParaRPr lang="en-US" sz="2000" dirty="0"/>
                    </a:p>
                  </a:txBody>
                  <a:tcPr/>
                </a:tc>
                <a:tc>
                  <a:txBody>
                    <a:bodyPr/>
                    <a:lstStyle/>
                    <a:p>
                      <a:r>
                        <a:rPr lang="en-US" sz="2000" dirty="0" smtClean="0"/>
                        <a:t>High (Persuasive)</a:t>
                      </a:r>
                      <a:endParaRPr lang="en-US" sz="2000" dirty="0"/>
                    </a:p>
                  </a:txBody>
                  <a:tcPr/>
                </a:tc>
                <a:tc>
                  <a:txBody>
                    <a:bodyPr/>
                    <a:lstStyle/>
                    <a:p>
                      <a:r>
                        <a:rPr lang="en-US" sz="2000" dirty="0" smtClean="0"/>
                        <a:t>Yes</a:t>
                      </a:r>
                      <a:r>
                        <a:rPr lang="en-US" sz="2000" baseline="0" dirty="0" smtClean="0"/>
                        <a:t> – Rising</a:t>
                      </a:r>
                      <a:endParaRPr lang="en-US" sz="2000" dirty="0"/>
                    </a:p>
                  </a:txBody>
                  <a:tcPr/>
                </a:tc>
                <a:tc>
                  <a:txBody>
                    <a:bodyPr/>
                    <a:lstStyle/>
                    <a:p>
                      <a:r>
                        <a:rPr lang="en-US" sz="2000" dirty="0" smtClean="0"/>
                        <a:t>Positive</a:t>
                      </a:r>
                      <a:endParaRPr lang="en-US" sz="2000" dirty="0"/>
                    </a:p>
                  </a:txBody>
                  <a:tcPr/>
                </a:tc>
              </a:tr>
              <a:tr h="900119">
                <a:tc>
                  <a:txBody>
                    <a:bodyPr/>
                    <a:lstStyle/>
                    <a:p>
                      <a:r>
                        <a:rPr lang="en-US" sz="2000" dirty="0" smtClean="0"/>
                        <a:t>Maturity</a:t>
                      </a:r>
                      <a:endParaRPr lang="en-US" sz="2000" dirty="0"/>
                    </a:p>
                  </a:txBody>
                  <a:tcPr/>
                </a:tc>
                <a:tc>
                  <a:txBody>
                    <a:bodyPr/>
                    <a:lstStyle/>
                    <a:p>
                      <a:r>
                        <a:rPr lang="en-US" sz="2000" dirty="0" smtClean="0"/>
                        <a:t>Less (Mainly reminding) </a:t>
                      </a:r>
                      <a:endParaRPr lang="en-US" sz="2000" dirty="0"/>
                    </a:p>
                  </a:txBody>
                  <a:tcPr/>
                </a:tc>
                <a:tc>
                  <a:txBody>
                    <a:bodyPr/>
                    <a:lstStyle/>
                    <a:p>
                      <a:r>
                        <a:rPr lang="en-US" sz="2000" dirty="0" smtClean="0"/>
                        <a:t>High – Little or no growth</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Positive</a:t>
                      </a:r>
                    </a:p>
                    <a:p>
                      <a:endParaRPr lang="en-US" sz="2000" dirty="0"/>
                    </a:p>
                  </a:txBody>
                  <a:tcPr/>
                </a:tc>
              </a:tr>
              <a:tr h="900119">
                <a:tc>
                  <a:txBody>
                    <a:bodyPr/>
                    <a:lstStyle/>
                    <a:p>
                      <a:r>
                        <a:rPr lang="en-US" sz="2000" dirty="0" smtClean="0"/>
                        <a:t>Saturation</a:t>
                      </a:r>
                      <a:endParaRPr lang="en-US" sz="2000" dirty="0"/>
                    </a:p>
                  </a:txBody>
                  <a:tcPr/>
                </a:tc>
                <a:tc>
                  <a:txBody>
                    <a:bodyPr/>
                    <a:lstStyle/>
                    <a:p>
                      <a:r>
                        <a:rPr lang="en-US" sz="2000" dirty="0" smtClean="0"/>
                        <a:t>Extension strategies</a:t>
                      </a:r>
                      <a:endParaRPr lang="en-US" sz="2000" dirty="0"/>
                    </a:p>
                  </a:txBody>
                  <a:tcPr/>
                </a:tc>
                <a:tc>
                  <a:txBody>
                    <a:bodyPr/>
                    <a:lstStyle/>
                    <a:p>
                      <a:r>
                        <a:rPr lang="en-US" sz="2000" dirty="0" smtClean="0"/>
                        <a:t>High – Stable</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Positive</a:t>
                      </a:r>
                    </a:p>
                    <a:p>
                      <a:endParaRPr lang="en-US" sz="2000" dirty="0"/>
                    </a:p>
                  </a:txBody>
                  <a:tcPr/>
                </a:tc>
              </a:tr>
              <a:tr h="900119">
                <a:tc>
                  <a:txBody>
                    <a:bodyPr/>
                    <a:lstStyle/>
                    <a:p>
                      <a:r>
                        <a:rPr lang="en-US" sz="2000" dirty="0" smtClean="0"/>
                        <a:t>Decline</a:t>
                      </a:r>
                      <a:endParaRPr lang="en-US" sz="2000" dirty="0"/>
                    </a:p>
                  </a:txBody>
                  <a:tcPr/>
                </a:tc>
                <a:tc>
                  <a:txBody>
                    <a:bodyPr/>
                    <a:lstStyle/>
                    <a:p>
                      <a:r>
                        <a:rPr lang="en-US" sz="2000" dirty="0" smtClean="0"/>
                        <a:t>Little, if any</a:t>
                      </a:r>
                      <a:endParaRPr lang="en-US" sz="2000" dirty="0"/>
                    </a:p>
                  </a:txBody>
                  <a:tcPr/>
                </a:tc>
                <a:tc>
                  <a:txBody>
                    <a:bodyPr/>
                    <a:lstStyle/>
                    <a:p>
                      <a:r>
                        <a:rPr lang="en-US" sz="2000" dirty="0" smtClean="0"/>
                        <a:t>Yes,</a:t>
                      </a:r>
                      <a:r>
                        <a:rPr lang="en-US" sz="2000" baseline="0" dirty="0" smtClean="0"/>
                        <a:t> </a:t>
                      </a:r>
                      <a:r>
                        <a:rPr lang="en-US" sz="2000" dirty="0" smtClean="0"/>
                        <a:t>but falling</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Positive, but falling</a:t>
                      </a:r>
                    </a:p>
                    <a:p>
                      <a:endParaRPr lang="en-US" sz="2000" dirty="0"/>
                    </a:p>
                  </a:txBody>
                  <a:tcPr/>
                </a:tc>
              </a:tr>
            </a:tbl>
          </a:graphicData>
        </a:graphic>
      </p:graphicFrame>
      <p:sp>
        <p:nvSpPr>
          <p:cNvPr id="4" name="Slide Number Placeholder 3"/>
          <p:cNvSpPr>
            <a:spLocks noGrp="1"/>
          </p:cNvSpPr>
          <p:nvPr>
            <p:ph type="sldNum" sz="quarter" idx="12"/>
          </p:nvPr>
        </p:nvSpPr>
        <p:spPr/>
        <p:txBody>
          <a:bodyPr>
            <a:normAutofit/>
          </a:bodyPr>
          <a:lstStyle/>
          <a:p>
            <a:pPr>
              <a:defRPr/>
            </a:pPr>
            <a:fld id="{03658A7C-4457-48F1-80D8-180407A42714}" type="slidenum">
              <a:rPr lang="en-US" smtClean="0"/>
              <a:pPr>
                <a:defRPr/>
              </a:pPr>
              <a:t>21</a:t>
            </a:fld>
            <a:endParaRPr lang="en-US"/>
          </a:p>
        </p:txBody>
      </p:sp>
    </p:spTree>
    <p:extLst>
      <p:ext uri="{BB962C8B-B14F-4D97-AF65-F5344CB8AC3E}">
        <p14:creationId xmlns:p14="http://schemas.microsoft.com/office/powerpoint/2010/main" val="36571475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en-GB" sz="4000"/>
              <a:t>Identify where following products are on the PLC</a:t>
            </a:r>
          </a:p>
        </p:txBody>
      </p:sp>
      <p:pic>
        <p:nvPicPr>
          <p:cNvPr id="14341" name="Picture 5" descr="topshop_podcast_logo"/>
          <p:cNvPicPr>
            <a:picLocks noChangeAspect="1" noChangeArrowheads="1"/>
          </p:cNvPicPr>
          <p:nvPr/>
        </p:nvPicPr>
        <p:blipFill>
          <a:blip r:embed="rId2" cstate="print"/>
          <a:srcRect/>
          <a:stretch>
            <a:fillRect/>
          </a:stretch>
        </p:blipFill>
        <p:spPr bwMode="auto">
          <a:xfrm>
            <a:off x="0" y="1412875"/>
            <a:ext cx="2736850" cy="2736850"/>
          </a:xfrm>
          <a:prstGeom prst="rect">
            <a:avLst/>
          </a:prstGeom>
          <a:noFill/>
        </p:spPr>
      </p:pic>
      <p:pic>
        <p:nvPicPr>
          <p:cNvPr id="14343" name="Picture 7" descr="istockphoto_2549558-cd-isolated-on-white"/>
          <p:cNvPicPr>
            <a:picLocks noChangeAspect="1" noChangeArrowheads="1"/>
          </p:cNvPicPr>
          <p:nvPr/>
        </p:nvPicPr>
        <p:blipFill>
          <a:blip r:embed="rId3" cstate="print"/>
          <a:srcRect/>
          <a:stretch>
            <a:fillRect/>
          </a:stretch>
        </p:blipFill>
        <p:spPr bwMode="auto">
          <a:xfrm>
            <a:off x="6199187" y="1295400"/>
            <a:ext cx="2944813" cy="2808288"/>
          </a:xfrm>
          <a:prstGeom prst="rect">
            <a:avLst/>
          </a:prstGeom>
          <a:noFill/>
        </p:spPr>
      </p:pic>
      <p:pic>
        <p:nvPicPr>
          <p:cNvPr id="14345" name="Picture 9" descr="trebor-polo-mints_1"/>
          <p:cNvPicPr>
            <a:picLocks noChangeAspect="1" noChangeArrowheads="1"/>
          </p:cNvPicPr>
          <p:nvPr/>
        </p:nvPicPr>
        <p:blipFill>
          <a:blip r:embed="rId4" cstate="print"/>
          <a:srcRect/>
          <a:stretch>
            <a:fillRect/>
          </a:stretch>
        </p:blipFill>
        <p:spPr bwMode="auto">
          <a:xfrm>
            <a:off x="2843213" y="4265613"/>
            <a:ext cx="2881312" cy="2592387"/>
          </a:xfrm>
          <a:prstGeom prst="rect">
            <a:avLst/>
          </a:prstGeom>
          <a:noFill/>
        </p:spPr>
      </p:pic>
      <p:pic>
        <p:nvPicPr>
          <p:cNvPr id="14347" name="Picture 11" descr="blu-ray-logo-400-300x300"/>
          <p:cNvPicPr>
            <a:picLocks noChangeAspect="1" noChangeArrowheads="1"/>
          </p:cNvPicPr>
          <p:nvPr/>
        </p:nvPicPr>
        <p:blipFill>
          <a:blip r:embed="rId5" cstate="print"/>
          <a:srcRect/>
          <a:stretch>
            <a:fillRect/>
          </a:stretch>
        </p:blipFill>
        <p:spPr bwMode="auto">
          <a:xfrm>
            <a:off x="0" y="4149725"/>
            <a:ext cx="2857500" cy="2708275"/>
          </a:xfrm>
          <a:prstGeom prst="rect">
            <a:avLst/>
          </a:prstGeom>
          <a:noFill/>
        </p:spPr>
      </p:pic>
      <p:pic>
        <p:nvPicPr>
          <p:cNvPr id="3" name="Picture 2"/>
          <p:cNvPicPr>
            <a:picLocks noChangeAspect="1"/>
          </p:cNvPicPr>
          <p:nvPr/>
        </p:nvPicPr>
        <p:blipFill>
          <a:blip r:embed="rId6"/>
          <a:stretch>
            <a:fillRect/>
          </a:stretch>
        </p:blipFill>
        <p:spPr>
          <a:xfrm>
            <a:off x="2895600" y="1371600"/>
            <a:ext cx="3124200" cy="3124200"/>
          </a:xfrm>
          <a:prstGeom prst="rect">
            <a:avLst/>
          </a:prstGeom>
        </p:spPr>
      </p:pic>
      <p:pic>
        <p:nvPicPr>
          <p:cNvPr id="4" name="Picture 3"/>
          <p:cNvPicPr>
            <a:picLocks noChangeAspect="1"/>
          </p:cNvPicPr>
          <p:nvPr/>
        </p:nvPicPr>
        <p:blipFill>
          <a:blip r:embed="rId7"/>
          <a:stretch>
            <a:fillRect/>
          </a:stretch>
        </p:blipFill>
        <p:spPr>
          <a:xfrm>
            <a:off x="5943599" y="4140567"/>
            <a:ext cx="3200401" cy="2743200"/>
          </a:xfrm>
          <a:prstGeom prst="rect">
            <a:avLst/>
          </a:prstGeom>
        </p:spPr>
      </p:pic>
      <p:pic>
        <p:nvPicPr>
          <p:cNvPr id="13" name="Picture 15" descr="mars_bar"/>
          <p:cNvPicPr>
            <a:picLocks noChangeAspect="1" noChangeArrowheads="1"/>
          </p:cNvPicPr>
          <p:nvPr/>
        </p:nvPicPr>
        <p:blipFill>
          <a:blip r:embed="rId8" cstate="print"/>
          <a:srcRect/>
          <a:stretch>
            <a:fillRect/>
          </a:stretch>
        </p:blipFill>
        <p:spPr bwMode="auto">
          <a:xfrm>
            <a:off x="2904533" y="4191000"/>
            <a:ext cx="3000967" cy="2631725"/>
          </a:xfrm>
          <a:prstGeom prst="rect">
            <a:avLst/>
          </a:prstGeom>
          <a:noFill/>
        </p:spPr>
      </p:pic>
    </p:spTree>
    <p:extLst>
      <p:ext uri="{BB962C8B-B14F-4D97-AF65-F5344CB8AC3E}">
        <p14:creationId xmlns:p14="http://schemas.microsoft.com/office/powerpoint/2010/main" val="383833344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 Pod Product Life Cycle</a:t>
            </a:r>
            <a:endParaRPr lang="en-GB"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14301" y="1295400"/>
            <a:ext cx="9029046" cy="4419600"/>
          </a:xfrm>
          <a:prstGeom prst="rect">
            <a:avLst/>
          </a:prstGeom>
          <a:noFill/>
          <a:ln w="9525">
            <a:noFill/>
            <a:miter lim="800000"/>
            <a:headEnd/>
            <a:tailEnd/>
          </a:ln>
        </p:spPr>
      </p:pic>
    </p:spTree>
    <p:extLst>
      <p:ext uri="{BB962C8B-B14F-4D97-AF65-F5344CB8AC3E}">
        <p14:creationId xmlns:p14="http://schemas.microsoft.com/office/powerpoint/2010/main" val="69735223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a:spLocks noGrp="1"/>
          </p:cNvSpPr>
          <p:nvPr>
            <p:ph type="title"/>
          </p:nvPr>
        </p:nvSpPr>
        <p:spPr>
          <a:xfrm>
            <a:off x="612775" y="228600"/>
            <a:ext cx="8153400" cy="990600"/>
          </a:xfrm>
        </p:spPr>
        <p:txBody>
          <a:bodyPr/>
          <a:lstStyle/>
          <a:p>
            <a:r>
              <a:rPr lang="en-US" smtClean="0"/>
              <a:t>Extension Strategies</a:t>
            </a:r>
          </a:p>
        </p:txBody>
      </p:sp>
      <p:sp>
        <p:nvSpPr>
          <p:cNvPr id="179203" name="Content Placeholder 2"/>
          <p:cNvSpPr>
            <a:spLocks noGrp="1"/>
          </p:cNvSpPr>
          <p:nvPr>
            <p:ph sz="quarter" idx="1"/>
          </p:nvPr>
        </p:nvSpPr>
        <p:spPr>
          <a:xfrm>
            <a:off x="0" y="1504950"/>
            <a:ext cx="9358313" cy="4495800"/>
          </a:xfrm>
        </p:spPr>
        <p:txBody>
          <a:bodyPr>
            <a:normAutofit fontScale="92500" lnSpcReduction="10000"/>
          </a:bodyPr>
          <a:lstStyle/>
          <a:p>
            <a:r>
              <a:rPr lang="en-US" sz="2600" dirty="0" smtClean="0"/>
              <a:t>“Refer to any means of extending the product’s life cycle and delaying its decline.”</a:t>
            </a:r>
          </a:p>
          <a:p>
            <a:r>
              <a:rPr lang="en-US" sz="2600" dirty="0" smtClean="0"/>
              <a:t>Implemented at the ‘saturation’ or ‘decline’ stage.</a:t>
            </a:r>
          </a:p>
          <a:p>
            <a:r>
              <a:rPr lang="en-US" sz="2600" dirty="0" smtClean="0"/>
              <a:t>Example: Apple iPod</a:t>
            </a:r>
          </a:p>
          <a:p>
            <a:r>
              <a:rPr lang="en-US" sz="2600" dirty="0" smtClean="0"/>
              <a:t>Common extension strategies include:</a:t>
            </a:r>
          </a:p>
          <a:p>
            <a:pPr marL="823913" lvl="1" indent="-457200">
              <a:buFont typeface="Tw Cen MT" pitchFamily="34" charset="0"/>
              <a:buAutoNum type="alphaUcPeriod"/>
            </a:pPr>
            <a:r>
              <a:rPr lang="en-US" sz="2400" b="1" dirty="0" smtClean="0"/>
              <a:t>Price Reductions</a:t>
            </a:r>
            <a:r>
              <a:rPr lang="en-US" sz="2400" dirty="0" smtClean="0"/>
              <a:t> – to get rid of excess stock and increase demand.</a:t>
            </a:r>
          </a:p>
          <a:p>
            <a:pPr marL="823913" lvl="1" indent="-457200">
              <a:buFont typeface="Tw Cen MT" pitchFamily="34" charset="0"/>
              <a:buAutoNum type="alphaUcPeriod"/>
            </a:pPr>
            <a:r>
              <a:rPr lang="en-US" sz="2400" b="1" dirty="0" smtClean="0"/>
              <a:t>Redesigning</a:t>
            </a:r>
            <a:r>
              <a:rPr lang="en-US" sz="2400" dirty="0" smtClean="0"/>
              <a:t> – introducing new features or “limited editions” to </a:t>
            </a:r>
            <a:br>
              <a:rPr lang="en-US" sz="2400" dirty="0" smtClean="0"/>
            </a:br>
            <a:r>
              <a:rPr lang="en-US" sz="2400" dirty="0" smtClean="0"/>
              <a:t>add value to the product.</a:t>
            </a:r>
          </a:p>
          <a:p>
            <a:pPr marL="823913" lvl="1" indent="-457200">
              <a:buFont typeface="Tw Cen MT" pitchFamily="34" charset="0"/>
              <a:buAutoNum type="alphaUcPeriod"/>
            </a:pPr>
            <a:r>
              <a:rPr lang="en-US" sz="2400" b="1" dirty="0" smtClean="0"/>
              <a:t>Repackaging</a:t>
            </a:r>
          </a:p>
          <a:p>
            <a:pPr marL="823913" lvl="1" indent="-457200">
              <a:buFont typeface="Tw Cen MT" pitchFamily="34" charset="0"/>
              <a:buAutoNum type="alphaUcPeriod"/>
            </a:pPr>
            <a:r>
              <a:rPr lang="en-US" sz="2400" b="1" dirty="0" smtClean="0"/>
              <a:t>New Markets</a:t>
            </a:r>
          </a:p>
          <a:p>
            <a:pPr marL="823913" lvl="1" indent="-457200">
              <a:buFont typeface="Tw Cen MT" pitchFamily="34" charset="0"/>
              <a:buAutoNum type="alphaUcPeriod"/>
            </a:pPr>
            <a:r>
              <a:rPr lang="en-US" sz="2400" b="1" dirty="0" smtClean="0"/>
              <a:t>Promotion</a:t>
            </a:r>
            <a:r>
              <a:rPr lang="en-US" sz="2400" dirty="0" smtClean="0"/>
              <a:t> – helps remind customers about the benefits of </a:t>
            </a:r>
            <a:br>
              <a:rPr lang="en-US" sz="2400" dirty="0" smtClean="0"/>
            </a:br>
            <a:r>
              <a:rPr lang="en-US" sz="2400" dirty="0" smtClean="0"/>
              <a:t>purchasing the product.</a:t>
            </a:r>
          </a:p>
        </p:txBody>
      </p:sp>
      <p:sp>
        <p:nvSpPr>
          <p:cNvPr id="4" name="Slide Number Placeholder 3"/>
          <p:cNvSpPr>
            <a:spLocks noGrp="1"/>
          </p:cNvSpPr>
          <p:nvPr>
            <p:ph type="sldNum" sz="quarter" idx="12"/>
          </p:nvPr>
        </p:nvSpPr>
        <p:spPr/>
        <p:txBody>
          <a:bodyPr>
            <a:normAutofit/>
          </a:bodyPr>
          <a:lstStyle/>
          <a:p>
            <a:pPr>
              <a:defRPr/>
            </a:pPr>
            <a:fld id="{81963EAE-F944-4A1A-B0D6-E127C8D2355C}" type="slidenum">
              <a:rPr lang="en-US" smtClean="0"/>
              <a:pPr>
                <a:defRPr/>
              </a:pPr>
              <a:t>24</a:t>
            </a:fld>
            <a:endParaRPr lang="en-US"/>
          </a:p>
        </p:txBody>
      </p:sp>
    </p:spTree>
    <p:extLst>
      <p:ext uri="{BB962C8B-B14F-4D97-AF65-F5344CB8AC3E}">
        <p14:creationId xmlns:p14="http://schemas.microsoft.com/office/powerpoint/2010/main" val="335311489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Content Placeholder 2"/>
          <p:cNvSpPr>
            <a:spLocks noGrp="1"/>
          </p:cNvSpPr>
          <p:nvPr>
            <p:ph sz="quarter" idx="1"/>
          </p:nvPr>
        </p:nvSpPr>
        <p:spPr>
          <a:xfrm>
            <a:off x="214313" y="1428750"/>
            <a:ext cx="8715375" cy="5286375"/>
          </a:xfrm>
        </p:spPr>
        <p:txBody>
          <a:bodyPr>
            <a:normAutofit lnSpcReduction="10000"/>
          </a:bodyPr>
          <a:lstStyle/>
          <a:p>
            <a:r>
              <a:rPr lang="en-US" sz="2800" b="1" u="sng" dirty="0" smtClean="0"/>
              <a:t>Boston Consultancy Group Matrix</a:t>
            </a:r>
            <a:r>
              <a:rPr lang="en-US" sz="2800" b="1" dirty="0" smtClean="0"/>
              <a:t> </a:t>
            </a:r>
            <a:r>
              <a:rPr lang="en-US" sz="2800" dirty="0" smtClean="0"/>
              <a:t/>
            </a:r>
            <a:br>
              <a:rPr lang="en-US" sz="2800" dirty="0" smtClean="0"/>
            </a:br>
            <a:r>
              <a:rPr lang="en-US" sz="2800" dirty="0" smtClean="0"/>
              <a:t>[Boston Matrix or BCG Matrix]: </a:t>
            </a:r>
          </a:p>
          <a:p>
            <a:pPr lvl="1"/>
            <a:r>
              <a:rPr lang="en-US" dirty="0" smtClean="0"/>
              <a:t>Is a marketing planning tool which helps managers to plan for a balanced product portfolio.</a:t>
            </a:r>
          </a:p>
          <a:p>
            <a:pPr lvl="1"/>
            <a:r>
              <a:rPr lang="en-US" dirty="0" smtClean="0"/>
              <a:t>Looks at two dimensions: Market share and market growth, in order to assess new and existing products in terms of their market potential. </a:t>
            </a:r>
          </a:p>
          <a:p>
            <a:r>
              <a:rPr lang="en-US" sz="2800" u="sng" dirty="0" smtClean="0"/>
              <a:t>Limitations:</a:t>
            </a:r>
          </a:p>
          <a:p>
            <a:pPr lvl="1"/>
            <a:r>
              <a:rPr lang="en-US" dirty="0" smtClean="0"/>
              <a:t>Assumes that higher profits come from higher market share.</a:t>
            </a:r>
          </a:p>
          <a:p>
            <a:pPr lvl="1"/>
            <a:r>
              <a:rPr lang="en-US" dirty="0" smtClean="0"/>
              <a:t>Fails to explain the root causes of positioning the products in the grid. </a:t>
            </a:r>
          </a:p>
        </p:txBody>
      </p:sp>
      <p:sp>
        <p:nvSpPr>
          <p:cNvPr id="4" name="Slide Number Placeholder 3"/>
          <p:cNvSpPr>
            <a:spLocks noGrp="1"/>
          </p:cNvSpPr>
          <p:nvPr>
            <p:ph type="sldNum" sz="quarter" idx="12"/>
          </p:nvPr>
        </p:nvSpPr>
        <p:spPr/>
        <p:txBody>
          <a:bodyPr>
            <a:normAutofit/>
          </a:bodyPr>
          <a:lstStyle/>
          <a:p>
            <a:pPr>
              <a:defRPr/>
            </a:pPr>
            <a:fld id="{9C5E76B5-FBEA-444B-885E-3DDD10198016}" type="slidenum">
              <a:rPr lang="en-US" smtClean="0"/>
              <a:pPr>
                <a:defRPr/>
              </a:pPr>
              <a:t>25</a:t>
            </a:fld>
            <a:endParaRPr lang="en-US"/>
          </a:p>
        </p:txBody>
      </p:sp>
      <p:sp>
        <p:nvSpPr>
          <p:cNvPr id="182276" name="Title 1"/>
          <p:cNvSpPr>
            <a:spLocks noGrp="1"/>
          </p:cNvSpPr>
          <p:nvPr>
            <p:ph type="title"/>
          </p:nvPr>
        </p:nvSpPr>
        <p:spPr>
          <a:xfrm>
            <a:off x="612775" y="228600"/>
            <a:ext cx="8153400" cy="990600"/>
          </a:xfrm>
        </p:spPr>
        <p:txBody>
          <a:bodyPr/>
          <a:lstStyle/>
          <a:p>
            <a:r>
              <a:rPr lang="en-US" sz="2400" smtClean="0"/>
              <a:t>Continued…</a:t>
            </a:r>
          </a:p>
        </p:txBody>
      </p:sp>
    </p:spTree>
    <p:extLst>
      <p:ext uri="{BB962C8B-B14F-4D97-AF65-F5344CB8AC3E}">
        <p14:creationId xmlns:p14="http://schemas.microsoft.com/office/powerpoint/2010/main" val="417114357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bcg_matrix.png"/>
          <p:cNvPicPr>
            <a:picLocks noGrp="1" noChangeAspect="1"/>
          </p:cNvPicPr>
          <p:nvPr>
            <p:ph sz="quarter" idx="1"/>
          </p:nvPr>
        </p:nvPicPr>
        <p:blipFill>
          <a:blip r:embed="rId2" cstate="print"/>
          <a:srcRect/>
          <a:stretch>
            <a:fillRect/>
          </a:stretch>
        </p:blipFill>
        <p:spPr>
          <a:xfrm>
            <a:off x="1285875" y="1285875"/>
            <a:ext cx="6848475" cy="5402263"/>
          </a:xfrm>
        </p:spPr>
      </p:pic>
      <p:sp>
        <p:nvSpPr>
          <p:cNvPr id="4" name="Slide Number Placeholder 3"/>
          <p:cNvSpPr>
            <a:spLocks noGrp="1"/>
          </p:cNvSpPr>
          <p:nvPr>
            <p:ph type="sldNum" sz="quarter" idx="12"/>
          </p:nvPr>
        </p:nvSpPr>
        <p:spPr/>
        <p:txBody>
          <a:bodyPr>
            <a:normAutofit/>
          </a:bodyPr>
          <a:lstStyle/>
          <a:p>
            <a:pPr>
              <a:defRPr/>
            </a:pPr>
            <a:fld id="{1FD95619-1980-4F08-9543-8CB18CC5F940}" type="slidenum">
              <a:rPr lang="en-US" smtClean="0"/>
              <a:pPr>
                <a:defRPr/>
              </a:pPr>
              <a:t>26</a:t>
            </a:fld>
            <a:endParaRPr lang="en-US"/>
          </a:p>
        </p:txBody>
      </p:sp>
      <p:sp>
        <p:nvSpPr>
          <p:cNvPr id="183300" name="Title 1"/>
          <p:cNvSpPr>
            <a:spLocks noGrp="1"/>
          </p:cNvSpPr>
          <p:nvPr>
            <p:ph type="title"/>
          </p:nvPr>
        </p:nvSpPr>
        <p:spPr>
          <a:xfrm>
            <a:off x="612775" y="228600"/>
            <a:ext cx="8153400" cy="990600"/>
          </a:xfrm>
        </p:spPr>
        <p:txBody>
          <a:bodyPr/>
          <a:lstStyle/>
          <a:p>
            <a:r>
              <a:rPr lang="en-US" sz="2400" smtClean="0"/>
              <a:t>Continued…</a:t>
            </a:r>
          </a:p>
        </p:txBody>
      </p:sp>
    </p:spTree>
    <p:extLst>
      <p:ext uri="{BB962C8B-B14F-4D97-AF65-F5344CB8AC3E}">
        <p14:creationId xmlns:p14="http://schemas.microsoft.com/office/powerpoint/2010/main" val="11178642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Content Placeholder 2"/>
          <p:cNvSpPr>
            <a:spLocks noGrp="1"/>
          </p:cNvSpPr>
          <p:nvPr>
            <p:ph sz="quarter" idx="1"/>
          </p:nvPr>
        </p:nvSpPr>
        <p:spPr>
          <a:xfrm>
            <a:off x="612775" y="2214563"/>
            <a:ext cx="8153400" cy="3881437"/>
          </a:xfrm>
        </p:spPr>
        <p:txBody>
          <a:bodyPr/>
          <a:lstStyle/>
          <a:p>
            <a:r>
              <a:rPr lang="en-US" sz="3600" smtClean="0"/>
              <a:t>Possible results of the BCG matrix include:</a:t>
            </a:r>
          </a:p>
          <a:p>
            <a:pPr marL="881063" lvl="1" indent="-514350">
              <a:buFont typeface="Tw Cen MT" pitchFamily="34" charset="0"/>
              <a:buAutoNum type="alphaUcPeriod"/>
            </a:pPr>
            <a:r>
              <a:rPr lang="en-US" sz="3200" smtClean="0"/>
              <a:t>Dogs</a:t>
            </a:r>
          </a:p>
          <a:p>
            <a:pPr marL="881063" lvl="1" indent="-514350">
              <a:buFont typeface="Tw Cen MT" pitchFamily="34" charset="0"/>
              <a:buAutoNum type="alphaUcPeriod"/>
            </a:pPr>
            <a:r>
              <a:rPr lang="en-US" sz="3200" smtClean="0"/>
              <a:t>Problem children</a:t>
            </a:r>
          </a:p>
          <a:p>
            <a:pPr marL="881063" lvl="1" indent="-514350">
              <a:buFont typeface="Tw Cen MT" pitchFamily="34" charset="0"/>
              <a:buAutoNum type="alphaUcPeriod"/>
            </a:pPr>
            <a:r>
              <a:rPr lang="en-US" sz="3200" smtClean="0"/>
              <a:t>Stars</a:t>
            </a:r>
          </a:p>
          <a:p>
            <a:pPr marL="881063" lvl="1" indent="-514350">
              <a:buFont typeface="Tw Cen MT" pitchFamily="34" charset="0"/>
              <a:buAutoNum type="alphaUcPeriod"/>
            </a:pPr>
            <a:r>
              <a:rPr lang="en-US" sz="3200" smtClean="0"/>
              <a:t>Cash cow</a:t>
            </a:r>
          </a:p>
          <a:p>
            <a:pPr marL="881063" lvl="1" indent="-514350">
              <a:buFont typeface="Tw Cen MT" pitchFamily="34" charset="0"/>
              <a:buAutoNum type="alphaUcPeriod"/>
            </a:pPr>
            <a:endParaRPr lang="en-US" sz="3200" smtClean="0"/>
          </a:p>
        </p:txBody>
      </p:sp>
      <p:sp>
        <p:nvSpPr>
          <p:cNvPr id="4" name="Slide Number Placeholder 3"/>
          <p:cNvSpPr>
            <a:spLocks noGrp="1"/>
          </p:cNvSpPr>
          <p:nvPr>
            <p:ph type="sldNum" sz="quarter" idx="12"/>
          </p:nvPr>
        </p:nvSpPr>
        <p:spPr/>
        <p:txBody>
          <a:bodyPr>
            <a:normAutofit/>
          </a:bodyPr>
          <a:lstStyle/>
          <a:p>
            <a:pPr>
              <a:defRPr/>
            </a:pPr>
            <a:fld id="{D8EF96FD-3D11-4DAC-AA2E-4172D2059188}" type="slidenum">
              <a:rPr lang="en-US" smtClean="0"/>
              <a:pPr>
                <a:defRPr/>
              </a:pPr>
              <a:t>27</a:t>
            </a:fld>
            <a:endParaRPr lang="en-US"/>
          </a:p>
        </p:txBody>
      </p:sp>
      <p:sp>
        <p:nvSpPr>
          <p:cNvPr id="184324" name="Title 1"/>
          <p:cNvSpPr>
            <a:spLocks noGrp="1"/>
          </p:cNvSpPr>
          <p:nvPr>
            <p:ph type="title"/>
          </p:nvPr>
        </p:nvSpPr>
        <p:spPr>
          <a:xfrm>
            <a:off x="612775" y="228600"/>
            <a:ext cx="8153400" cy="990600"/>
          </a:xfrm>
        </p:spPr>
        <p:txBody>
          <a:bodyPr/>
          <a:lstStyle/>
          <a:p>
            <a:r>
              <a:rPr lang="en-US" sz="2400" smtClean="0"/>
              <a:t>Continued…</a:t>
            </a:r>
          </a:p>
        </p:txBody>
      </p:sp>
    </p:spTree>
    <p:extLst>
      <p:ext uri="{BB962C8B-B14F-4D97-AF65-F5344CB8AC3E}">
        <p14:creationId xmlns:p14="http://schemas.microsoft.com/office/powerpoint/2010/main" val="189760167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lstStyle/>
          <a:p>
            <a:pPr>
              <a:defRPr/>
            </a:pPr>
            <a:r>
              <a:rPr lang="en-US" sz="4000" b="1" dirty="0" smtClean="0">
                <a:solidFill>
                  <a:schemeClr val="tx1"/>
                </a:solidFill>
              </a:rPr>
              <a:t>A. </a:t>
            </a:r>
            <a:r>
              <a:rPr lang="en-US" sz="4000" dirty="0" smtClean="0">
                <a:solidFill>
                  <a:schemeClr val="accent1">
                    <a:lumMod val="50000"/>
                  </a:schemeClr>
                </a:solidFill>
              </a:rPr>
              <a:t>Dogs</a:t>
            </a:r>
            <a:endParaRPr lang="en-US" sz="4000" dirty="0">
              <a:solidFill>
                <a:schemeClr val="accent1">
                  <a:lumMod val="50000"/>
                </a:schemeClr>
              </a:solidFill>
            </a:endParaRPr>
          </a:p>
        </p:txBody>
      </p:sp>
      <p:sp>
        <p:nvSpPr>
          <p:cNvPr id="185347" name="Content Placeholder 2"/>
          <p:cNvSpPr>
            <a:spLocks noGrp="1"/>
          </p:cNvSpPr>
          <p:nvPr>
            <p:ph sz="quarter" idx="1"/>
          </p:nvPr>
        </p:nvSpPr>
        <p:spPr>
          <a:xfrm>
            <a:off x="142875" y="2071688"/>
            <a:ext cx="8929688" cy="3024187"/>
          </a:xfrm>
        </p:spPr>
        <p:txBody>
          <a:bodyPr>
            <a:normAutofit/>
          </a:bodyPr>
          <a:lstStyle/>
          <a:p>
            <a:r>
              <a:rPr lang="en-US" sz="3200" dirty="0" smtClean="0">
                <a:solidFill>
                  <a:srgbClr val="FF0000"/>
                </a:solidFill>
              </a:rPr>
              <a:t>Products with a low market share operating in a low growth market.</a:t>
            </a:r>
          </a:p>
          <a:p>
            <a:r>
              <a:rPr lang="en-US" sz="3200" dirty="0" smtClean="0">
                <a:solidFill>
                  <a:schemeClr val="tx2"/>
                </a:solidFill>
              </a:rPr>
              <a:t>Dogs do not generate much cash for the business as the market tends to be dull or declining.</a:t>
            </a:r>
          </a:p>
          <a:p>
            <a:pPr lvl="1"/>
            <a:r>
              <a:rPr lang="en-US" sz="2800" dirty="0" smtClean="0"/>
              <a:t>Thus, business may try to dispose of these products.</a:t>
            </a:r>
          </a:p>
        </p:txBody>
      </p:sp>
      <p:sp>
        <p:nvSpPr>
          <p:cNvPr id="4" name="Slide Number Placeholder 3"/>
          <p:cNvSpPr>
            <a:spLocks noGrp="1"/>
          </p:cNvSpPr>
          <p:nvPr>
            <p:ph type="sldNum" sz="quarter" idx="12"/>
          </p:nvPr>
        </p:nvSpPr>
        <p:spPr/>
        <p:txBody>
          <a:bodyPr>
            <a:normAutofit/>
          </a:bodyPr>
          <a:lstStyle/>
          <a:p>
            <a:pPr>
              <a:defRPr/>
            </a:pPr>
            <a:fld id="{6CD84E9B-A8A8-4968-8ABC-D40E0D16F265}" type="slidenum">
              <a:rPr lang="en-US" smtClean="0"/>
              <a:pPr>
                <a:defRPr/>
              </a:pPr>
              <a:t>28</a:t>
            </a:fld>
            <a:endParaRPr lang="en-US"/>
          </a:p>
        </p:txBody>
      </p:sp>
    </p:spTree>
    <p:extLst>
      <p:ext uri="{BB962C8B-B14F-4D97-AF65-F5344CB8AC3E}">
        <p14:creationId xmlns:p14="http://schemas.microsoft.com/office/powerpoint/2010/main" val="411449193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 y="142875"/>
            <a:ext cx="9144000" cy="990600"/>
          </a:xfrm>
        </p:spPr>
        <p:txBody>
          <a:bodyPr>
            <a:normAutofit fontScale="90000"/>
          </a:bodyPr>
          <a:lstStyle/>
          <a:p>
            <a:pPr algn="ctr">
              <a:defRPr/>
            </a:pPr>
            <a:r>
              <a:rPr lang="en-US" sz="4000" b="1" dirty="0" smtClean="0">
                <a:solidFill>
                  <a:schemeClr val="tx1"/>
                </a:solidFill>
              </a:rPr>
              <a:t>B. </a:t>
            </a:r>
            <a:r>
              <a:rPr lang="en-US" sz="3600" dirty="0" smtClean="0">
                <a:solidFill>
                  <a:schemeClr val="accent1">
                    <a:lumMod val="50000"/>
                  </a:schemeClr>
                </a:solidFill>
              </a:rPr>
              <a:t>Problem Children / Question Mark / </a:t>
            </a:r>
            <a:br>
              <a:rPr lang="en-US" sz="3600" dirty="0" smtClean="0">
                <a:solidFill>
                  <a:schemeClr val="accent1">
                    <a:lumMod val="50000"/>
                  </a:schemeClr>
                </a:solidFill>
              </a:rPr>
            </a:br>
            <a:r>
              <a:rPr lang="en-US" sz="3600" dirty="0" smtClean="0">
                <a:solidFill>
                  <a:schemeClr val="accent1">
                    <a:lumMod val="50000"/>
                  </a:schemeClr>
                </a:solidFill>
              </a:rPr>
              <a:t>Wild Card</a:t>
            </a:r>
            <a:endParaRPr lang="en-US" sz="4000" dirty="0">
              <a:solidFill>
                <a:schemeClr val="accent1">
                  <a:lumMod val="50000"/>
                </a:schemeClr>
              </a:solidFill>
            </a:endParaRPr>
          </a:p>
        </p:txBody>
      </p:sp>
      <p:sp>
        <p:nvSpPr>
          <p:cNvPr id="186371" name="Content Placeholder 2"/>
          <p:cNvSpPr>
            <a:spLocks noGrp="1"/>
          </p:cNvSpPr>
          <p:nvPr>
            <p:ph sz="quarter" idx="1"/>
          </p:nvPr>
        </p:nvSpPr>
        <p:spPr>
          <a:xfrm>
            <a:off x="214313" y="1714500"/>
            <a:ext cx="8929687" cy="4595813"/>
          </a:xfrm>
        </p:spPr>
        <p:txBody>
          <a:bodyPr>
            <a:normAutofit lnSpcReduction="10000"/>
          </a:bodyPr>
          <a:lstStyle/>
          <a:p>
            <a:r>
              <a:rPr lang="en-US" sz="3200" dirty="0" smtClean="0"/>
              <a:t>Refers to products that operate in high market growth sector, but have low market share.</a:t>
            </a:r>
          </a:p>
          <a:p>
            <a:r>
              <a:rPr lang="en-US" sz="3200" dirty="0" smtClean="0"/>
              <a:t>A business should develop strategies to gain higher market share.</a:t>
            </a:r>
          </a:p>
          <a:p>
            <a:r>
              <a:rPr lang="en-US" sz="3200" dirty="0" smtClean="0"/>
              <a:t>The main users of cash in the BGC Matrix.</a:t>
            </a:r>
          </a:p>
          <a:p>
            <a:r>
              <a:rPr lang="en-US" sz="3200" dirty="0" smtClean="0"/>
              <a:t>Not always obvious whether a business should invest more in these products. </a:t>
            </a:r>
          </a:p>
          <a:p>
            <a:r>
              <a:rPr lang="en-US" sz="3200" u="sng" dirty="0" smtClean="0"/>
              <a:t>Rising Star</a:t>
            </a:r>
            <a:r>
              <a:rPr lang="en-US" sz="3200" dirty="0" smtClean="0"/>
              <a:t>: “a problem children moving into the Star category.”</a:t>
            </a:r>
          </a:p>
        </p:txBody>
      </p:sp>
      <p:sp>
        <p:nvSpPr>
          <p:cNvPr id="4" name="Slide Number Placeholder 3"/>
          <p:cNvSpPr>
            <a:spLocks noGrp="1"/>
          </p:cNvSpPr>
          <p:nvPr>
            <p:ph type="sldNum" sz="quarter" idx="12"/>
          </p:nvPr>
        </p:nvSpPr>
        <p:spPr/>
        <p:txBody>
          <a:bodyPr>
            <a:normAutofit/>
          </a:bodyPr>
          <a:lstStyle/>
          <a:p>
            <a:pPr>
              <a:defRPr/>
            </a:pPr>
            <a:fld id="{50341E8D-C03D-4C4D-AF64-9504598EE323}" type="slidenum">
              <a:rPr lang="en-US" smtClean="0"/>
              <a:pPr>
                <a:defRPr/>
              </a:pPr>
              <a:t>29</a:t>
            </a:fld>
            <a:endParaRPr lang="en-US"/>
          </a:p>
        </p:txBody>
      </p:sp>
    </p:spTree>
    <p:extLst>
      <p:ext uri="{BB962C8B-B14F-4D97-AF65-F5344CB8AC3E}">
        <p14:creationId xmlns:p14="http://schemas.microsoft.com/office/powerpoint/2010/main" val="6893056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 Requirements for 4.3</a:t>
            </a:r>
            <a:endParaRPr lang="en-US" dirty="0"/>
          </a:p>
        </p:txBody>
      </p:sp>
      <p:sp>
        <p:nvSpPr>
          <p:cNvPr id="3" name="Content Placeholder 2"/>
          <p:cNvSpPr>
            <a:spLocks noGrp="1"/>
          </p:cNvSpPr>
          <p:nvPr>
            <p:ph idx="1"/>
          </p:nvPr>
        </p:nvSpPr>
        <p:spPr/>
        <p:txBody>
          <a:bodyPr>
            <a:normAutofit fontScale="92500"/>
          </a:bodyPr>
          <a:lstStyle/>
          <a:p>
            <a:r>
              <a:rPr lang="en-GB" dirty="0"/>
              <a:t>Classify products by line range and mix.</a:t>
            </a:r>
            <a:endParaRPr lang="en-US" dirty="0"/>
          </a:p>
          <a:p>
            <a:r>
              <a:rPr lang="en-GB" dirty="0"/>
              <a:t> Describe the importance of innovation in an era of rapid technological change and discuss the problems of financing research and development.</a:t>
            </a:r>
            <a:endParaRPr lang="en-US" dirty="0"/>
          </a:p>
          <a:p>
            <a:r>
              <a:rPr lang="en-GB" dirty="0"/>
              <a:t> Analyse the relationship between the product life cycle and the marketing mix, and determine appropriate extension strategies.</a:t>
            </a:r>
            <a:endParaRPr lang="en-US" dirty="0"/>
          </a:p>
          <a:p>
            <a:r>
              <a:rPr lang="en-GB" dirty="0"/>
              <a:t>Analyse the relationship between the product life cycle, investment, profit and cash flow</a:t>
            </a:r>
            <a:r>
              <a:rPr lang="en-GB" dirty="0" smtClean="0"/>
              <a:t>.</a:t>
            </a:r>
            <a:endParaRPr lang="en-US" dirty="0"/>
          </a:p>
        </p:txBody>
      </p:sp>
    </p:spTree>
    <p:extLst>
      <p:ext uri="{BB962C8B-B14F-4D97-AF65-F5344CB8AC3E}">
        <p14:creationId xmlns:p14="http://schemas.microsoft.com/office/powerpoint/2010/main" val="1646084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lstStyle/>
          <a:p>
            <a:pPr>
              <a:defRPr/>
            </a:pPr>
            <a:r>
              <a:rPr lang="en-US" sz="4000" b="1" dirty="0" smtClean="0">
                <a:solidFill>
                  <a:schemeClr val="tx1"/>
                </a:solidFill>
              </a:rPr>
              <a:t>C. </a:t>
            </a:r>
            <a:r>
              <a:rPr lang="en-US" sz="4000" dirty="0" smtClean="0">
                <a:solidFill>
                  <a:schemeClr val="accent1">
                    <a:lumMod val="50000"/>
                  </a:schemeClr>
                </a:solidFill>
              </a:rPr>
              <a:t>Stars</a:t>
            </a:r>
            <a:endParaRPr lang="en-US" sz="4000" dirty="0">
              <a:solidFill>
                <a:schemeClr val="accent1">
                  <a:lumMod val="50000"/>
                </a:schemeClr>
              </a:solidFill>
            </a:endParaRPr>
          </a:p>
        </p:txBody>
      </p:sp>
      <p:sp>
        <p:nvSpPr>
          <p:cNvPr id="187395" name="Content Placeholder 2"/>
          <p:cNvSpPr>
            <a:spLocks noGrp="1"/>
          </p:cNvSpPr>
          <p:nvPr>
            <p:ph sz="quarter" idx="1"/>
          </p:nvPr>
        </p:nvSpPr>
        <p:spPr>
          <a:xfrm>
            <a:off x="285750" y="2000250"/>
            <a:ext cx="8786813" cy="3924300"/>
          </a:xfrm>
        </p:spPr>
        <p:txBody>
          <a:bodyPr>
            <a:normAutofit fontScale="92500"/>
          </a:bodyPr>
          <a:lstStyle/>
          <a:p>
            <a:r>
              <a:rPr lang="en-US" sz="3200" smtClean="0"/>
              <a:t>High market share and high growth markets.</a:t>
            </a:r>
          </a:p>
          <a:p>
            <a:r>
              <a:rPr lang="en-US" sz="3200" smtClean="0"/>
              <a:t>Highly successful products that tend to generate high amount of cash.</a:t>
            </a:r>
          </a:p>
          <a:p>
            <a:pPr lvl="1"/>
            <a:r>
              <a:rPr lang="en-US" sz="2800" smtClean="0"/>
              <a:t>Thus, businesses will tend to invest money in developing and promoting their Stars.</a:t>
            </a:r>
          </a:p>
          <a:p>
            <a:pPr lvl="1"/>
            <a:r>
              <a:rPr lang="en-US" sz="2800" smtClean="0"/>
              <a:t>It is hoped that starts will eventually turn into cash cows.</a:t>
            </a:r>
          </a:p>
          <a:p>
            <a:r>
              <a:rPr lang="en-US" sz="3200" smtClean="0"/>
              <a:t>The cash generated from stars can be used to turn some wild cards into starts.</a:t>
            </a:r>
          </a:p>
        </p:txBody>
      </p:sp>
      <p:sp>
        <p:nvSpPr>
          <p:cNvPr id="4" name="Slide Number Placeholder 3"/>
          <p:cNvSpPr>
            <a:spLocks noGrp="1"/>
          </p:cNvSpPr>
          <p:nvPr>
            <p:ph type="sldNum" sz="quarter" idx="12"/>
          </p:nvPr>
        </p:nvSpPr>
        <p:spPr/>
        <p:txBody>
          <a:bodyPr>
            <a:normAutofit/>
          </a:bodyPr>
          <a:lstStyle/>
          <a:p>
            <a:pPr>
              <a:defRPr/>
            </a:pPr>
            <a:fld id="{387ECB62-2CE2-4C47-BA08-84C1E42896F3}" type="slidenum">
              <a:rPr lang="en-US" smtClean="0"/>
              <a:pPr>
                <a:defRPr/>
              </a:pPr>
              <a:t>30</a:t>
            </a:fld>
            <a:endParaRPr lang="en-US"/>
          </a:p>
        </p:txBody>
      </p:sp>
    </p:spTree>
    <p:extLst>
      <p:ext uri="{BB962C8B-B14F-4D97-AF65-F5344CB8AC3E}">
        <p14:creationId xmlns:p14="http://schemas.microsoft.com/office/powerpoint/2010/main" val="21418868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lstStyle/>
          <a:p>
            <a:pPr>
              <a:defRPr/>
            </a:pPr>
            <a:r>
              <a:rPr lang="en-US" sz="4000" b="1" dirty="0" smtClean="0">
                <a:solidFill>
                  <a:schemeClr val="tx1"/>
                </a:solidFill>
              </a:rPr>
              <a:t>D. </a:t>
            </a:r>
            <a:r>
              <a:rPr lang="en-US" sz="4000" dirty="0" smtClean="0">
                <a:solidFill>
                  <a:schemeClr val="accent1">
                    <a:lumMod val="50000"/>
                  </a:schemeClr>
                </a:solidFill>
              </a:rPr>
              <a:t>Cash Cow</a:t>
            </a:r>
            <a:endParaRPr lang="en-US" sz="4000" dirty="0">
              <a:solidFill>
                <a:schemeClr val="accent1">
                  <a:lumMod val="50000"/>
                </a:schemeClr>
              </a:solidFill>
            </a:endParaRPr>
          </a:p>
        </p:txBody>
      </p:sp>
      <p:sp>
        <p:nvSpPr>
          <p:cNvPr id="188419" name="Content Placeholder 2"/>
          <p:cNvSpPr>
            <a:spLocks noGrp="1"/>
          </p:cNvSpPr>
          <p:nvPr>
            <p:ph sz="quarter" idx="1"/>
          </p:nvPr>
        </p:nvSpPr>
        <p:spPr>
          <a:xfrm>
            <a:off x="285750" y="1500188"/>
            <a:ext cx="8643938" cy="4495800"/>
          </a:xfrm>
        </p:spPr>
        <p:txBody>
          <a:bodyPr>
            <a:normAutofit fontScale="92500" lnSpcReduction="10000"/>
          </a:bodyPr>
          <a:lstStyle/>
          <a:p>
            <a:r>
              <a:rPr lang="en-US" dirty="0" smtClean="0"/>
              <a:t>High market share operating in low growth markets.</a:t>
            </a:r>
          </a:p>
          <a:p>
            <a:r>
              <a:rPr lang="en-US" dirty="0" smtClean="0"/>
              <a:t>Markets tend to be mature markets and products are very well established.</a:t>
            </a:r>
          </a:p>
          <a:p>
            <a:pPr lvl="1"/>
            <a:r>
              <a:rPr lang="en-US" dirty="0" smtClean="0"/>
              <a:t>Thus, operating outstanding net cash flow.</a:t>
            </a:r>
          </a:p>
          <a:p>
            <a:r>
              <a:rPr lang="en-US" dirty="0" smtClean="0"/>
              <a:t>Cash Cows provide businesses with large amount of profits and have good profit quality (ability to earn long-term profits).</a:t>
            </a:r>
          </a:p>
          <a:p>
            <a:r>
              <a:rPr lang="en-US" dirty="0" smtClean="0"/>
              <a:t>Some Cash Cows run the risk of becoming Dogs.</a:t>
            </a:r>
          </a:p>
          <a:p>
            <a:pPr lvl="1"/>
            <a:r>
              <a:rPr lang="en-US" dirty="0" smtClean="0"/>
              <a:t>Thus, businesses tend to use extension strategies to extend their high earning potential.</a:t>
            </a:r>
          </a:p>
        </p:txBody>
      </p:sp>
      <p:sp>
        <p:nvSpPr>
          <p:cNvPr id="4" name="Slide Number Placeholder 3"/>
          <p:cNvSpPr>
            <a:spLocks noGrp="1"/>
          </p:cNvSpPr>
          <p:nvPr>
            <p:ph type="sldNum" sz="quarter" idx="12"/>
          </p:nvPr>
        </p:nvSpPr>
        <p:spPr/>
        <p:txBody>
          <a:bodyPr>
            <a:normAutofit/>
          </a:bodyPr>
          <a:lstStyle/>
          <a:p>
            <a:pPr>
              <a:defRPr/>
            </a:pPr>
            <a:fld id="{6671244D-EADF-4A85-B7DC-F4022479E29A}" type="slidenum">
              <a:rPr lang="en-US" smtClean="0"/>
              <a:pPr>
                <a:defRPr/>
              </a:pPr>
              <a:t>31</a:t>
            </a:fld>
            <a:endParaRPr lang="en-US"/>
          </a:p>
        </p:txBody>
      </p:sp>
    </p:spTree>
    <p:extLst>
      <p:ext uri="{BB962C8B-B14F-4D97-AF65-F5344CB8AC3E}">
        <p14:creationId xmlns:p14="http://schemas.microsoft.com/office/powerpoint/2010/main" val="200121394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itle 1"/>
          <p:cNvSpPr>
            <a:spLocks noGrp="1"/>
          </p:cNvSpPr>
          <p:nvPr>
            <p:ph type="title"/>
          </p:nvPr>
        </p:nvSpPr>
        <p:spPr>
          <a:xfrm>
            <a:off x="612775" y="228600"/>
            <a:ext cx="8153400" cy="990600"/>
          </a:xfrm>
        </p:spPr>
        <p:txBody>
          <a:bodyPr/>
          <a:lstStyle/>
          <a:p>
            <a:pPr algn="ctr"/>
            <a:r>
              <a:rPr lang="en-US" sz="4000" i="1" smtClean="0">
                <a:solidFill>
                  <a:srgbClr val="0070C0"/>
                </a:solidFill>
              </a:rPr>
              <a:t>BCG Matrix and Business Strategy</a:t>
            </a:r>
          </a:p>
        </p:txBody>
      </p:sp>
      <p:sp>
        <p:nvSpPr>
          <p:cNvPr id="189443" name="Content Placeholder 2"/>
          <p:cNvSpPr>
            <a:spLocks noGrp="1"/>
          </p:cNvSpPr>
          <p:nvPr>
            <p:ph sz="quarter" idx="1"/>
          </p:nvPr>
        </p:nvSpPr>
        <p:spPr>
          <a:xfrm>
            <a:off x="71438" y="1504950"/>
            <a:ext cx="9072562" cy="5353050"/>
          </a:xfrm>
        </p:spPr>
        <p:txBody>
          <a:bodyPr>
            <a:normAutofit fontScale="92500" lnSpcReduction="10000"/>
          </a:bodyPr>
          <a:lstStyle/>
          <a:p>
            <a:r>
              <a:rPr lang="en-US" sz="2600" dirty="0" smtClean="0"/>
              <a:t>Product Portfolio Analysis helps managers determine the business strategy.</a:t>
            </a:r>
          </a:p>
          <a:p>
            <a:r>
              <a:rPr lang="en-US" sz="2600" dirty="0" smtClean="0"/>
              <a:t>Four strategies can be linked to the BCG Matrix:</a:t>
            </a:r>
          </a:p>
          <a:p>
            <a:pPr lvl="1"/>
            <a:r>
              <a:rPr lang="en-US" sz="2500" u="sng" dirty="0" smtClean="0"/>
              <a:t>Build Share </a:t>
            </a:r>
            <a:r>
              <a:rPr lang="en-US" sz="2500" dirty="0" smtClean="0"/>
              <a:t>Strategy:</a:t>
            </a:r>
          </a:p>
          <a:p>
            <a:pPr lvl="2"/>
            <a:r>
              <a:rPr lang="en-US" dirty="0" smtClean="0"/>
              <a:t>Turns “?” into stars by investing resources to gain market share.</a:t>
            </a:r>
          </a:p>
          <a:p>
            <a:pPr lvl="1"/>
            <a:r>
              <a:rPr lang="en-US" sz="2500" u="sng" dirty="0" smtClean="0"/>
              <a:t>Harvest</a:t>
            </a:r>
            <a:r>
              <a:rPr lang="en-US" sz="2500" dirty="0" smtClean="0"/>
              <a:t> Strategy:</a:t>
            </a:r>
          </a:p>
          <a:p>
            <a:pPr lvl="2"/>
            <a:r>
              <a:rPr lang="en-US" dirty="0" smtClean="0"/>
              <a:t>Turning starts into cash cows (i.e. gain as much money out of it whilst it is a star). Involves collecting profits.</a:t>
            </a:r>
          </a:p>
          <a:p>
            <a:pPr lvl="1"/>
            <a:r>
              <a:rPr lang="en-US" sz="2500" u="sng" dirty="0" smtClean="0"/>
              <a:t>Hold</a:t>
            </a:r>
            <a:r>
              <a:rPr lang="en-US" sz="2500" dirty="0" smtClean="0"/>
              <a:t> Strategy:</a:t>
            </a:r>
          </a:p>
          <a:p>
            <a:pPr lvl="2"/>
            <a:r>
              <a:rPr lang="en-US" dirty="0" smtClean="0"/>
              <a:t>Investing enough resources to keep the product where it is in the matrix. Minimal investments as market growth will be low. Can’t do much about popularity of the market so just try and gain as much as can where it is</a:t>
            </a:r>
          </a:p>
          <a:p>
            <a:pPr lvl="1"/>
            <a:r>
              <a:rPr lang="en-US" sz="2500" u="sng" dirty="0" smtClean="0"/>
              <a:t>Divest</a:t>
            </a:r>
            <a:r>
              <a:rPr lang="en-US" sz="2500" dirty="0" smtClean="0"/>
              <a:t> Strategy:</a:t>
            </a:r>
          </a:p>
          <a:p>
            <a:pPr lvl="2"/>
            <a:r>
              <a:rPr lang="en-US" sz="2200" dirty="0" smtClean="0"/>
              <a:t>Phasing out dogs. Release resources to be used elsewhere.</a:t>
            </a:r>
          </a:p>
          <a:p>
            <a:pPr lvl="1"/>
            <a:endParaRPr lang="en-US" dirty="0" smtClean="0"/>
          </a:p>
        </p:txBody>
      </p:sp>
      <p:sp>
        <p:nvSpPr>
          <p:cNvPr id="4" name="Slide Number Placeholder 3"/>
          <p:cNvSpPr>
            <a:spLocks noGrp="1"/>
          </p:cNvSpPr>
          <p:nvPr>
            <p:ph type="sldNum" sz="quarter" idx="12"/>
          </p:nvPr>
        </p:nvSpPr>
        <p:spPr/>
        <p:txBody>
          <a:bodyPr>
            <a:normAutofit/>
          </a:bodyPr>
          <a:lstStyle/>
          <a:p>
            <a:pPr>
              <a:defRPr/>
            </a:pPr>
            <a:fld id="{511C1E34-6351-41D6-A5D1-995D990B0730}" type="slidenum">
              <a:rPr lang="en-US" smtClean="0"/>
              <a:pPr>
                <a:defRPr/>
              </a:pPr>
              <a:t>32</a:t>
            </a:fld>
            <a:endParaRPr lang="en-US"/>
          </a:p>
        </p:txBody>
      </p:sp>
    </p:spTree>
    <p:extLst>
      <p:ext uri="{BB962C8B-B14F-4D97-AF65-F5344CB8AC3E}">
        <p14:creationId xmlns:p14="http://schemas.microsoft.com/office/powerpoint/2010/main" val="27382857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 Requirements for 4.3</a:t>
            </a:r>
            <a:endParaRPr lang="en-US" dirty="0"/>
          </a:p>
        </p:txBody>
      </p:sp>
      <p:sp>
        <p:nvSpPr>
          <p:cNvPr id="3" name="Content Placeholder 2"/>
          <p:cNvSpPr>
            <a:spLocks noGrp="1"/>
          </p:cNvSpPr>
          <p:nvPr>
            <p:ph idx="1"/>
          </p:nvPr>
        </p:nvSpPr>
        <p:spPr/>
        <p:txBody>
          <a:bodyPr>
            <a:normAutofit/>
          </a:bodyPr>
          <a:lstStyle/>
          <a:p>
            <a:r>
              <a:rPr lang="en-GB" dirty="0" smtClean="0"/>
              <a:t> Apply the BCG matrix to a given situation. </a:t>
            </a:r>
            <a:r>
              <a:rPr lang="en-GB" i="1" dirty="0" smtClean="0"/>
              <a:t>Use the BCG matrix to help in developing future strategic direction.</a:t>
            </a:r>
            <a:endParaRPr lang="en-US" dirty="0" smtClean="0"/>
          </a:p>
          <a:p>
            <a:r>
              <a:rPr lang="en-GB" dirty="0" smtClean="0"/>
              <a:t> Discuss the importance and role of branding.</a:t>
            </a:r>
            <a:endParaRPr lang="en-US" dirty="0" smtClean="0"/>
          </a:p>
          <a:p>
            <a:r>
              <a:rPr lang="en-GB" dirty="0" smtClean="0"/>
              <a:t> </a:t>
            </a:r>
            <a:r>
              <a:rPr lang="en-GB" i="1" dirty="0" smtClean="0"/>
              <a:t>Distinguish between different types of branding.</a:t>
            </a:r>
            <a:endParaRPr lang="en-US" dirty="0" smtClean="0"/>
          </a:p>
          <a:p>
            <a:r>
              <a:rPr lang="en-GB" i="1" dirty="0" smtClean="0"/>
              <a:t>Analyse the role of branding in a global market.</a:t>
            </a:r>
            <a:r>
              <a:rPr lang="en-US" dirty="0" smtClean="0">
                <a:effectLst/>
              </a:rPr>
              <a:t> </a:t>
            </a:r>
            <a:endParaRPr lang="en-US" dirty="0"/>
          </a:p>
        </p:txBody>
      </p:sp>
    </p:spTree>
    <p:extLst>
      <p:ext uri="{BB962C8B-B14F-4D97-AF65-F5344CB8AC3E}">
        <p14:creationId xmlns:p14="http://schemas.microsoft.com/office/powerpoint/2010/main" val="1817195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4.3 PRODUCT SL</a:t>
            </a:r>
            <a:endParaRPr lang="en-GB" dirty="0"/>
          </a:p>
        </p:txBody>
      </p:sp>
      <p:sp>
        <p:nvSpPr>
          <p:cNvPr id="3" name="Content Placeholder 2"/>
          <p:cNvSpPr>
            <a:spLocks noGrp="1"/>
          </p:cNvSpPr>
          <p:nvPr>
            <p:ph idx="1"/>
          </p:nvPr>
        </p:nvSpPr>
        <p:spPr/>
        <p:txBody>
          <a:bodyPr/>
          <a:lstStyle/>
          <a:p>
            <a:r>
              <a:rPr lang="en-GB" b="1" dirty="0" smtClean="0">
                <a:solidFill>
                  <a:srgbClr val="FF0000"/>
                </a:solidFill>
              </a:rPr>
              <a:t>Product is probably the most important element in the marketing mix to get right – a marketing mix that has an original promotional campaign backed by a competitive price strategy and a wide distribution network can fail if the product does not satisfy consumer expectations or work at all!</a:t>
            </a:r>
            <a:endParaRPr lang="en-GB" b="1" dirty="0">
              <a:solidFill>
                <a:srgbClr val="FF0000"/>
              </a:solidFill>
            </a:endParaRPr>
          </a:p>
        </p:txBody>
      </p:sp>
    </p:spTree>
    <p:extLst>
      <p:ext uri="{BB962C8B-B14F-4D97-AF65-F5344CB8AC3E}">
        <p14:creationId xmlns:p14="http://schemas.microsoft.com/office/powerpoint/2010/main" val="1601315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PRODUCT AND COMPETITION</a:t>
            </a:r>
            <a:endParaRPr lang="en-GB" dirty="0"/>
          </a:p>
        </p:txBody>
      </p:sp>
      <p:sp>
        <p:nvSpPr>
          <p:cNvPr id="3" name="Content Placeholder 2"/>
          <p:cNvSpPr>
            <a:spLocks noGrp="1"/>
          </p:cNvSpPr>
          <p:nvPr>
            <p:ph idx="1"/>
          </p:nvPr>
        </p:nvSpPr>
        <p:spPr/>
        <p:txBody>
          <a:bodyPr/>
          <a:lstStyle/>
          <a:p>
            <a:r>
              <a:rPr lang="en-GB" b="1" dirty="0" smtClean="0">
                <a:solidFill>
                  <a:srgbClr val="FF0000"/>
                </a:solidFill>
              </a:rPr>
              <a:t>It is unlikely that an established firm will concentrate on one product – they will want to produce a range of products to stay competitive and to spread the risk </a:t>
            </a:r>
            <a:r>
              <a:rPr lang="en-GB" b="1" dirty="0" err="1" smtClean="0">
                <a:solidFill>
                  <a:srgbClr val="FF0000"/>
                </a:solidFill>
              </a:rPr>
              <a:t>incase</a:t>
            </a:r>
            <a:r>
              <a:rPr lang="en-GB" b="1" dirty="0" smtClean="0">
                <a:solidFill>
                  <a:srgbClr val="FF0000"/>
                </a:solidFill>
              </a:rPr>
              <a:t> one product fails, they have other products to bring in profits – this is what has made virgin so successful…</a:t>
            </a:r>
            <a:endParaRPr lang="en-GB" b="1" dirty="0">
              <a:solidFill>
                <a:srgbClr val="FF0000"/>
              </a:solidFill>
            </a:endParaRPr>
          </a:p>
        </p:txBody>
      </p:sp>
    </p:spTree>
    <p:extLst>
      <p:ext uri="{BB962C8B-B14F-4D97-AF65-F5344CB8AC3E}">
        <p14:creationId xmlns:p14="http://schemas.microsoft.com/office/powerpoint/2010/main" val="88417302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a:blip r:embed="rId2" cstate="print"/>
          <a:srcRect/>
          <a:stretch>
            <a:fillRect/>
          </a:stretch>
        </p:blipFill>
        <p:spPr bwMode="auto">
          <a:xfrm>
            <a:off x="0" y="-9173"/>
            <a:ext cx="9144000" cy="6861692"/>
          </a:xfrm>
          <a:prstGeom prst="rect">
            <a:avLst/>
          </a:prstGeom>
          <a:noFill/>
          <a:ln w="9525">
            <a:noFill/>
            <a:miter lim="800000"/>
            <a:headEnd/>
            <a:tailEnd/>
          </a:ln>
        </p:spPr>
      </p:pic>
    </p:spTree>
    <p:extLst>
      <p:ext uri="{BB962C8B-B14F-4D97-AF65-F5344CB8AC3E}">
        <p14:creationId xmlns:p14="http://schemas.microsoft.com/office/powerpoint/2010/main" val="31036085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PRODUCT INNOVATION AND TECHNOLOGICAL CHANGE</a:t>
            </a:r>
            <a:endParaRPr lang="en-GB" dirty="0"/>
          </a:p>
        </p:txBody>
      </p:sp>
      <p:sp>
        <p:nvSpPr>
          <p:cNvPr id="3" name="Content Placeholder 2"/>
          <p:cNvSpPr>
            <a:spLocks noGrp="1"/>
          </p:cNvSpPr>
          <p:nvPr>
            <p:ph idx="1"/>
          </p:nvPr>
        </p:nvSpPr>
        <p:spPr/>
        <p:txBody>
          <a:bodyPr/>
          <a:lstStyle/>
          <a:p>
            <a:r>
              <a:rPr lang="en-GB" dirty="0" smtClean="0"/>
              <a:t>As technology changes and gets better at a faster rate each year, it is vital some companies change some of their product portfolio in order to stay competitive or to even survive! E.g. Apple changes their product portfolio constantly:</a:t>
            </a:r>
            <a:endParaRPr lang="en-GB" dirty="0"/>
          </a:p>
        </p:txBody>
      </p:sp>
    </p:spTree>
    <p:extLst>
      <p:ext uri="{BB962C8B-B14F-4D97-AF65-F5344CB8AC3E}">
        <p14:creationId xmlns:p14="http://schemas.microsoft.com/office/powerpoint/2010/main" val="302696282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APPLES PRODUCT INNOVATIONS as of 2013</a:t>
            </a:r>
            <a:endParaRPr lang="en-GB" dirty="0"/>
          </a:p>
        </p:txBody>
      </p:sp>
      <p:graphicFrame>
        <p:nvGraphicFramePr>
          <p:cNvPr id="4" name="Content Placeholder 3"/>
          <p:cNvGraphicFramePr>
            <a:graphicFrameLocks noGrp="1"/>
          </p:cNvGraphicFramePr>
          <p:nvPr>
            <p:ph idx="1"/>
          </p:nvPr>
        </p:nvGraphicFramePr>
        <p:xfrm>
          <a:off x="457200" y="1600200"/>
          <a:ext cx="8458200" cy="4572000"/>
        </p:xfrm>
        <a:graphic>
          <a:graphicData uri="http://schemas.openxmlformats.org/drawingml/2006/table">
            <a:tbl>
              <a:tblPr firstRow="1" bandRow="1">
                <a:tableStyleId>{5C22544A-7EE6-4342-B048-85BDC9FD1C3A}</a:tableStyleId>
              </a:tblPr>
              <a:tblGrid>
                <a:gridCol w="2819400"/>
                <a:gridCol w="2819400"/>
                <a:gridCol w="2819400"/>
              </a:tblGrid>
              <a:tr h="571500">
                <a:tc>
                  <a:txBody>
                    <a:bodyPr/>
                    <a:lstStyle/>
                    <a:p>
                      <a:r>
                        <a:rPr lang="en-GB" dirty="0" smtClean="0"/>
                        <a:t>Apple Product</a:t>
                      </a:r>
                      <a:endParaRPr lang="en-GB" dirty="0"/>
                    </a:p>
                  </a:txBody>
                  <a:tcPr/>
                </a:tc>
                <a:tc>
                  <a:txBody>
                    <a:bodyPr/>
                    <a:lstStyle/>
                    <a:p>
                      <a:r>
                        <a:rPr lang="en-GB" dirty="0" smtClean="0"/>
                        <a:t>First Appeared</a:t>
                      </a:r>
                      <a:endParaRPr lang="en-GB" dirty="0"/>
                    </a:p>
                  </a:txBody>
                  <a:tcPr/>
                </a:tc>
                <a:tc>
                  <a:txBody>
                    <a:bodyPr/>
                    <a:lstStyle/>
                    <a:p>
                      <a:r>
                        <a:rPr lang="en-GB" dirty="0" smtClean="0"/>
                        <a:t>Number of Re-Incarnations</a:t>
                      </a:r>
                      <a:endParaRPr lang="en-GB" dirty="0"/>
                    </a:p>
                  </a:txBody>
                  <a:tcPr/>
                </a:tc>
              </a:tr>
              <a:tr h="571500">
                <a:tc>
                  <a:txBody>
                    <a:bodyPr/>
                    <a:lstStyle/>
                    <a:p>
                      <a:r>
                        <a:rPr lang="en-GB" dirty="0" smtClean="0"/>
                        <a:t>iPod</a:t>
                      </a:r>
                      <a:endParaRPr lang="en-GB" dirty="0"/>
                    </a:p>
                  </a:txBody>
                  <a:tcPr/>
                </a:tc>
                <a:tc>
                  <a:txBody>
                    <a:bodyPr/>
                    <a:lstStyle/>
                    <a:p>
                      <a:r>
                        <a:rPr lang="en-GB" dirty="0" smtClean="0"/>
                        <a:t>2001</a:t>
                      </a:r>
                      <a:endParaRPr lang="en-GB" dirty="0"/>
                    </a:p>
                  </a:txBody>
                  <a:tcPr/>
                </a:tc>
                <a:tc>
                  <a:txBody>
                    <a:bodyPr/>
                    <a:lstStyle/>
                    <a:p>
                      <a:r>
                        <a:rPr lang="en-GB" dirty="0" smtClean="0"/>
                        <a:t>7</a:t>
                      </a:r>
                      <a:endParaRPr lang="en-GB" dirty="0"/>
                    </a:p>
                  </a:txBody>
                  <a:tcPr/>
                </a:tc>
              </a:tr>
              <a:tr h="571500">
                <a:tc>
                  <a:txBody>
                    <a:bodyPr/>
                    <a:lstStyle/>
                    <a:p>
                      <a:r>
                        <a:rPr lang="en-GB" dirty="0" smtClean="0"/>
                        <a:t>iPod </a:t>
                      </a:r>
                      <a:r>
                        <a:rPr lang="en-GB" dirty="0" err="1" smtClean="0"/>
                        <a:t>Nano</a:t>
                      </a:r>
                      <a:endParaRPr lang="en-GB" dirty="0"/>
                    </a:p>
                  </a:txBody>
                  <a:tcPr/>
                </a:tc>
                <a:tc>
                  <a:txBody>
                    <a:bodyPr/>
                    <a:lstStyle/>
                    <a:p>
                      <a:r>
                        <a:rPr lang="en-GB" dirty="0" smtClean="0"/>
                        <a:t>2005</a:t>
                      </a:r>
                      <a:endParaRPr lang="en-GB" dirty="0"/>
                    </a:p>
                  </a:txBody>
                  <a:tcPr/>
                </a:tc>
                <a:tc>
                  <a:txBody>
                    <a:bodyPr/>
                    <a:lstStyle/>
                    <a:p>
                      <a:r>
                        <a:rPr lang="en-GB" dirty="0" smtClean="0"/>
                        <a:t>6</a:t>
                      </a:r>
                      <a:endParaRPr lang="en-GB" dirty="0"/>
                    </a:p>
                  </a:txBody>
                  <a:tcPr/>
                </a:tc>
              </a:tr>
              <a:tr h="571500">
                <a:tc>
                  <a:txBody>
                    <a:bodyPr/>
                    <a:lstStyle/>
                    <a:p>
                      <a:r>
                        <a:rPr lang="en-GB" dirty="0" smtClean="0"/>
                        <a:t>iPod Shuffle</a:t>
                      </a:r>
                      <a:endParaRPr lang="en-GB" dirty="0"/>
                    </a:p>
                  </a:txBody>
                  <a:tcPr/>
                </a:tc>
                <a:tc>
                  <a:txBody>
                    <a:bodyPr/>
                    <a:lstStyle/>
                    <a:p>
                      <a:r>
                        <a:rPr lang="en-GB" dirty="0" smtClean="0"/>
                        <a:t>2005</a:t>
                      </a:r>
                      <a:endParaRPr lang="en-GB" dirty="0"/>
                    </a:p>
                  </a:txBody>
                  <a:tcPr/>
                </a:tc>
                <a:tc>
                  <a:txBody>
                    <a:bodyPr/>
                    <a:lstStyle/>
                    <a:p>
                      <a:r>
                        <a:rPr lang="en-GB" dirty="0" smtClean="0"/>
                        <a:t>3</a:t>
                      </a:r>
                      <a:endParaRPr lang="en-GB" dirty="0"/>
                    </a:p>
                  </a:txBody>
                  <a:tcPr/>
                </a:tc>
              </a:tr>
              <a:tr h="571500">
                <a:tc>
                  <a:txBody>
                    <a:bodyPr/>
                    <a:lstStyle/>
                    <a:p>
                      <a:r>
                        <a:rPr lang="en-GB" dirty="0" smtClean="0"/>
                        <a:t>iPod Touch</a:t>
                      </a:r>
                      <a:endParaRPr lang="en-GB" dirty="0"/>
                    </a:p>
                  </a:txBody>
                  <a:tcPr/>
                </a:tc>
                <a:tc>
                  <a:txBody>
                    <a:bodyPr/>
                    <a:lstStyle/>
                    <a:p>
                      <a:r>
                        <a:rPr lang="en-GB" dirty="0" smtClean="0"/>
                        <a:t>2007</a:t>
                      </a:r>
                      <a:endParaRPr lang="en-GB" dirty="0"/>
                    </a:p>
                  </a:txBody>
                  <a:tcPr/>
                </a:tc>
                <a:tc>
                  <a:txBody>
                    <a:bodyPr/>
                    <a:lstStyle/>
                    <a:p>
                      <a:r>
                        <a:rPr lang="en-GB" dirty="0" smtClean="0"/>
                        <a:t>3</a:t>
                      </a:r>
                      <a:endParaRPr lang="en-GB" dirty="0"/>
                    </a:p>
                  </a:txBody>
                  <a:tcPr/>
                </a:tc>
              </a:tr>
              <a:tr h="571500">
                <a:tc>
                  <a:txBody>
                    <a:bodyPr/>
                    <a:lstStyle/>
                    <a:p>
                      <a:r>
                        <a:rPr lang="en-GB" dirty="0" err="1" smtClean="0"/>
                        <a:t>iPhone</a:t>
                      </a:r>
                      <a:endParaRPr lang="en-GB" dirty="0"/>
                    </a:p>
                  </a:txBody>
                  <a:tcPr/>
                </a:tc>
                <a:tc>
                  <a:txBody>
                    <a:bodyPr/>
                    <a:lstStyle/>
                    <a:p>
                      <a:r>
                        <a:rPr lang="en-GB" dirty="0" smtClean="0"/>
                        <a:t>2007</a:t>
                      </a:r>
                      <a:endParaRPr lang="en-GB" dirty="0"/>
                    </a:p>
                  </a:txBody>
                  <a:tcPr/>
                </a:tc>
                <a:tc>
                  <a:txBody>
                    <a:bodyPr/>
                    <a:lstStyle/>
                    <a:p>
                      <a:r>
                        <a:rPr lang="en-GB" dirty="0" smtClean="0"/>
                        <a:t>7</a:t>
                      </a:r>
                      <a:endParaRPr lang="en-GB" dirty="0"/>
                    </a:p>
                  </a:txBody>
                  <a:tcPr/>
                </a:tc>
              </a:tr>
              <a:tr h="571500">
                <a:tc>
                  <a:txBody>
                    <a:bodyPr/>
                    <a:lstStyle/>
                    <a:p>
                      <a:r>
                        <a:rPr lang="en-GB" dirty="0" smtClean="0"/>
                        <a:t>iMac</a:t>
                      </a:r>
                      <a:endParaRPr lang="en-GB" dirty="0"/>
                    </a:p>
                  </a:txBody>
                  <a:tcPr/>
                </a:tc>
                <a:tc>
                  <a:txBody>
                    <a:bodyPr/>
                    <a:lstStyle/>
                    <a:p>
                      <a:r>
                        <a:rPr lang="en-GB" dirty="0" smtClean="0"/>
                        <a:t>1998</a:t>
                      </a:r>
                      <a:endParaRPr lang="en-GB" dirty="0"/>
                    </a:p>
                  </a:txBody>
                  <a:tcPr/>
                </a:tc>
                <a:tc>
                  <a:txBody>
                    <a:bodyPr/>
                    <a:lstStyle/>
                    <a:p>
                      <a:r>
                        <a:rPr lang="en-GB" dirty="0" smtClean="0"/>
                        <a:t>10+</a:t>
                      </a:r>
                      <a:endParaRPr lang="en-GB" dirty="0"/>
                    </a:p>
                  </a:txBody>
                  <a:tcPr/>
                </a:tc>
              </a:tr>
              <a:tr h="571500">
                <a:tc>
                  <a:txBody>
                    <a:bodyPr/>
                    <a:lstStyle/>
                    <a:p>
                      <a:r>
                        <a:rPr lang="en-GB" dirty="0" err="1" smtClean="0"/>
                        <a:t>iPad</a:t>
                      </a:r>
                      <a:endParaRPr lang="en-GB" dirty="0"/>
                    </a:p>
                  </a:txBody>
                  <a:tcPr/>
                </a:tc>
                <a:tc>
                  <a:txBody>
                    <a:bodyPr/>
                    <a:lstStyle/>
                    <a:p>
                      <a:r>
                        <a:rPr lang="en-GB" dirty="0" smtClean="0"/>
                        <a:t>2010</a:t>
                      </a:r>
                      <a:endParaRPr lang="en-GB" dirty="0"/>
                    </a:p>
                  </a:txBody>
                  <a:tcPr/>
                </a:tc>
                <a:tc>
                  <a:txBody>
                    <a:bodyPr/>
                    <a:lstStyle/>
                    <a:p>
                      <a:r>
                        <a:rPr lang="en-GB" dirty="0" smtClean="0"/>
                        <a:t>4</a:t>
                      </a:r>
                      <a:endParaRPr lang="en-GB" dirty="0"/>
                    </a:p>
                  </a:txBody>
                  <a:tcPr/>
                </a:tc>
              </a:tr>
            </a:tbl>
          </a:graphicData>
        </a:graphic>
      </p:graphicFrame>
    </p:spTree>
    <p:extLst>
      <p:ext uri="{BB962C8B-B14F-4D97-AF65-F5344CB8AC3E}">
        <p14:creationId xmlns:p14="http://schemas.microsoft.com/office/powerpoint/2010/main" val="348513211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3552</TotalTime>
  <Words>1391</Words>
  <Application>Microsoft Macintosh PowerPoint</Application>
  <PresentationFormat>On-screen Show (4:3)</PresentationFormat>
  <Paragraphs>198</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4.3 Product</vt:lpstr>
      <vt:lpstr>YR2 Plan</vt:lpstr>
      <vt:lpstr>Exam Requirements for 4.3</vt:lpstr>
      <vt:lpstr>Exam Requirements for 4.3</vt:lpstr>
      <vt:lpstr>4.3 PRODUCT SL</vt:lpstr>
      <vt:lpstr>PRODUCT AND COMPETITION</vt:lpstr>
      <vt:lpstr>PowerPoint Presentation</vt:lpstr>
      <vt:lpstr>PRODUCT INNOVATION AND TECHNOLOGICAL CHANGE</vt:lpstr>
      <vt:lpstr>APPLES PRODUCT INNOVATIONS as of 2013</vt:lpstr>
      <vt:lpstr>Best product Innovations of 2012</vt:lpstr>
      <vt:lpstr>1) Product Innovations</vt:lpstr>
      <vt:lpstr>2) How does Market research assist in Product Development?</vt:lpstr>
      <vt:lpstr>Classification of Products</vt:lpstr>
      <vt:lpstr>Continued…</vt:lpstr>
      <vt:lpstr>Product Portfolio Analysis</vt:lpstr>
      <vt:lpstr>PowerPoint Presentation</vt:lpstr>
      <vt:lpstr>PowerPoint Presentation</vt:lpstr>
      <vt:lpstr>PowerPoint Presentation</vt:lpstr>
      <vt:lpstr>The Product Life Cycle</vt:lpstr>
      <vt:lpstr>Product Life Cycle</vt:lpstr>
      <vt:lpstr>PLC and its relationship with investment, profit, and cash flow</vt:lpstr>
      <vt:lpstr>Identify where following products are on the PLC</vt:lpstr>
      <vt:lpstr>I Pod Product Life Cycle</vt:lpstr>
      <vt:lpstr>Extension Strategies</vt:lpstr>
      <vt:lpstr>Continued…</vt:lpstr>
      <vt:lpstr>Continued…</vt:lpstr>
      <vt:lpstr>Continued…</vt:lpstr>
      <vt:lpstr>A. Dogs</vt:lpstr>
      <vt:lpstr>B. Problem Children / Question Mark /  Wild Card</vt:lpstr>
      <vt:lpstr>C. Stars</vt:lpstr>
      <vt:lpstr>D. Cash Cow</vt:lpstr>
      <vt:lpstr>BCG Matrix and Business Strategy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4.3 Product</dc:title>
  <dc:creator>Liam Greenbank</dc:creator>
  <cp:lastModifiedBy>Liam Greenbank</cp:lastModifiedBy>
  <cp:revision>6</cp:revision>
  <dcterms:created xsi:type="dcterms:W3CDTF">2014-08-30T11:36:53Z</dcterms:created>
  <dcterms:modified xsi:type="dcterms:W3CDTF">2014-09-04T08:21:37Z</dcterms:modified>
</cp:coreProperties>
</file>