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5E670-4D43-485E-BD51-066AD8341FD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AC76C25-6FBB-46B0-BED0-5D1501238C9A}">
      <dgm:prSet phldrT="[Text]" custT="1"/>
      <dgm:spPr/>
      <dgm:t>
        <a:bodyPr/>
        <a:lstStyle/>
        <a:p>
          <a:r>
            <a:rPr lang="en-US" sz="2400" b="1" dirty="0" smtClean="0"/>
            <a:t>If CED is +</a:t>
          </a:r>
          <a:r>
            <a:rPr lang="en-US" sz="2400" b="1" dirty="0" err="1" smtClean="0"/>
            <a:t>ve</a:t>
          </a:r>
          <a:endParaRPr lang="en-US" sz="2400" b="1" dirty="0"/>
        </a:p>
      </dgm:t>
    </dgm:pt>
    <dgm:pt modelId="{486B2DBB-EF02-4473-92F6-8CA0FF5F5CD7}" type="parTrans" cxnId="{5B791FFB-F06D-4C8F-B2E2-6ACC804F3F30}">
      <dgm:prSet/>
      <dgm:spPr/>
      <dgm:t>
        <a:bodyPr/>
        <a:lstStyle/>
        <a:p>
          <a:endParaRPr lang="en-US" sz="2000"/>
        </a:p>
      </dgm:t>
    </dgm:pt>
    <dgm:pt modelId="{428CB4B7-AE8A-499E-B225-2406F262D93D}" type="sibTrans" cxnId="{5B791FFB-F06D-4C8F-B2E2-6ACC804F3F30}">
      <dgm:prSet/>
      <dgm:spPr/>
      <dgm:t>
        <a:bodyPr/>
        <a:lstStyle/>
        <a:p>
          <a:endParaRPr lang="en-US" sz="2000"/>
        </a:p>
      </dgm:t>
    </dgm:pt>
    <dgm:pt modelId="{B13BD1EB-9972-4C8F-9CC9-752D876B6214}">
      <dgm:prSet phldrT="[Text]" custT="1"/>
      <dgm:spPr/>
      <dgm:t>
        <a:bodyPr/>
        <a:lstStyle/>
        <a:p>
          <a:r>
            <a:rPr lang="en-US" sz="2400" b="1" dirty="0" smtClean="0"/>
            <a:t>If CED is -</a:t>
          </a:r>
          <a:r>
            <a:rPr lang="en-US" sz="2400" b="1" dirty="0" err="1" smtClean="0"/>
            <a:t>ve</a:t>
          </a:r>
          <a:endParaRPr lang="en-US" sz="2400" b="1" dirty="0"/>
        </a:p>
      </dgm:t>
    </dgm:pt>
    <dgm:pt modelId="{6AE3BE64-BECB-4315-8E40-1BBB05AEDB28}" type="parTrans" cxnId="{2ED85047-65CB-4967-8FDA-FEF84ABEE6E2}">
      <dgm:prSet/>
      <dgm:spPr/>
      <dgm:t>
        <a:bodyPr/>
        <a:lstStyle/>
        <a:p>
          <a:endParaRPr lang="en-US" sz="2000"/>
        </a:p>
      </dgm:t>
    </dgm:pt>
    <dgm:pt modelId="{3CFC6A20-BFFC-4A26-B718-9D390D48710F}" type="sibTrans" cxnId="{2ED85047-65CB-4967-8FDA-FEF84ABEE6E2}">
      <dgm:prSet/>
      <dgm:spPr/>
      <dgm:t>
        <a:bodyPr/>
        <a:lstStyle/>
        <a:p>
          <a:endParaRPr lang="en-US" sz="2000"/>
        </a:p>
      </dgm:t>
    </dgm:pt>
    <dgm:pt modelId="{82159E14-D72B-417A-8CA1-D62B02648F58}">
      <dgm:prSet phldrT="[Text]" custT="1"/>
      <dgm:spPr/>
      <dgm:t>
        <a:bodyPr/>
        <a:lstStyle/>
        <a:p>
          <a:r>
            <a:rPr lang="en-US" sz="2400" b="1" dirty="0" smtClean="0"/>
            <a:t>If CED = 0</a:t>
          </a:r>
          <a:endParaRPr lang="en-US" sz="2400" b="1" dirty="0"/>
        </a:p>
      </dgm:t>
    </dgm:pt>
    <dgm:pt modelId="{D0AEC06B-FD35-4738-A288-F9B95A3E12CC}" type="parTrans" cxnId="{DBB561E3-3C98-49CD-AAAB-C660E7ACAAFB}">
      <dgm:prSet/>
      <dgm:spPr/>
      <dgm:t>
        <a:bodyPr/>
        <a:lstStyle/>
        <a:p>
          <a:endParaRPr lang="en-US" sz="2000"/>
        </a:p>
      </dgm:t>
    </dgm:pt>
    <dgm:pt modelId="{FFA0871A-C2A8-4839-AD5E-F81A44AB34F6}" type="sibTrans" cxnId="{DBB561E3-3C98-49CD-AAAB-C660E7ACAAFB}">
      <dgm:prSet/>
      <dgm:spPr/>
      <dgm:t>
        <a:bodyPr/>
        <a:lstStyle/>
        <a:p>
          <a:endParaRPr lang="en-US" sz="2000"/>
        </a:p>
      </dgm:t>
    </dgm:pt>
    <dgm:pt modelId="{AD6D715C-27D9-4192-BBEA-F2D27266A6A3}">
      <dgm:prSet custT="1"/>
      <dgm:spPr/>
      <dgm:t>
        <a:bodyPr/>
        <a:lstStyle/>
        <a:p>
          <a:r>
            <a:rPr lang="en-US" sz="2000" dirty="0" smtClean="0"/>
            <a:t>Goods are substitutes.</a:t>
          </a:r>
          <a:endParaRPr lang="en-US" sz="2000" dirty="0"/>
        </a:p>
      </dgm:t>
    </dgm:pt>
    <dgm:pt modelId="{EB8E6E5B-08E3-41A1-9BF9-E99001555AD9}" type="parTrans" cxnId="{D0969290-2B8C-4345-BB3C-84BE661DF0FC}">
      <dgm:prSet/>
      <dgm:spPr/>
      <dgm:t>
        <a:bodyPr/>
        <a:lstStyle/>
        <a:p>
          <a:endParaRPr lang="en-US" sz="2000"/>
        </a:p>
      </dgm:t>
    </dgm:pt>
    <dgm:pt modelId="{1A0499C8-C0AD-47DC-AB4F-7CDF075CBC78}" type="sibTrans" cxnId="{D0969290-2B8C-4345-BB3C-84BE661DF0FC}">
      <dgm:prSet/>
      <dgm:spPr/>
      <dgm:t>
        <a:bodyPr/>
        <a:lstStyle/>
        <a:p>
          <a:endParaRPr lang="en-US" sz="2000"/>
        </a:p>
      </dgm:t>
    </dgm:pt>
    <dgm:pt modelId="{0581DA6E-36B9-4A24-8CD5-303E01C5FD96}">
      <dgm:prSet custT="1"/>
      <dgm:spPr/>
      <dgm:t>
        <a:bodyPr/>
        <a:lstStyle/>
        <a:p>
          <a:r>
            <a:rPr lang="en-US" sz="2000" dirty="0" smtClean="0"/>
            <a:t>Products that are very close substitutes have higher XED +</a:t>
          </a:r>
          <a:r>
            <a:rPr lang="en-US" sz="2000" dirty="0" err="1" smtClean="0"/>
            <a:t>ve</a:t>
          </a:r>
          <a:r>
            <a:rPr lang="en-US" sz="2000" dirty="0" smtClean="0"/>
            <a:t> values.</a:t>
          </a:r>
          <a:endParaRPr lang="en-US" sz="2000" dirty="0"/>
        </a:p>
      </dgm:t>
    </dgm:pt>
    <dgm:pt modelId="{AC24C5C2-E871-45A0-9B19-14D3782F91B6}" type="parTrans" cxnId="{7E7A2B9A-A837-40FC-B005-AF790B464782}">
      <dgm:prSet/>
      <dgm:spPr/>
      <dgm:t>
        <a:bodyPr/>
        <a:lstStyle/>
        <a:p>
          <a:endParaRPr lang="en-US" sz="2000"/>
        </a:p>
      </dgm:t>
    </dgm:pt>
    <dgm:pt modelId="{312B9105-07FE-4F54-BF78-4700354E907E}" type="sibTrans" cxnId="{7E7A2B9A-A837-40FC-B005-AF790B464782}">
      <dgm:prSet/>
      <dgm:spPr/>
      <dgm:t>
        <a:bodyPr/>
        <a:lstStyle/>
        <a:p>
          <a:endParaRPr lang="en-US" sz="2000"/>
        </a:p>
      </dgm:t>
    </dgm:pt>
    <dgm:pt modelId="{1E7A1E67-21DC-44C7-9429-F665E43E1F5F}">
      <dgm:prSet custT="1"/>
      <dgm:spPr/>
      <dgm:t>
        <a:bodyPr/>
        <a:lstStyle/>
        <a:p>
          <a:r>
            <a:rPr lang="en-US" sz="2000" dirty="0" smtClean="0"/>
            <a:t>Increase in price of product X, will lead to a larger increase in demand for product Y.</a:t>
          </a:r>
          <a:endParaRPr lang="en-US" sz="2000" dirty="0"/>
        </a:p>
      </dgm:t>
    </dgm:pt>
    <dgm:pt modelId="{D4A2C1A4-D52F-420A-A3CE-AE34A86F4749}" type="parTrans" cxnId="{66E561C9-6A63-4A09-9BF8-48BBB0A9A647}">
      <dgm:prSet/>
      <dgm:spPr/>
      <dgm:t>
        <a:bodyPr/>
        <a:lstStyle/>
        <a:p>
          <a:endParaRPr lang="en-US" sz="2000"/>
        </a:p>
      </dgm:t>
    </dgm:pt>
    <dgm:pt modelId="{932636D0-DB48-4C56-B0B5-6F87E27278A3}" type="sibTrans" cxnId="{66E561C9-6A63-4A09-9BF8-48BBB0A9A647}">
      <dgm:prSet/>
      <dgm:spPr/>
      <dgm:t>
        <a:bodyPr/>
        <a:lstStyle/>
        <a:p>
          <a:endParaRPr lang="en-US" sz="2000"/>
        </a:p>
      </dgm:t>
    </dgm:pt>
    <dgm:pt modelId="{0BB23312-360F-4096-BD92-DDC4F41D2E6C}">
      <dgm:prSet custT="1"/>
      <dgm:spPr/>
      <dgm:t>
        <a:bodyPr/>
        <a:lstStyle/>
        <a:p>
          <a:r>
            <a:rPr lang="en-US" sz="2000" dirty="0" smtClean="0"/>
            <a:t>Goods are complements.</a:t>
          </a:r>
          <a:endParaRPr lang="en-US" sz="2000" dirty="0"/>
        </a:p>
      </dgm:t>
    </dgm:pt>
    <dgm:pt modelId="{4B26D301-2900-48CD-8CE0-1014C7A4D923}" type="parTrans" cxnId="{B38BEE2C-158A-4A88-83A0-0FF0BB5C3521}">
      <dgm:prSet/>
      <dgm:spPr/>
      <dgm:t>
        <a:bodyPr/>
        <a:lstStyle/>
        <a:p>
          <a:endParaRPr lang="en-US" sz="2000"/>
        </a:p>
      </dgm:t>
    </dgm:pt>
    <dgm:pt modelId="{4BF54A24-3466-4CC4-A1EC-65AA65D14D51}" type="sibTrans" cxnId="{B38BEE2C-158A-4A88-83A0-0FF0BB5C3521}">
      <dgm:prSet/>
      <dgm:spPr/>
      <dgm:t>
        <a:bodyPr/>
        <a:lstStyle/>
        <a:p>
          <a:endParaRPr lang="en-US" sz="2000"/>
        </a:p>
      </dgm:t>
    </dgm:pt>
    <dgm:pt modelId="{AB62E55B-79E7-480D-B8FC-788353A3FF3A}">
      <dgm:prSet custT="1"/>
      <dgm:spPr/>
      <dgm:t>
        <a:bodyPr/>
        <a:lstStyle/>
        <a:p>
          <a:r>
            <a:rPr lang="en-US" sz="2000" dirty="0" smtClean="0"/>
            <a:t>Products that are very close complements have lower XED -</a:t>
          </a:r>
          <a:r>
            <a:rPr lang="en-US" sz="2000" dirty="0" err="1" smtClean="0"/>
            <a:t>ve</a:t>
          </a:r>
          <a:r>
            <a:rPr lang="en-US" sz="2000" dirty="0" smtClean="0"/>
            <a:t> values.</a:t>
          </a:r>
          <a:endParaRPr lang="en-US" sz="2000" dirty="0"/>
        </a:p>
      </dgm:t>
    </dgm:pt>
    <dgm:pt modelId="{C5B26F93-27F4-4B3D-B2CB-1FE3068C51A4}" type="parTrans" cxnId="{E96625F3-A4AF-46CA-A907-6F5C3D0BB435}">
      <dgm:prSet/>
      <dgm:spPr/>
      <dgm:t>
        <a:bodyPr/>
        <a:lstStyle/>
        <a:p>
          <a:endParaRPr lang="en-US" sz="2000"/>
        </a:p>
      </dgm:t>
    </dgm:pt>
    <dgm:pt modelId="{2854DB27-16AE-4893-939F-A82CB3976B9A}" type="sibTrans" cxnId="{E96625F3-A4AF-46CA-A907-6F5C3D0BB435}">
      <dgm:prSet/>
      <dgm:spPr/>
      <dgm:t>
        <a:bodyPr/>
        <a:lstStyle/>
        <a:p>
          <a:endParaRPr lang="en-US" sz="2000"/>
        </a:p>
      </dgm:t>
    </dgm:pt>
    <dgm:pt modelId="{DE81F499-FE12-4B75-B273-A3C7FEFD3B19}">
      <dgm:prSet custT="1"/>
      <dgm:spPr/>
      <dgm:t>
        <a:bodyPr/>
        <a:lstStyle/>
        <a:p>
          <a:r>
            <a:rPr lang="en-US" sz="2000" dirty="0" smtClean="0"/>
            <a:t>Increase in price of product X, will lead to a larger decrease in demand for product Y.</a:t>
          </a:r>
          <a:endParaRPr lang="en-US" sz="2000" dirty="0"/>
        </a:p>
      </dgm:t>
    </dgm:pt>
    <dgm:pt modelId="{5181144B-5F04-45BE-A6F2-4543F40FFF23}" type="parTrans" cxnId="{426411F9-A7D1-4539-9F06-F5D1E642EA84}">
      <dgm:prSet/>
      <dgm:spPr/>
      <dgm:t>
        <a:bodyPr/>
        <a:lstStyle/>
        <a:p>
          <a:endParaRPr lang="en-US" sz="2000"/>
        </a:p>
      </dgm:t>
    </dgm:pt>
    <dgm:pt modelId="{45A93BBB-BAF7-4BD4-BD32-1FC244F253F6}" type="sibTrans" cxnId="{426411F9-A7D1-4539-9F06-F5D1E642EA84}">
      <dgm:prSet/>
      <dgm:spPr/>
      <dgm:t>
        <a:bodyPr/>
        <a:lstStyle/>
        <a:p>
          <a:endParaRPr lang="en-US" sz="2000"/>
        </a:p>
      </dgm:t>
    </dgm:pt>
    <dgm:pt modelId="{F0662294-A472-451B-BDBD-BBDFFB77A0B9}">
      <dgm:prSet custT="1"/>
      <dgm:spPr/>
      <dgm:t>
        <a:bodyPr/>
        <a:lstStyle/>
        <a:p>
          <a:r>
            <a:rPr lang="en-US" sz="2000" dirty="0" smtClean="0"/>
            <a:t>Goods are unrelated.</a:t>
          </a:r>
          <a:endParaRPr lang="en-US" sz="2000" dirty="0"/>
        </a:p>
      </dgm:t>
    </dgm:pt>
    <dgm:pt modelId="{AA2911CB-CF54-4140-8A9C-62D7FF1CA7D5}" type="parTrans" cxnId="{9690524A-AC84-457B-A563-7C7968452AD0}">
      <dgm:prSet/>
      <dgm:spPr/>
      <dgm:t>
        <a:bodyPr/>
        <a:lstStyle/>
        <a:p>
          <a:endParaRPr lang="en-US" sz="2000"/>
        </a:p>
      </dgm:t>
    </dgm:pt>
    <dgm:pt modelId="{469AE2EB-3216-4110-B20D-F14783FCF0DC}" type="sibTrans" cxnId="{9690524A-AC84-457B-A563-7C7968452AD0}">
      <dgm:prSet/>
      <dgm:spPr/>
      <dgm:t>
        <a:bodyPr/>
        <a:lstStyle/>
        <a:p>
          <a:endParaRPr lang="en-US" sz="2000"/>
        </a:p>
      </dgm:t>
    </dgm:pt>
    <dgm:pt modelId="{E7189DB5-E91D-4434-90FC-8FCA329A860E}">
      <dgm:prSet custT="1"/>
      <dgm:spPr/>
      <dgm:t>
        <a:bodyPr/>
        <a:lstStyle/>
        <a:p>
          <a:r>
            <a:rPr lang="en-US" sz="2000" dirty="0" smtClean="0"/>
            <a:t>Change in price will have no effect on the demand for the other good.</a:t>
          </a:r>
          <a:endParaRPr lang="en-US" sz="2000" dirty="0"/>
        </a:p>
      </dgm:t>
    </dgm:pt>
    <dgm:pt modelId="{7277E8F2-37EE-4F1F-B93B-2C678C04498F}" type="parTrans" cxnId="{07404FE5-3EAA-4ACA-BF31-4ACF9DBB05BD}">
      <dgm:prSet/>
      <dgm:spPr/>
      <dgm:t>
        <a:bodyPr/>
        <a:lstStyle/>
        <a:p>
          <a:endParaRPr lang="en-US" sz="2000"/>
        </a:p>
      </dgm:t>
    </dgm:pt>
    <dgm:pt modelId="{47DC45B6-CE2A-4C3C-A303-A21148FC5F2F}" type="sibTrans" cxnId="{07404FE5-3EAA-4ACA-BF31-4ACF9DBB05BD}">
      <dgm:prSet/>
      <dgm:spPr/>
      <dgm:t>
        <a:bodyPr/>
        <a:lstStyle/>
        <a:p>
          <a:endParaRPr lang="en-US" sz="2000"/>
        </a:p>
      </dgm:t>
    </dgm:pt>
    <dgm:pt modelId="{110754FA-13D6-470B-ABC5-FB7723100896}" type="pres">
      <dgm:prSet presAssocID="{7675E670-4D43-485E-BD51-066AD8341FD5}" presName="linear" presStyleCnt="0">
        <dgm:presLayoutVars>
          <dgm:dir/>
          <dgm:animLvl val="lvl"/>
          <dgm:resizeHandles val="exact"/>
        </dgm:presLayoutVars>
      </dgm:prSet>
      <dgm:spPr/>
      <dgm:t>
        <a:bodyPr/>
        <a:lstStyle/>
        <a:p>
          <a:endParaRPr lang="en-US"/>
        </a:p>
      </dgm:t>
    </dgm:pt>
    <dgm:pt modelId="{6EA28F11-4D99-4A52-A78C-809B903E2570}" type="pres">
      <dgm:prSet presAssocID="{4AC76C25-6FBB-46B0-BED0-5D1501238C9A}" presName="parentLin" presStyleCnt="0"/>
      <dgm:spPr/>
    </dgm:pt>
    <dgm:pt modelId="{C7BE41D6-868F-4569-A0A0-E9658AE48C5E}" type="pres">
      <dgm:prSet presAssocID="{4AC76C25-6FBB-46B0-BED0-5D1501238C9A}" presName="parentLeftMargin" presStyleLbl="node1" presStyleIdx="0" presStyleCnt="3"/>
      <dgm:spPr/>
      <dgm:t>
        <a:bodyPr/>
        <a:lstStyle/>
        <a:p>
          <a:endParaRPr lang="en-US"/>
        </a:p>
      </dgm:t>
    </dgm:pt>
    <dgm:pt modelId="{87601350-DD2E-44B9-8C50-5A4F3AD8B45E}" type="pres">
      <dgm:prSet presAssocID="{4AC76C25-6FBB-46B0-BED0-5D1501238C9A}" presName="parentText" presStyleLbl="node1" presStyleIdx="0" presStyleCnt="3" custLinFactNeighborY="737">
        <dgm:presLayoutVars>
          <dgm:chMax val="0"/>
          <dgm:bulletEnabled val="1"/>
        </dgm:presLayoutVars>
      </dgm:prSet>
      <dgm:spPr/>
      <dgm:t>
        <a:bodyPr/>
        <a:lstStyle/>
        <a:p>
          <a:endParaRPr lang="en-US"/>
        </a:p>
      </dgm:t>
    </dgm:pt>
    <dgm:pt modelId="{A32B3613-7DAB-4CC0-821C-0A514C946B88}" type="pres">
      <dgm:prSet presAssocID="{4AC76C25-6FBB-46B0-BED0-5D1501238C9A}" presName="negativeSpace" presStyleCnt="0"/>
      <dgm:spPr/>
    </dgm:pt>
    <dgm:pt modelId="{ECC3EA40-9657-4340-8A20-51F5A4AEAAD7}" type="pres">
      <dgm:prSet presAssocID="{4AC76C25-6FBB-46B0-BED0-5D1501238C9A}" presName="childText" presStyleLbl="conFgAcc1" presStyleIdx="0" presStyleCnt="3">
        <dgm:presLayoutVars>
          <dgm:bulletEnabled val="1"/>
        </dgm:presLayoutVars>
      </dgm:prSet>
      <dgm:spPr/>
      <dgm:t>
        <a:bodyPr/>
        <a:lstStyle/>
        <a:p>
          <a:endParaRPr lang="en-US"/>
        </a:p>
      </dgm:t>
    </dgm:pt>
    <dgm:pt modelId="{20CFA7D0-F258-42A0-B1D5-412CB8447D85}" type="pres">
      <dgm:prSet presAssocID="{428CB4B7-AE8A-499E-B225-2406F262D93D}" presName="spaceBetweenRectangles" presStyleCnt="0"/>
      <dgm:spPr/>
    </dgm:pt>
    <dgm:pt modelId="{F63AA588-CD61-45DE-B9A0-DDEBC0FB85BC}" type="pres">
      <dgm:prSet presAssocID="{B13BD1EB-9972-4C8F-9CC9-752D876B6214}" presName="parentLin" presStyleCnt="0"/>
      <dgm:spPr/>
    </dgm:pt>
    <dgm:pt modelId="{413523CF-0964-469B-A95C-F71295616CFE}" type="pres">
      <dgm:prSet presAssocID="{B13BD1EB-9972-4C8F-9CC9-752D876B6214}" presName="parentLeftMargin" presStyleLbl="node1" presStyleIdx="0" presStyleCnt="3"/>
      <dgm:spPr/>
      <dgm:t>
        <a:bodyPr/>
        <a:lstStyle/>
        <a:p>
          <a:endParaRPr lang="en-US"/>
        </a:p>
      </dgm:t>
    </dgm:pt>
    <dgm:pt modelId="{66B3A219-1178-4643-88CD-23B5A3C0C288}" type="pres">
      <dgm:prSet presAssocID="{B13BD1EB-9972-4C8F-9CC9-752D876B6214}" presName="parentText" presStyleLbl="node1" presStyleIdx="1" presStyleCnt="3">
        <dgm:presLayoutVars>
          <dgm:chMax val="0"/>
          <dgm:bulletEnabled val="1"/>
        </dgm:presLayoutVars>
      </dgm:prSet>
      <dgm:spPr/>
      <dgm:t>
        <a:bodyPr/>
        <a:lstStyle/>
        <a:p>
          <a:endParaRPr lang="en-US"/>
        </a:p>
      </dgm:t>
    </dgm:pt>
    <dgm:pt modelId="{9D28AE43-4A02-4A0C-9AFD-483FCFE7FFA6}" type="pres">
      <dgm:prSet presAssocID="{B13BD1EB-9972-4C8F-9CC9-752D876B6214}" presName="negativeSpace" presStyleCnt="0"/>
      <dgm:spPr/>
    </dgm:pt>
    <dgm:pt modelId="{381ECE0C-B799-436F-86A9-5F6E10ACF51C}" type="pres">
      <dgm:prSet presAssocID="{B13BD1EB-9972-4C8F-9CC9-752D876B6214}" presName="childText" presStyleLbl="conFgAcc1" presStyleIdx="1" presStyleCnt="3">
        <dgm:presLayoutVars>
          <dgm:bulletEnabled val="1"/>
        </dgm:presLayoutVars>
      </dgm:prSet>
      <dgm:spPr/>
      <dgm:t>
        <a:bodyPr/>
        <a:lstStyle/>
        <a:p>
          <a:endParaRPr lang="en-US"/>
        </a:p>
      </dgm:t>
    </dgm:pt>
    <dgm:pt modelId="{7E5C4C2E-4AD2-4005-8BBE-A904089171B3}" type="pres">
      <dgm:prSet presAssocID="{3CFC6A20-BFFC-4A26-B718-9D390D48710F}" presName="spaceBetweenRectangles" presStyleCnt="0"/>
      <dgm:spPr/>
    </dgm:pt>
    <dgm:pt modelId="{A3931558-87F4-42D4-8FA7-8CBC54E63908}" type="pres">
      <dgm:prSet presAssocID="{82159E14-D72B-417A-8CA1-D62B02648F58}" presName="parentLin" presStyleCnt="0"/>
      <dgm:spPr/>
    </dgm:pt>
    <dgm:pt modelId="{4A4958C1-A941-400D-990C-C9EC12BDCEE9}" type="pres">
      <dgm:prSet presAssocID="{82159E14-D72B-417A-8CA1-D62B02648F58}" presName="parentLeftMargin" presStyleLbl="node1" presStyleIdx="1" presStyleCnt="3"/>
      <dgm:spPr/>
      <dgm:t>
        <a:bodyPr/>
        <a:lstStyle/>
        <a:p>
          <a:endParaRPr lang="en-US"/>
        </a:p>
      </dgm:t>
    </dgm:pt>
    <dgm:pt modelId="{51FC2F54-B729-4BCB-AD4F-0F4DDFFC945B}" type="pres">
      <dgm:prSet presAssocID="{82159E14-D72B-417A-8CA1-D62B02648F58}" presName="parentText" presStyleLbl="node1" presStyleIdx="2" presStyleCnt="3">
        <dgm:presLayoutVars>
          <dgm:chMax val="0"/>
          <dgm:bulletEnabled val="1"/>
        </dgm:presLayoutVars>
      </dgm:prSet>
      <dgm:spPr/>
      <dgm:t>
        <a:bodyPr/>
        <a:lstStyle/>
        <a:p>
          <a:endParaRPr lang="en-US"/>
        </a:p>
      </dgm:t>
    </dgm:pt>
    <dgm:pt modelId="{BAA2211F-C789-4465-84A9-8BA1CABF8903}" type="pres">
      <dgm:prSet presAssocID="{82159E14-D72B-417A-8CA1-D62B02648F58}" presName="negativeSpace" presStyleCnt="0"/>
      <dgm:spPr/>
    </dgm:pt>
    <dgm:pt modelId="{FA5DBECF-C59C-436C-AE62-14AFE8AEC670}" type="pres">
      <dgm:prSet presAssocID="{82159E14-D72B-417A-8CA1-D62B02648F58}" presName="childText" presStyleLbl="conFgAcc1" presStyleIdx="2" presStyleCnt="3">
        <dgm:presLayoutVars>
          <dgm:bulletEnabled val="1"/>
        </dgm:presLayoutVars>
      </dgm:prSet>
      <dgm:spPr/>
      <dgm:t>
        <a:bodyPr/>
        <a:lstStyle/>
        <a:p>
          <a:endParaRPr lang="en-US"/>
        </a:p>
      </dgm:t>
    </dgm:pt>
  </dgm:ptLst>
  <dgm:cxnLst>
    <dgm:cxn modelId="{426411F9-A7D1-4539-9F06-F5D1E642EA84}" srcId="{B13BD1EB-9972-4C8F-9CC9-752D876B6214}" destId="{DE81F499-FE12-4B75-B273-A3C7FEFD3B19}" srcOrd="2" destOrd="0" parTransId="{5181144B-5F04-45BE-A6F2-4543F40FFF23}" sibTransId="{45A93BBB-BAF7-4BD4-BD32-1FC244F253F6}"/>
    <dgm:cxn modelId="{E96625F3-A4AF-46CA-A907-6F5C3D0BB435}" srcId="{B13BD1EB-9972-4C8F-9CC9-752D876B6214}" destId="{AB62E55B-79E7-480D-B8FC-788353A3FF3A}" srcOrd="1" destOrd="0" parTransId="{C5B26F93-27F4-4B3D-B2CB-1FE3068C51A4}" sibTransId="{2854DB27-16AE-4893-939F-A82CB3976B9A}"/>
    <dgm:cxn modelId="{AA7337CB-AFDE-7549-87FC-37064D0C5EA7}" type="presOf" srcId="{82159E14-D72B-417A-8CA1-D62B02648F58}" destId="{51FC2F54-B729-4BCB-AD4F-0F4DDFFC945B}" srcOrd="1" destOrd="0" presId="urn:microsoft.com/office/officeart/2005/8/layout/list1"/>
    <dgm:cxn modelId="{4CB2A0B8-0711-9348-BBE1-E59885E0FB85}" type="presOf" srcId="{AB62E55B-79E7-480D-B8FC-788353A3FF3A}" destId="{381ECE0C-B799-436F-86A9-5F6E10ACF51C}" srcOrd="0" destOrd="1" presId="urn:microsoft.com/office/officeart/2005/8/layout/list1"/>
    <dgm:cxn modelId="{07404FE5-3EAA-4ACA-BF31-4ACF9DBB05BD}" srcId="{82159E14-D72B-417A-8CA1-D62B02648F58}" destId="{E7189DB5-E91D-4434-90FC-8FCA329A860E}" srcOrd="1" destOrd="0" parTransId="{7277E8F2-37EE-4F1F-B93B-2C678C04498F}" sibTransId="{47DC45B6-CE2A-4C3C-A303-A21148FC5F2F}"/>
    <dgm:cxn modelId="{24494466-6B6A-D24F-B2A0-8F21F4E9F3AB}" type="presOf" srcId="{1E7A1E67-21DC-44C7-9429-F665E43E1F5F}" destId="{ECC3EA40-9657-4340-8A20-51F5A4AEAAD7}" srcOrd="0" destOrd="2" presId="urn:microsoft.com/office/officeart/2005/8/layout/list1"/>
    <dgm:cxn modelId="{81985BE9-9D02-154F-8DBD-333B4B231EA2}" type="presOf" srcId="{AD6D715C-27D9-4192-BBEA-F2D27266A6A3}" destId="{ECC3EA40-9657-4340-8A20-51F5A4AEAAD7}" srcOrd="0" destOrd="0" presId="urn:microsoft.com/office/officeart/2005/8/layout/list1"/>
    <dgm:cxn modelId="{783BB545-FD3F-5F4B-9F28-02065851CD40}" type="presOf" srcId="{0581DA6E-36B9-4A24-8CD5-303E01C5FD96}" destId="{ECC3EA40-9657-4340-8A20-51F5A4AEAAD7}" srcOrd="0" destOrd="1" presId="urn:microsoft.com/office/officeart/2005/8/layout/list1"/>
    <dgm:cxn modelId="{9690524A-AC84-457B-A563-7C7968452AD0}" srcId="{82159E14-D72B-417A-8CA1-D62B02648F58}" destId="{F0662294-A472-451B-BDBD-BBDFFB77A0B9}" srcOrd="0" destOrd="0" parTransId="{AA2911CB-CF54-4140-8A9C-62D7FF1CA7D5}" sibTransId="{469AE2EB-3216-4110-B20D-F14783FCF0DC}"/>
    <dgm:cxn modelId="{2ED85047-65CB-4967-8FDA-FEF84ABEE6E2}" srcId="{7675E670-4D43-485E-BD51-066AD8341FD5}" destId="{B13BD1EB-9972-4C8F-9CC9-752D876B6214}" srcOrd="1" destOrd="0" parTransId="{6AE3BE64-BECB-4315-8E40-1BBB05AEDB28}" sibTransId="{3CFC6A20-BFFC-4A26-B718-9D390D48710F}"/>
    <dgm:cxn modelId="{F644E9A1-912F-4D41-AD8A-13112EE6A096}" type="presOf" srcId="{B13BD1EB-9972-4C8F-9CC9-752D876B6214}" destId="{413523CF-0964-469B-A95C-F71295616CFE}" srcOrd="0" destOrd="0" presId="urn:microsoft.com/office/officeart/2005/8/layout/list1"/>
    <dgm:cxn modelId="{66E561C9-6A63-4A09-9BF8-48BBB0A9A647}" srcId="{4AC76C25-6FBB-46B0-BED0-5D1501238C9A}" destId="{1E7A1E67-21DC-44C7-9429-F665E43E1F5F}" srcOrd="2" destOrd="0" parTransId="{D4A2C1A4-D52F-420A-A3CE-AE34A86F4749}" sibTransId="{932636D0-DB48-4C56-B0B5-6F87E27278A3}"/>
    <dgm:cxn modelId="{7E7A2B9A-A837-40FC-B005-AF790B464782}" srcId="{4AC76C25-6FBB-46B0-BED0-5D1501238C9A}" destId="{0581DA6E-36B9-4A24-8CD5-303E01C5FD96}" srcOrd="1" destOrd="0" parTransId="{AC24C5C2-E871-45A0-9B19-14D3782F91B6}" sibTransId="{312B9105-07FE-4F54-BF78-4700354E907E}"/>
    <dgm:cxn modelId="{D0CAC9CC-CD40-2D4B-B2A3-3E4EB971BE28}" type="presOf" srcId="{4AC76C25-6FBB-46B0-BED0-5D1501238C9A}" destId="{87601350-DD2E-44B9-8C50-5A4F3AD8B45E}" srcOrd="1" destOrd="0" presId="urn:microsoft.com/office/officeart/2005/8/layout/list1"/>
    <dgm:cxn modelId="{883F259E-77CB-1B42-B31F-B9F3888A7AC7}" type="presOf" srcId="{DE81F499-FE12-4B75-B273-A3C7FEFD3B19}" destId="{381ECE0C-B799-436F-86A9-5F6E10ACF51C}" srcOrd="0" destOrd="2" presId="urn:microsoft.com/office/officeart/2005/8/layout/list1"/>
    <dgm:cxn modelId="{15036754-63F8-1444-9806-A51E3B87A4B8}" type="presOf" srcId="{B13BD1EB-9972-4C8F-9CC9-752D876B6214}" destId="{66B3A219-1178-4643-88CD-23B5A3C0C288}" srcOrd="1" destOrd="0" presId="urn:microsoft.com/office/officeart/2005/8/layout/list1"/>
    <dgm:cxn modelId="{B38BEE2C-158A-4A88-83A0-0FF0BB5C3521}" srcId="{B13BD1EB-9972-4C8F-9CC9-752D876B6214}" destId="{0BB23312-360F-4096-BD92-DDC4F41D2E6C}" srcOrd="0" destOrd="0" parTransId="{4B26D301-2900-48CD-8CE0-1014C7A4D923}" sibTransId="{4BF54A24-3466-4CC4-A1EC-65AA65D14D51}"/>
    <dgm:cxn modelId="{FD40C82F-E986-C744-BF23-5AB5FC7B4287}" type="presOf" srcId="{0BB23312-360F-4096-BD92-DDC4F41D2E6C}" destId="{381ECE0C-B799-436F-86A9-5F6E10ACF51C}" srcOrd="0" destOrd="0" presId="urn:microsoft.com/office/officeart/2005/8/layout/list1"/>
    <dgm:cxn modelId="{FE20A2ED-AB2A-6A49-B390-62C8EEC9956A}" type="presOf" srcId="{7675E670-4D43-485E-BD51-066AD8341FD5}" destId="{110754FA-13D6-470B-ABC5-FB7723100896}" srcOrd="0" destOrd="0" presId="urn:microsoft.com/office/officeart/2005/8/layout/list1"/>
    <dgm:cxn modelId="{5B791FFB-F06D-4C8F-B2E2-6ACC804F3F30}" srcId="{7675E670-4D43-485E-BD51-066AD8341FD5}" destId="{4AC76C25-6FBB-46B0-BED0-5D1501238C9A}" srcOrd="0" destOrd="0" parTransId="{486B2DBB-EF02-4473-92F6-8CA0FF5F5CD7}" sibTransId="{428CB4B7-AE8A-499E-B225-2406F262D93D}"/>
    <dgm:cxn modelId="{B775C381-C678-F243-99CE-B72BD0319357}" type="presOf" srcId="{82159E14-D72B-417A-8CA1-D62B02648F58}" destId="{4A4958C1-A941-400D-990C-C9EC12BDCEE9}" srcOrd="0" destOrd="0" presId="urn:microsoft.com/office/officeart/2005/8/layout/list1"/>
    <dgm:cxn modelId="{D0969290-2B8C-4345-BB3C-84BE661DF0FC}" srcId="{4AC76C25-6FBB-46B0-BED0-5D1501238C9A}" destId="{AD6D715C-27D9-4192-BBEA-F2D27266A6A3}" srcOrd="0" destOrd="0" parTransId="{EB8E6E5B-08E3-41A1-9BF9-E99001555AD9}" sibTransId="{1A0499C8-C0AD-47DC-AB4F-7CDF075CBC78}"/>
    <dgm:cxn modelId="{EA49CDB1-E08A-E640-8FCC-3EA4BB79E1A1}" type="presOf" srcId="{F0662294-A472-451B-BDBD-BBDFFB77A0B9}" destId="{FA5DBECF-C59C-436C-AE62-14AFE8AEC670}" srcOrd="0" destOrd="0" presId="urn:microsoft.com/office/officeart/2005/8/layout/list1"/>
    <dgm:cxn modelId="{DBB561E3-3C98-49CD-AAAB-C660E7ACAAFB}" srcId="{7675E670-4D43-485E-BD51-066AD8341FD5}" destId="{82159E14-D72B-417A-8CA1-D62B02648F58}" srcOrd="2" destOrd="0" parTransId="{D0AEC06B-FD35-4738-A288-F9B95A3E12CC}" sibTransId="{FFA0871A-C2A8-4839-AD5E-F81A44AB34F6}"/>
    <dgm:cxn modelId="{D9716541-84E0-AD4D-BD04-D6C12D710DF2}" type="presOf" srcId="{4AC76C25-6FBB-46B0-BED0-5D1501238C9A}" destId="{C7BE41D6-868F-4569-A0A0-E9658AE48C5E}" srcOrd="0" destOrd="0" presId="urn:microsoft.com/office/officeart/2005/8/layout/list1"/>
    <dgm:cxn modelId="{380EDE11-BBCB-D44E-9EFB-E661903E273D}" type="presOf" srcId="{E7189DB5-E91D-4434-90FC-8FCA329A860E}" destId="{FA5DBECF-C59C-436C-AE62-14AFE8AEC670}" srcOrd="0" destOrd="1" presId="urn:microsoft.com/office/officeart/2005/8/layout/list1"/>
    <dgm:cxn modelId="{5372EFD0-AA5B-7F4C-A6E6-A24AA42138E9}" type="presParOf" srcId="{110754FA-13D6-470B-ABC5-FB7723100896}" destId="{6EA28F11-4D99-4A52-A78C-809B903E2570}" srcOrd="0" destOrd="0" presId="urn:microsoft.com/office/officeart/2005/8/layout/list1"/>
    <dgm:cxn modelId="{361F5FD2-8176-A44B-A955-E6EB0D652D48}" type="presParOf" srcId="{6EA28F11-4D99-4A52-A78C-809B903E2570}" destId="{C7BE41D6-868F-4569-A0A0-E9658AE48C5E}" srcOrd="0" destOrd="0" presId="urn:microsoft.com/office/officeart/2005/8/layout/list1"/>
    <dgm:cxn modelId="{F6AAC01E-E174-5649-BE19-72F37EC31AC6}" type="presParOf" srcId="{6EA28F11-4D99-4A52-A78C-809B903E2570}" destId="{87601350-DD2E-44B9-8C50-5A4F3AD8B45E}" srcOrd="1" destOrd="0" presId="urn:microsoft.com/office/officeart/2005/8/layout/list1"/>
    <dgm:cxn modelId="{4CBE4E9D-F710-754F-B121-C9663AD3E449}" type="presParOf" srcId="{110754FA-13D6-470B-ABC5-FB7723100896}" destId="{A32B3613-7DAB-4CC0-821C-0A514C946B88}" srcOrd="1" destOrd="0" presId="urn:microsoft.com/office/officeart/2005/8/layout/list1"/>
    <dgm:cxn modelId="{56B3F134-EEC2-7643-A25B-376E43F2D1C2}" type="presParOf" srcId="{110754FA-13D6-470B-ABC5-FB7723100896}" destId="{ECC3EA40-9657-4340-8A20-51F5A4AEAAD7}" srcOrd="2" destOrd="0" presId="urn:microsoft.com/office/officeart/2005/8/layout/list1"/>
    <dgm:cxn modelId="{3280A426-8550-9246-9CFF-BAED2F08E97E}" type="presParOf" srcId="{110754FA-13D6-470B-ABC5-FB7723100896}" destId="{20CFA7D0-F258-42A0-B1D5-412CB8447D85}" srcOrd="3" destOrd="0" presId="urn:microsoft.com/office/officeart/2005/8/layout/list1"/>
    <dgm:cxn modelId="{0D907E3F-6ABD-4A4E-AB82-4E298F1737D6}" type="presParOf" srcId="{110754FA-13D6-470B-ABC5-FB7723100896}" destId="{F63AA588-CD61-45DE-B9A0-DDEBC0FB85BC}" srcOrd="4" destOrd="0" presId="urn:microsoft.com/office/officeart/2005/8/layout/list1"/>
    <dgm:cxn modelId="{059E5012-361B-8B45-B16A-4AA1379130D6}" type="presParOf" srcId="{F63AA588-CD61-45DE-B9A0-DDEBC0FB85BC}" destId="{413523CF-0964-469B-A95C-F71295616CFE}" srcOrd="0" destOrd="0" presId="urn:microsoft.com/office/officeart/2005/8/layout/list1"/>
    <dgm:cxn modelId="{2E13B3E7-6A37-C946-BA96-33849BDDAA5B}" type="presParOf" srcId="{F63AA588-CD61-45DE-B9A0-DDEBC0FB85BC}" destId="{66B3A219-1178-4643-88CD-23B5A3C0C288}" srcOrd="1" destOrd="0" presId="urn:microsoft.com/office/officeart/2005/8/layout/list1"/>
    <dgm:cxn modelId="{F7222C72-F465-8B42-BA18-6E68F705EE44}" type="presParOf" srcId="{110754FA-13D6-470B-ABC5-FB7723100896}" destId="{9D28AE43-4A02-4A0C-9AFD-483FCFE7FFA6}" srcOrd="5" destOrd="0" presId="urn:microsoft.com/office/officeart/2005/8/layout/list1"/>
    <dgm:cxn modelId="{A71E098F-94A6-534C-BB4C-76FF04B53553}" type="presParOf" srcId="{110754FA-13D6-470B-ABC5-FB7723100896}" destId="{381ECE0C-B799-436F-86A9-5F6E10ACF51C}" srcOrd="6" destOrd="0" presId="urn:microsoft.com/office/officeart/2005/8/layout/list1"/>
    <dgm:cxn modelId="{DB5A1A27-BF3D-4446-92E0-976B86336DD2}" type="presParOf" srcId="{110754FA-13D6-470B-ABC5-FB7723100896}" destId="{7E5C4C2E-4AD2-4005-8BBE-A904089171B3}" srcOrd="7" destOrd="0" presId="urn:microsoft.com/office/officeart/2005/8/layout/list1"/>
    <dgm:cxn modelId="{B79EADE1-E1F6-1B4C-83FE-D04B0DA648FF}" type="presParOf" srcId="{110754FA-13D6-470B-ABC5-FB7723100896}" destId="{A3931558-87F4-42D4-8FA7-8CBC54E63908}" srcOrd="8" destOrd="0" presId="urn:microsoft.com/office/officeart/2005/8/layout/list1"/>
    <dgm:cxn modelId="{24FD0466-813B-4540-93A7-DB5841B3B11F}" type="presParOf" srcId="{A3931558-87F4-42D4-8FA7-8CBC54E63908}" destId="{4A4958C1-A941-400D-990C-C9EC12BDCEE9}" srcOrd="0" destOrd="0" presId="urn:microsoft.com/office/officeart/2005/8/layout/list1"/>
    <dgm:cxn modelId="{DD8788F2-07EB-A441-A29B-9F228CA00887}" type="presParOf" srcId="{A3931558-87F4-42D4-8FA7-8CBC54E63908}" destId="{51FC2F54-B729-4BCB-AD4F-0F4DDFFC945B}" srcOrd="1" destOrd="0" presId="urn:microsoft.com/office/officeart/2005/8/layout/list1"/>
    <dgm:cxn modelId="{158ABBBC-4A65-C341-A5DC-953B0E3A1B19}" type="presParOf" srcId="{110754FA-13D6-470B-ABC5-FB7723100896}" destId="{BAA2211F-C789-4465-84A9-8BA1CABF8903}" srcOrd="9" destOrd="0" presId="urn:microsoft.com/office/officeart/2005/8/layout/list1"/>
    <dgm:cxn modelId="{D8DCC7DE-4CC8-A449-AE87-FD6EA5D67BDE}" type="presParOf" srcId="{110754FA-13D6-470B-ABC5-FB7723100896}" destId="{FA5DBECF-C59C-436C-AE62-14AFE8AEC67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3EA40-9657-4340-8A20-51F5A4AEAAD7}">
      <dsp:nvSpPr>
        <dsp:cNvPr id="0" name=""/>
        <dsp:cNvSpPr/>
      </dsp:nvSpPr>
      <dsp:spPr>
        <a:xfrm>
          <a:off x="0" y="120060"/>
          <a:ext cx="8461375" cy="181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697" tIns="166624" rIns="656697"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Goods are substitutes.</a:t>
          </a:r>
          <a:endParaRPr lang="en-US" sz="2000" kern="1200" dirty="0"/>
        </a:p>
        <a:p>
          <a:pPr marL="228600" lvl="1" indent="-228600" algn="l" defTabSz="889000">
            <a:lnSpc>
              <a:spcPct val="90000"/>
            </a:lnSpc>
            <a:spcBef>
              <a:spcPct val="0"/>
            </a:spcBef>
            <a:spcAft>
              <a:spcPct val="15000"/>
            </a:spcAft>
            <a:buChar char="••"/>
          </a:pPr>
          <a:r>
            <a:rPr lang="en-US" sz="2000" kern="1200" dirty="0" smtClean="0"/>
            <a:t>Products that are very close substitutes have higher XED +</a:t>
          </a:r>
          <a:r>
            <a:rPr lang="en-US" sz="2000" kern="1200" dirty="0" err="1" smtClean="0"/>
            <a:t>ve</a:t>
          </a:r>
          <a:r>
            <a:rPr lang="en-US" sz="2000" kern="1200" dirty="0" smtClean="0"/>
            <a:t> values.</a:t>
          </a:r>
          <a:endParaRPr lang="en-US" sz="2000" kern="1200" dirty="0"/>
        </a:p>
        <a:p>
          <a:pPr marL="228600" lvl="1" indent="-228600" algn="l" defTabSz="889000">
            <a:lnSpc>
              <a:spcPct val="90000"/>
            </a:lnSpc>
            <a:spcBef>
              <a:spcPct val="0"/>
            </a:spcBef>
            <a:spcAft>
              <a:spcPct val="15000"/>
            </a:spcAft>
            <a:buChar char="••"/>
          </a:pPr>
          <a:r>
            <a:rPr lang="en-US" sz="2000" kern="1200" dirty="0" smtClean="0"/>
            <a:t>Increase in price of product X, will lead to a larger increase in demand for product Y.</a:t>
          </a:r>
          <a:endParaRPr lang="en-US" sz="2000" kern="1200" dirty="0"/>
        </a:p>
      </dsp:txBody>
      <dsp:txXfrm>
        <a:off x="0" y="120060"/>
        <a:ext cx="8461375" cy="1814400"/>
      </dsp:txXfrm>
    </dsp:sp>
    <dsp:sp modelId="{87601350-DD2E-44B9-8C50-5A4F3AD8B45E}">
      <dsp:nvSpPr>
        <dsp:cNvPr id="0" name=""/>
        <dsp:cNvSpPr/>
      </dsp:nvSpPr>
      <dsp:spPr>
        <a:xfrm>
          <a:off x="423068" y="3720"/>
          <a:ext cx="5922962"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874" tIns="0" rIns="223874" bIns="0" numCol="1" spcCol="1270" anchor="ctr" anchorCtr="0">
          <a:noAutofit/>
        </a:bodyPr>
        <a:lstStyle/>
        <a:p>
          <a:pPr lvl="0" algn="l" defTabSz="1066800">
            <a:lnSpc>
              <a:spcPct val="90000"/>
            </a:lnSpc>
            <a:spcBef>
              <a:spcPct val="0"/>
            </a:spcBef>
            <a:spcAft>
              <a:spcPct val="35000"/>
            </a:spcAft>
          </a:pPr>
          <a:r>
            <a:rPr lang="en-US" sz="2400" b="1" kern="1200" dirty="0" smtClean="0"/>
            <a:t>If CED is +</a:t>
          </a:r>
          <a:r>
            <a:rPr lang="en-US" sz="2400" b="1" kern="1200" dirty="0" err="1" smtClean="0"/>
            <a:t>ve</a:t>
          </a:r>
          <a:endParaRPr lang="en-US" sz="2400" b="1" kern="1200" dirty="0"/>
        </a:p>
      </dsp:txBody>
      <dsp:txXfrm>
        <a:off x="434596" y="15248"/>
        <a:ext cx="5899906" cy="213104"/>
      </dsp:txXfrm>
    </dsp:sp>
    <dsp:sp modelId="{381ECE0C-B799-436F-86A9-5F6E10ACF51C}">
      <dsp:nvSpPr>
        <dsp:cNvPr id="0" name=""/>
        <dsp:cNvSpPr/>
      </dsp:nvSpPr>
      <dsp:spPr>
        <a:xfrm>
          <a:off x="0" y="2095740"/>
          <a:ext cx="8461375" cy="181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697" tIns="166624" rIns="656697"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Goods are complements.</a:t>
          </a:r>
          <a:endParaRPr lang="en-US" sz="2000" kern="1200" dirty="0"/>
        </a:p>
        <a:p>
          <a:pPr marL="228600" lvl="1" indent="-228600" algn="l" defTabSz="889000">
            <a:lnSpc>
              <a:spcPct val="90000"/>
            </a:lnSpc>
            <a:spcBef>
              <a:spcPct val="0"/>
            </a:spcBef>
            <a:spcAft>
              <a:spcPct val="15000"/>
            </a:spcAft>
            <a:buChar char="••"/>
          </a:pPr>
          <a:r>
            <a:rPr lang="en-US" sz="2000" kern="1200" dirty="0" smtClean="0"/>
            <a:t>Products that are very close complements have lower XED -</a:t>
          </a:r>
          <a:r>
            <a:rPr lang="en-US" sz="2000" kern="1200" dirty="0" err="1" smtClean="0"/>
            <a:t>ve</a:t>
          </a:r>
          <a:r>
            <a:rPr lang="en-US" sz="2000" kern="1200" dirty="0" smtClean="0"/>
            <a:t> values.</a:t>
          </a:r>
          <a:endParaRPr lang="en-US" sz="2000" kern="1200" dirty="0"/>
        </a:p>
        <a:p>
          <a:pPr marL="228600" lvl="1" indent="-228600" algn="l" defTabSz="889000">
            <a:lnSpc>
              <a:spcPct val="90000"/>
            </a:lnSpc>
            <a:spcBef>
              <a:spcPct val="0"/>
            </a:spcBef>
            <a:spcAft>
              <a:spcPct val="15000"/>
            </a:spcAft>
            <a:buChar char="••"/>
          </a:pPr>
          <a:r>
            <a:rPr lang="en-US" sz="2000" kern="1200" dirty="0" smtClean="0"/>
            <a:t>Increase in price of product X, will lead to a larger decrease in demand for product Y.</a:t>
          </a:r>
          <a:endParaRPr lang="en-US" sz="2000" kern="1200" dirty="0"/>
        </a:p>
      </dsp:txBody>
      <dsp:txXfrm>
        <a:off x="0" y="2095740"/>
        <a:ext cx="8461375" cy="1814400"/>
      </dsp:txXfrm>
    </dsp:sp>
    <dsp:sp modelId="{66B3A219-1178-4643-88CD-23B5A3C0C288}">
      <dsp:nvSpPr>
        <dsp:cNvPr id="0" name=""/>
        <dsp:cNvSpPr/>
      </dsp:nvSpPr>
      <dsp:spPr>
        <a:xfrm>
          <a:off x="423068" y="1977660"/>
          <a:ext cx="5922962"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874" tIns="0" rIns="223874" bIns="0" numCol="1" spcCol="1270" anchor="ctr" anchorCtr="0">
          <a:noAutofit/>
        </a:bodyPr>
        <a:lstStyle/>
        <a:p>
          <a:pPr lvl="0" algn="l" defTabSz="1066800">
            <a:lnSpc>
              <a:spcPct val="90000"/>
            </a:lnSpc>
            <a:spcBef>
              <a:spcPct val="0"/>
            </a:spcBef>
            <a:spcAft>
              <a:spcPct val="35000"/>
            </a:spcAft>
          </a:pPr>
          <a:r>
            <a:rPr lang="en-US" sz="2400" b="1" kern="1200" dirty="0" smtClean="0"/>
            <a:t>If CED is -</a:t>
          </a:r>
          <a:r>
            <a:rPr lang="en-US" sz="2400" b="1" kern="1200" dirty="0" err="1" smtClean="0"/>
            <a:t>ve</a:t>
          </a:r>
          <a:endParaRPr lang="en-US" sz="2400" b="1" kern="1200" dirty="0"/>
        </a:p>
      </dsp:txBody>
      <dsp:txXfrm>
        <a:off x="434596" y="1989188"/>
        <a:ext cx="5899906" cy="213104"/>
      </dsp:txXfrm>
    </dsp:sp>
    <dsp:sp modelId="{FA5DBECF-C59C-436C-AE62-14AFE8AEC670}">
      <dsp:nvSpPr>
        <dsp:cNvPr id="0" name=""/>
        <dsp:cNvSpPr/>
      </dsp:nvSpPr>
      <dsp:spPr>
        <a:xfrm>
          <a:off x="0" y="4071420"/>
          <a:ext cx="8461375" cy="118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697" tIns="166624" rIns="656697"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Goods are unrelated.</a:t>
          </a:r>
          <a:endParaRPr lang="en-US" sz="2000" kern="1200" dirty="0"/>
        </a:p>
        <a:p>
          <a:pPr marL="228600" lvl="1" indent="-228600" algn="l" defTabSz="889000">
            <a:lnSpc>
              <a:spcPct val="90000"/>
            </a:lnSpc>
            <a:spcBef>
              <a:spcPct val="0"/>
            </a:spcBef>
            <a:spcAft>
              <a:spcPct val="15000"/>
            </a:spcAft>
            <a:buChar char="••"/>
          </a:pPr>
          <a:r>
            <a:rPr lang="en-US" sz="2000" kern="1200" dirty="0" smtClean="0"/>
            <a:t>Change in price will have no effect on the demand for the other good.</a:t>
          </a:r>
          <a:endParaRPr lang="en-US" sz="2000" kern="1200" dirty="0"/>
        </a:p>
      </dsp:txBody>
      <dsp:txXfrm>
        <a:off x="0" y="4071420"/>
        <a:ext cx="8461375" cy="1184400"/>
      </dsp:txXfrm>
    </dsp:sp>
    <dsp:sp modelId="{51FC2F54-B729-4BCB-AD4F-0F4DDFFC945B}">
      <dsp:nvSpPr>
        <dsp:cNvPr id="0" name=""/>
        <dsp:cNvSpPr/>
      </dsp:nvSpPr>
      <dsp:spPr>
        <a:xfrm>
          <a:off x="423068" y="3953340"/>
          <a:ext cx="5922962"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874" tIns="0" rIns="223874" bIns="0" numCol="1" spcCol="1270" anchor="ctr" anchorCtr="0">
          <a:noAutofit/>
        </a:bodyPr>
        <a:lstStyle/>
        <a:p>
          <a:pPr lvl="0" algn="l" defTabSz="1066800">
            <a:lnSpc>
              <a:spcPct val="90000"/>
            </a:lnSpc>
            <a:spcBef>
              <a:spcPct val="0"/>
            </a:spcBef>
            <a:spcAft>
              <a:spcPct val="35000"/>
            </a:spcAft>
          </a:pPr>
          <a:r>
            <a:rPr lang="en-US" sz="2400" b="1" kern="1200" dirty="0" smtClean="0"/>
            <a:t>If CED = 0</a:t>
          </a:r>
          <a:endParaRPr lang="en-US" sz="2400" b="1" kern="1200" dirty="0"/>
        </a:p>
      </dsp:txBody>
      <dsp:txXfrm>
        <a:off x="434596" y="3964868"/>
        <a:ext cx="5899906" cy="21310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C8EF9-845E-4B46-8393-7E103EFDE904}" type="datetimeFigureOut">
              <a:rPr lang="en-US" smtClean="0"/>
              <a:t>9/17/14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D061A-410D-9F46-A77D-DF444412C29E}" type="slidenum">
              <a:rPr lang="en-US" smtClean="0"/>
              <a:t>‹#›</a:t>
            </a:fld>
            <a:endParaRPr lang="en-US"/>
          </a:p>
        </p:txBody>
      </p:sp>
    </p:spTree>
    <p:extLst>
      <p:ext uri="{BB962C8B-B14F-4D97-AF65-F5344CB8AC3E}">
        <p14:creationId xmlns:p14="http://schemas.microsoft.com/office/powerpoint/2010/main" val="26153506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Slide Image Placeholder 1"/>
          <p:cNvSpPr>
            <a:spLocks noGrp="1" noRot="1" noChangeAspect="1" noTextEdit="1"/>
          </p:cNvSpPr>
          <p:nvPr>
            <p:ph type="sldImg"/>
          </p:nvPr>
        </p:nvSpPr>
        <p:spPr bwMode="auto">
          <a:noFill/>
          <a:ln>
            <a:solidFill>
              <a:srgbClr val="000000"/>
            </a:solidFill>
            <a:miter lim="800000"/>
            <a:headEnd/>
            <a:tailEnd/>
          </a:ln>
        </p:spPr>
      </p:sp>
      <p:sp>
        <p:nvSpPr>
          <p:cNvPr id="364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Header Placeholder 3"/>
          <p:cNvSpPr>
            <a:spLocks noGrp="1"/>
          </p:cNvSpPr>
          <p:nvPr>
            <p:ph type="hdr" sz="quarter"/>
          </p:nvPr>
        </p:nvSpPr>
        <p:spPr/>
        <p:txBody>
          <a:bodyPr/>
          <a:lstStyle/>
          <a:p>
            <a:pPr>
              <a:defRPr/>
            </a:pPr>
            <a:r>
              <a:rPr lang="en-US" smtClean="0"/>
              <a:t>IB Business &amp; Management (HL + SL)</a:t>
            </a:r>
            <a:endParaRPr lang="en-US"/>
          </a:p>
        </p:txBody>
      </p:sp>
      <p:sp>
        <p:nvSpPr>
          <p:cNvPr id="5" name="Date Placeholder 4"/>
          <p:cNvSpPr>
            <a:spLocks noGrp="1"/>
          </p:cNvSpPr>
          <p:nvPr>
            <p:ph type="dt" sz="quarter" idx="1"/>
          </p:nvPr>
        </p:nvSpPr>
        <p:spPr/>
        <p:txBody>
          <a:bodyPr/>
          <a:lstStyle/>
          <a:p>
            <a:pPr>
              <a:defRPr/>
            </a:pPr>
            <a:r>
              <a:rPr lang="en-US" smtClean="0"/>
              <a:t>Bahrain Bayan School</a:t>
            </a:r>
            <a:endParaRPr lang="en-US"/>
          </a:p>
        </p:txBody>
      </p:sp>
      <p:sp>
        <p:nvSpPr>
          <p:cNvPr id="6" name="Footer Placeholder 5"/>
          <p:cNvSpPr>
            <a:spLocks noGrp="1"/>
          </p:cNvSpPr>
          <p:nvPr>
            <p:ph type="ftr" sz="quarter" idx="4"/>
          </p:nvPr>
        </p:nvSpPr>
        <p:spPr/>
        <p:txBody>
          <a:bodyPr/>
          <a:lstStyle/>
          <a:p>
            <a:pPr>
              <a:defRPr/>
            </a:pPr>
            <a:r>
              <a:rPr lang="en-US" smtClean="0"/>
              <a:t>Mrs. Radia Ali</a:t>
            </a:r>
            <a:endParaRPr lang="en-US"/>
          </a:p>
        </p:txBody>
      </p:sp>
      <p:sp>
        <p:nvSpPr>
          <p:cNvPr id="364551" name="Slide Number Placeholder 6"/>
          <p:cNvSpPr>
            <a:spLocks noGrp="1"/>
          </p:cNvSpPr>
          <p:nvPr>
            <p:ph type="sldNum" sz="quarter" idx="5"/>
          </p:nvPr>
        </p:nvSpPr>
        <p:spPr bwMode="auto">
          <a:noFill/>
          <a:ln>
            <a:miter lim="800000"/>
            <a:headEnd/>
            <a:tailEnd/>
          </a:ln>
        </p:spPr>
        <p:txBody>
          <a:bodyPr/>
          <a:lstStyle/>
          <a:p>
            <a:fld id="{265894FC-11EC-4A7F-84B0-C7684D51A3F2}" type="slidenum">
              <a:rPr lang="en-US" smtClean="0"/>
              <a:pPr/>
              <a:t>31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F86263-6578-654F-8031-22570D4DD115}"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1039056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F86263-6578-654F-8031-22570D4DD115}"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277964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F86263-6578-654F-8031-22570D4DD115}"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238549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F86263-6578-654F-8031-22570D4DD115}"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91444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F86263-6578-654F-8031-22570D4DD115}" type="datetimeFigureOut">
              <a:rPr lang="en-US" smtClean="0"/>
              <a:t>9/17/14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184786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F86263-6578-654F-8031-22570D4DD115}" type="datetimeFigureOut">
              <a:rPr lang="en-US" smtClean="0"/>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3262632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F86263-6578-654F-8031-22570D4DD115}" type="datetimeFigureOut">
              <a:rPr lang="en-US" smtClean="0"/>
              <a:t>9/17/14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39297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86263-6578-654F-8031-22570D4DD115}" type="datetimeFigureOut">
              <a:rPr lang="en-US" smtClean="0"/>
              <a:t>9/17/14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4008253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F86263-6578-654F-8031-22570D4DD115}" type="datetimeFigureOut">
              <a:rPr lang="en-US" smtClean="0"/>
              <a:t>9/17/14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70070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F86263-6578-654F-8031-22570D4DD115}" type="datetimeFigureOut">
              <a:rPr lang="en-US" smtClean="0"/>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288305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F86263-6578-654F-8031-22570D4DD115}" type="datetimeFigureOut">
              <a:rPr lang="en-US" smtClean="0"/>
              <a:t>9/17/14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FCDED-34B8-8E4E-8D5C-51A7B41F37CE}" type="slidenum">
              <a:rPr lang="en-US" smtClean="0"/>
              <a:t>‹#›</a:t>
            </a:fld>
            <a:endParaRPr lang="en-US"/>
          </a:p>
        </p:txBody>
      </p:sp>
    </p:spTree>
    <p:extLst>
      <p:ext uri="{BB962C8B-B14F-4D97-AF65-F5344CB8AC3E}">
        <p14:creationId xmlns:p14="http://schemas.microsoft.com/office/powerpoint/2010/main" val="9382750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86263-6578-654F-8031-22570D4DD115}" type="datetimeFigureOut">
              <a:rPr lang="en-US" smtClean="0"/>
              <a:t>9/17/14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FCDED-34B8-8E4E-8D5C-51A7B41F37CE}" type="slidenum">
              <a:rPr lang="en-US" smtClean="0"/>
              <a:t>‹#›</a:t>
            </a:fld>
            <a:endParaRPr lang="en-US"/>
          </a:p>
        </p:txBody>
      </p:sp>
    </p:spTree>
    <p:extLst>
      <p:ext uri="{BB962C8B-B14F-4D97-AF65-F5344CB8AC3E}">
        <p14:creationId xmlns:p14="http://schemas.microsoft.com/office/powerpoint/2010/main" val="3351073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4.4 Price </a:t>
            </a:r>
            <a:endParaRPr lang="en-US" dirty="0"/>
          </a:p>
        </p:txBody>
      </p:sp>
      <p:sp>
        <p:nvSpPr>
          <p:cNvPr id="3" name="Subtitle 2"/>
          <p:cNvSpPr>
            <a:spLocks noGrp="1"/>
          </p:cNvSpPr>
          <p:nvPr>
            <p:ph type="subTitle" idx="1"/>
          </p:nvPr>
        </p:nvSpPr>
        <p:spPr/>
        <p:txBody>
          <a:bodyPr/>
          <a:lstStyle/>
          <a:p>
            <a:r>
              <a:rPr lang="en-US" dirty="0" smtClean="0"/>
              <a:t>IB BUSINESS</a:t>
            </a:r>
          </a:p>
          <a:p>
            <a:r>
              <a:rPr lang="en-US" dirty="0" smtClean="0"/>
              <a:t>MR G</a:t>
            </a:r>
            <a:endParaRPr lang="en-US" dirty="0"/>
          </a:p>
        </p:txBody>
      </p:sp>
    </p:spTree>
    <p:extLst>
      <p:ext uri="{BB962C8B-B14F-4D97-AF65-F5344CB8AC3E}">
        <p14:creationId xmlns:p14="http://schemas.microsoft.com/office/powerpoint/2010/main" val="2219054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Dyson</a:t>
            </a:r>
            <a:endParaRPr lang="en-US" dirty="0"/>
          </a:p>
        </p:txBody>
      </p:sp>
      <p:sp>
        <p:nvSpPr>
          <p:cNvPr id="3" name="Content Placeholder 2"/>
          <p:cNvSpPr>
            <a:spLocks noGrp="1"/>
          </p:cNvSpPr>
          <p:nvPr>
            <p:ph idx="1"/>
          </p:nvPr>
        </p:nvSpPr>
        <p:spPr/>
        <p:txBody>
          <a:bodyPr>
            <a:normAutofit/>
          </a:bodyPr>
          <a:lstStyle/>
          <a:p>
            <a:pPr lvl="0"/>
            <a:r>
              <a:rPr lang="en-US" dirty="0" smtClean="0"/>
              <a:t>Price skimming was possible because the product contained new technologies and a level of design not seen before and was legally protected.</a:t>
            </a:r>
            <a:br>
              <a:rPr lang="en-US" dirty="0" smtClean="0"/>
            </a:br>
            <a:r>
              <a:rPr lang="en-US" dirty="0" smtClean="0"/>
              <a:t>It had also won a prestigious award.</a:t>
            </a:r>
          </a:p>
          <a:p>
            <a:r>
              <a:rPr lang="en-US" dirty="0" smtClean="0"/>
              <a:t>There was no direct competition in the early stages of the lifecycle. ‘Early adopters’ are prepared to pay higher prices.</a:t>
            </a:r>
          </a:p>
        </p:txBody>
      </p:sp>
    </p:spTree>
    <p:extLst>
      <p:ext uri="{BB962C8B-B14F-4D97-AF65-F5344CB8AC3E}">
        <p14:creationId xmlns:p14="http://schemas.microsoft.com/office/powerpoint/2010/main" val="3415504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 Dyson</a:t>
            </a:r>
            <a:endParaRPr lang="en-US" dirty="0"/>
          </a:p>
        </p:txBody>
      </p:sp>
      <p:sp>
        <p:nvSpPr>
          <p:cNvPr id="3" name="Content Placeholder 2"/>
          <p:cNvSpPr>
            <a:spLocks noGrp="1"/>
          </p:cNvSpPr>
          <p:nvPr>
            <p:ph idx="1"/>
          </p:nvPr>
        </p:nvSpPr>
        <p:spPr>
          <a:xfrm>
            <a:off x="152400" y="990600"/>
            <a:ext cx="8686800" cy="5486400"/>
          </a:xfrm>
        </p:spPr>
        <p:txBody>
          <a:bodyPr>
            <a:normAutofit fontScale="70000" lnSpcReduction="20000"/>
          </a:bodyPr>
          <a:lstStyle/>
          <a:p>
            <a:r>
              <a:rPr lang="en-US" b="1" dirty="0" smtClean="0"/>
              <a:t>Introduction</a:t>
            </a:r>
            <a:r>
              <a:rPr lang="en-US" dirty="0" smtClean="0"/>
              <a:t> – No competition, as it is first to market. Production level is  low as sales are also low. Economies of scale are not possible and therefore costs are high so must set higher prices. Image of product requires high initial price skimming to match its exclusivity. High R&amp;D costs must be repaid.</a:t>
            </a:r>
          </a:p>
          <a:p>
            <a:r>
              <a:rPr lang="en-US" b="1" dirty="0" smtClean="0"/>
              <a:t>Growth</a:t>
            </a:r>
            <a:r>
              <a:rPr lang="en-US" dirty="0" smtClean="0"/>
              <a:t> - As sales grow, so does production, allowing greater economies of scale. Costs fall and so can price levels. To promote further growth towards end of growth stage, new consumers must be attracted. These are less prepared to pay skimming prices. “Me-too” products begin to appear and so prices must fall to be competitive pricing.</a:t>
            </a:r>
          </a:p>
          <a:p>
            <a:r>
              <a:rPr lang="en-US" b="1" dirty="0" smtClean="0"/>
              <a:t>Maturity</a:t>
            </a:r>
            <a:r>
              <a:rPr lang="en-US" dirty="0" smtClean="0"/>
              <a:t> - company maximizes economies of scale. ‘Late adopters’ only be prepared to pay reduced prices. Newer technologies may start to appear, so premium prices are less justified. However, regard must still be held for image and it is unlikely that prices will fall to “bargain levels”, and as they move in to saturation stage it is important to ‘Harvest’ as much revenue as possible but price has to drop in Decline.</a:t>
            </a:r>
          </a:p>
          <a:p>
            <a:r>
              <a:rPr lang="en-US" b="1" dirty="0" smtClean="0"/>
              <a:t>Decline</a:t>
            </a:r>
            <a:r>
              <a:rPr lang="en-US" dirty="0" smtClean="0"/>
              <a:t> - price cuts are necessary to reduce stocks and persuade some customers to replace older products.</a:t>
            </a:r>
          </a:p>
        </p:txBody>
      </p:sp>
    </p:spTree>
    <p:extLst>
      <p:ext uri="{BB962C8B-B14F-4D97-AF65-F5344CB8AC3E}">
        <p14:creationId xmlns:p14="http://schemas.microsoft.com/office/powerpoint/2010/main" val="362333554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Airlines</a:t>
            </a:r>
            <a:endParaRPr lang="en-US" dirty="0"/>
          </a:p>
        </p:txBody>
      </p:sp>
      <p:sp>
        <p:nvSpPr>
          <p:cNvPr id="3" name="Content Placeholder 2"/>
          <p:cNvSpPr>
            <a:spLocks noGrp="1"/>
          </p:cNvSpPr>
          <p:nvPr>
            <p:ph idx="1"/>
          </p:nvPr>
        </p:nvSpPr>
        <p:spPr/>
        <p:txBody>
          <a:bodyPr/>
          <a:lstStyle/>
          <a:p>
            <a:pPr>
              <a:buNone/>
            </a:pPr>
            <a:r>
              <a:rPr lang="en-US" dirty="0" smtClean="0"/>
              <a:t>Possible pricing strategies may include</a:t>
            </a:r>
          </a:p>
          <a:p>
            <a:r>
              <a:rPr lang="en-US" dirty="0" smtClean="0"/>
              <a:t>cost-based strategies –cost-plus pricing</a:t>
            </a:r>
          </a:p>
          <a:p>
            <a:r>
              <a:rPr lang="en-US" dirty="0" smtClean="0"/>
              <a:t>consumer-oriented pricing: price discrimination, price differentiation, penetration pricing</a:t>
            </a:r>
          </a:p>
          <a:p>
            <a:r>
              <a:rPr lang="en-US" dirty="0" smtClean="0"/>
              <a:t>competitor-oriented pricing – competitive pricing, discount pricing, destroyer pricing</a:t>
            </a:r>
          </a:p>
          <a:p>
            <a:endParaRPr lang="en-US" dirty="0"/>
          </a:p>
        </p:txBody>
      </p:sp>
    </p:spTree>
    <p:extLst>
      <p:ext uri="{BB962C8B-B14F-4D97-AF65-F5344CB8AC3E}">
        <p14:creationId xmlns:p14="http://schemas.microsoft.com/office/powerpoint/2010/main" val="30597500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Airlines</a:t>
            </a:r>
            <a:endParaRPr lang="en-US" dirty="0"/>
          </a:p>
        </p:txBody>
      </p:sp>
      <p:sp>
        <p:nvSpPr>
          <p:cNvPr id="3" name="Content Placeholder 2"/>
          <p:cNvSpPr>
            <a:spLocks noGrp="1"/>
          </p:cNvSpPr>
          <p:nvPr>
            <p:ph idx="1"/>
          </p:nvPr>
        </p:nvSpPr>
        <p:spPr/>
        <p:txBody>
          <a:bodyPr>
            <a:normAutofit fontScale="47500" lnSpcReduction="20000"/>
          </a:bodyPr>
          <a:lstStyle/>
          <a:p>
            <a:r>
              <a:rPr lang="en-US" i="1" dirty="0" smtClean="0"/>
              <a:t>Market penetration pricing:</a:t>
            </a:r>
            <a:r>
              <a:rPr lang="en-US" dirty="0" smtClean="0"/>
              <a:t> Here prices are initially set low to encourage purchase with the hope that brand and customer loyalty may result. This is only likely for big companies who are able to generate significant sales</a:t>
            </a:r>
          </a:p>
          <a:p>
            <a:r>
              <a:rPr lang="en-US" i="1" dirty="0" smtClean="0"/>
              <a:t>Market skimming/creaming:</a:t>
            </a:r>
            <a:r>
              <a:rPr lang="en-US" dirty="0" smtClean="0"/>
              <a:t> This is a strategy where prices are set at a premium level to reflect new technologies that other firms are yet to exploit. The high price helps pay back some of the research and development costs involved in new product development</a:t>
            </a:r>
          </a:p>
          <a:p>
            <a:r>
              <a:rPr lang="en-US" i="1" dirty="0" smtClean="0"/>
              <a:t>Cost-based pricing:</a:t>
            </a:r>
            <a:r>
              <a:rPr lang="en-US" dirty="0" smtClean="0"/>
              <a:t> This is only likely if the market is not particularly competitive and this approach is adopted as an industry norm. Alternatively, it may apply if the firm has a particular USP, which means that price elasticity is low</a:t>
            </a:r>
          </a:p>
          <a:p>
            <a:r>
              <a:rPr lang="en-US" i="1" dirty="0" smtClean="0"/>
              <a:t>Competitive pricing:</a:t>
            </a:r>
            <a:r>
              <a:rPr lang="en-US" dirty="0" smtClean="0"/>
              <a:t> This may be necessary to allow a firm to establish itself in the market. It may be required if the product offers little in terms of added value. Like penetration pricing it may be more difficult if the costs of entering the market are higher than those of competitors</a:t>
            </a:r>
          </a:p>
          <a:p>
            <a:r>
              <a:rPr lang="en-US" i="1" dirty="0" smtClean="0"/>
              <a:t>Psychological pricing:</a:t>
            </a:r>
            <a:r>
              <a:rPr lang="en-US" dirty="0" smtClean="0"/>
              <a:t> This may include the choice or particular price points which will create an image of value among potential purchasers. The price must certainly reflect other elements of the marketing mix, such as “foreign exclusivity” and “</a:t>
            </a:r>
            <a:r>
              <a:rPr lang="en-US" dirty="0" err="1" smtClean="0"/>
              <a:t>chicness</a:t>
            </a:r>
            <a:r>
              <a:rPr lang="en-US" dirty="0" smtClean="0"/>
              <a:t>”</a:t>
            </a:r>
          </a:p>
          <a:p>
            <a:r>
              <a:rPr lang="en-US" i="1" dirty="0" smtClean="0"/>
              <a:t>Price discrimination: </a:t>
            </a:r>
            <a:r>
              <a:rPr lang="en-US" dirty="0" smtClean="0"/>
              <a:t>if markets consist of distinct subsets and consumers can be kept separate, then different prices can be charged for the same product. This could easily operate between countries</a:t>
            </a:r>
          </a:p>
          <a:p>
            <a:endParaRPr lang="en-US" dirty="0"/>
          </a:p>
        </p:txBody>
      </p:sp>
    </p:spTree>
    <p:extLst>
      <p:ext uri="{BB962C8B-B14F-4D97-AF65-F5344CB8AC3E}">
        <p14:creationId xmlns:p14="http://schemas.microsoft.com/office/powerpoint/2010/main" val="37288052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Affecting Price (HL)</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i="1" dirty="0" smtClean="0">
                <a:solidFill>
                  <a:srgbClr val="FF0000"/>
                </a:solidFill>
              </a:rPr>
              <a:t>We have looked at pricing strategies but setting these prices for products also depends on a number of external factors:</a:t>
            </a:r>
          </a:p>
          <a:p>
            <a:pPr>
              <a:buNone/>
            </a:pPr>
            <a:r>
              <a:rPr lang="en-GB" u="sng" dirty="0" smtClean="0">
                <a:effectLst>
                  <a:outerShdw blurRad="38100" dist="38100" dir="2700000" algn="tl">
                    <a:srgbClr val="000000">
                      <a:alpha val="43137"/>
                    </a:srgbClr>
                  </a:outerShdw>
                </a:effectLst>
              </a:rPr>
              <a:t>Economic Environment – How will this affect price setting?</a:t>
            </a:r>
          </a:p>
          <a:p>
            <a:pPr>
              <a:buNone/>
            </a:pPr>
            <a:r>
              <a:rPr lang="en-GB" dirty="0" smtClean="0"/>
              <a:t>During the recession of 2009, some companies will adjust their price skimming strategy </a:t>
            </a:r>
          </a:p>
          <a:p>
            <a:pPr>
              <a:buNone/>
            </a:pPr>
            <a:r>
              <a:rPr lang="en-GB" dirty="0" smtClean="0"/>
              <a:t>Also an increase in unemployment may allow some firms to reduce prices as a there is a fall in direct costs such as wages.</a:t>
            </a:r>
          </a:p>
          <a:p>
            <a:pPr>
              <a:buNone/>
            </a:pPr>
            <a:endParaRPr lang="en-GB" u="sng" dirty="0"/>
          </a:p>
        </p:txBody>
      </p:sp>
    </p:spTree>
    <p:extLst>
      <p:ext uri="{BB962C8B-B14F-4D97-AF65-F5344CB8AC3E}">
        <p14:creationId xmlns:p14="http://schemas.microsoft.com/office/powerpoint/2010/main" val="2414175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Affecting Price (HL)</a:t>
            </a:r>
            <a:endParaRPr lang="en-GB" dirty="0"/>
          </a:p>
        </p:txBody>
      </p:sp>
      <p:sp>
        <p:nvSpPr>
          <p:cNvPr id="3" name="Content Placeholder 2"/>
          <p:cNvSpPr>
            <a:spLocks noGrp="1"/>
          </p:cNvSpPr>
          <p:nvPr>
            <p:ph idx="1"/>
          </p:nvPr>
        </p:nvSpPr>
        <p:spPr/>
        <p:txBody>
          <a:bodyPr>
            <a:normAutofit fontScale="92500"/>
          </a:bodyPr>
          <a:lstStyle/>
          <a:p>
            <a:pPr>
              <a:buNone/>
            </a:pPr>
            <a:r>
              <a:rPr lang="en-GB" i="1" dirty="0" smtClean="0">
                <a:solidFill>
                  <a:srgbClr val="FF0000"/>
                </a:solidFill>
              </a:rPr>
              <a:t>We have looked at pricing strategies but setting these prices for products also depends on a number of external factors:</a:t>
            </a:r>
          </a:p>
          <a:p>
            <a:pPr>
              <a:buNone/>
            </a:pPr>
            <a:r>
              <a:rPr lang="en-GB" u="sng" dirty="0" smtClean="0">
                <a:effectLst>
                  <a:outerShdw blurRad="38100" dist="38100" dir="2700000" algn="tl">
                    <a:srgbClr val="000000">
                      <a:alpha val="43137"/>
                    </a:srgbClr>
                  </a:outerShdw>
                </a:effectLst>
              </a:rPr>
              <a:t>Changes in Technology – How does this affect price setting?</a:t>
            </a:r>
          </a:p>
          <a:p>
            <a:pPr>
              <a:buNone/>
            </a:pPr>
            <a:r>
              <a:rPr lang="en-GB" dirty="0" smtClean="0"/>
              <a:t>Technology improvements may also reduce average costs, as more can be produced with less cost – therefore allowing companies to further reduce prices – a better strategy in the recession.</a:t>
            </a:r>
          </a:p>
          <a:p>
            <a:pPr>
              <a:buNone/>
            </a:pPr>
            <a:endParaRPr lang="en-GB" u="sng" dirty="0"/>
          </a:p>
        </p:txBody>
      </p:sp>
    </p:spTree>
    <p:extLst>
      <p:ext uri="{BB962C8B-B14F-4D97-AF65-F5344CB8AC3E}">
        <p14:creationId xmlns:p14="http://schemas.microsoft.com/office/powerpoint/2010/main" val="3917118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Affecting Price (HL)</a:t>
            </a:r>
            <a:endParaRPr lang="en-GB" dirty="0"/>
          </a:p>
        </p:txBody>
      </p:sp>
      <p:sp>
        <p:nvSpPr>
          <p:cNvPr id="3" name="Content Placeholder 2"/>
          <p:cNvSpPr>
            <a:spLocks noGrp="1"/>
          </p:cNvSpPr>
          <p:nvPr>
            <p:ph idx="1"/>
          </p:nvPr>
        </p:nvSpPr>
        <p:spPr/>
        <p:txBody>
          <a:bodyPr>
            <a:normAutofit/>
          </a:bodyPr>
          <a:lstStyle/>
          <a:p>
            <a:pPr>
              <a:buNone/>
            </a:pPr>
            <a:r>
              <a:rPr lang="en-GB" b="1" u="sng" dirty="0" smtClean="0"/>
              <a:t>How ELASTIC the product is!</a:t>
            </a:r>
          </a:p>
          <a:p>
            <a:pPr>
              <a:buNone/>
            </a:pPr>
            <a:endParaRPr lang="en-GB" dirty="0" smtClean="0"/>
          </a:p>
          <a:p>
            <a:pPr>
              <a:buNone/>
            </a:pPr>
            <a:r>
              <a:rPr lang="en-GB" b="1" dirty="0" smtClean="0">
                <a:solidFill>
                  <a:srgbClr val="FF0000"/>
                </a:solidFill>
              </a:rPr>
              <a:t>	The price elasticity of demand of a product measures the responsiveness of demand to changes in the price of the product </a:t>
            </a:r>
            <a:r>
              <a:rPr lang="en-GB" dirty="0" smtClean="0"/>
              <a:t>– this will influence what price to charge – it depends on a number of factors:</a:t>
            </a:r>
          </a:p>
          <a:p>
            <a:pPr>
              <a:buNone/>
            </a:pPr>
            <a:endParaRPr lang="en-GB" u="sng" dirty="0"/>
          </a:p>
        </p:txBody>
      </p:sp>
    </p:spTree>
    <p:extLst>
      <p:ext uri="{BB962C8B-B14F-4D97-AF65-F5344CB8AC3E}">
        <p14:creationId xmlns:p14="http://schemas.microsoft.com/office/powerpoint/2010/main" val="3520483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itle 1"/>
          <p:cNvSpPr>
            <a:spLocks noGrp="1"/>
          </p:cNvSpPr>
          <p:nvPr>
            <p:ph type="title"/>
          </p:nvPr>
        </p:nvSpPr>
        <p:spPr>
          <a:xfrm>
            <a:off x="612775" y="228600"/>
            <a:ext cx="8153400" cy="990600"/>
          </a:xfrm>
        </p:spPr>
        <p:txBody>
          <a:bodyPr/>
          <a:lstStyle/>
          <a:p>
            <a:r>
              <a:rPr lang="en-US" sz="4800" smtClean="0">
                <a:solidFill>
                  <a:schemeClr val="tx1"/>
                </a:solidFill>
              </a:rPr>
              <a:t>1. </a:t>
            </a:r>
            <a:r>
              <a:rPr lang="en-US" sz="4800" b="1" smtClean="0">
                <a:solidFill>
                  <a:srgbClr val="FF0000"/>
                </a:solidFill>
              </a:rPr>
              <a:t>PED</a:t>
            </a:r>
          </a:p>
        </p:txBody>
      </p:sp>
      <p:sp>
        <p:nvSpPr>
          <p:cNvPr id="247811" name="Content Placeholder 2"/>
          <p:cNvSpPr>
            <a:spLocks noGrp="1"/>
          </p:cNvSpPr>
          <p:nvPr>
            <p:ph sz="quarter" idx="1"/>
          </p:nvPr>
        </p:nvSpPr>
        <p:spPr>
          <a:xfrm>
            <a:off x="609600" y="1295400"/>
            <a:ext cx="8153400" cy="4495800"/>
          </a:xfrm>
        </p:spPr>
        <p:txBody>
          <a:bodyPr>
            <a:normAutofit fontScale="92500" lnSpcReduction="20000"/>
          </a:bodyPr>
          <a:lstStyle/>
          <a:p>
            <a:r>
              <a:rPr lang="en-US" dirty="0" smtClean="0"/>
              <a:t>“Measures the degree of responsiveness of changes in demand due to a (small) change in the product’s own price.”</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r>
              <a:rPr lang="en-US" dirty="0" smtClean="0"/>
              <a:t>Ignore (–</a:t>
            </a:r>
            <a:r>
              <a:rPr lang="en-US" dirty="0" err="1" smtClean="0"/>
              <a:t>ve</a:t>
            </a:r>
            <a:r>
              <a:rPr lang="en-US" dirty="0" smtClean="0"/>
              <a:t>) sign.</a:t>
            </a:r>
          </a:p>
        </p:txBody>
      </p:sp>
      <p:sp>
        <p:nvSpPr>
          <p:cNvPr id="4" name="Slide Number Placeholder 3"/>
          <p:cNvSpPr>
            <a:spLocks noGrp="1"/>
          </p:cNvSpPr>
          <p:nvPr>
            <p:ph type="sldNum" sz="quarter" idx="12"/>
          </p:nvPr>
        </p:nvSpPr>
        <p:spPr/>
        <p:txBody>
          <a:bodyPr>
            <a:normAutofit/>
          </a:bodyPr>
          <a:lstStyle/>
          <a:p>
            <a:pPr>
              <a:defRPr/>
            </a:pPr>
            <a:fld id="{33FA0445-3B70-4B02-8267-ECF6D30FDFB4}" type="slidenum">
              <a:rPr lang="en-US" smtClean="0"/>
              <a:pPr>
                <a:defRPr/>
              </a:pPr>
              <a:t>17</a:t>
            </a:fld>
            <a:endParaRPr lang="en-US"/>
          </a:p>
        </p:txBody>
      </p:sp>
      <p:sp>
        <p:nvSpPr>
          <p:cNvPr id="247813"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
        <p:nvSpPr>
          <p:cNvPr id="6" name="Rounded Rectangle 5"/>
          <p:cNvSpPr/>
          <p:nvPr/>
        </p:nvSpPr>
        <p:spPr>
          <a:xfrm>
            <a:off x="395288" y="3433763"/>
            <a:ext cx="8534400" cy="25146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7" name="Content Placeholder 2"/>
          <p:cNvSpPr txBox="1">
            <a:spLocks/>
          </p:cNvSpPr>
          <p:nvPr/>
        </p:nvSpPr>
        <p:spPr bwMode="auto">
          <a:xfrm>
            <a:off x="703263" y="3357563"/>
            <a:ext cx="8153400" cy="4495800"/>
          </a:xfrm>
          <a:prstGeom prst="rect">
            <a:avLst/>
          </a:prstGeom>
          <a:noFill/>
          <a:ln w="9525">
            <a:noFill/>
            <a:miter lim="800000"/>
            <a:headEnd/>
            <a:tailEnd/>
          </a:ln>
        </p:spPr>
        <p:txBody>
          <a:bodyPr/>
          <a:lstStyle/>
          <a:p>
            <a:pPr marL="319088" indent="-319088" eaLnBrk="0" hangingPunct="0">
              <a:spcBef>
                <a:spcPts val="700"/>
              </a:spcBef>
              <a:buClr>
                <a:schemeClr val="accent2"/>
              </a:buClr>
              <a:buSzPct val="60000"/>
              <a:buFont typeface="Wingdings" pitchFamily="2" charset="2"/>
              <a:buNone/>
              <a:defRPr/>
            </a:pPr>
            <a:endParaRPr lang="en-US" sz="2900" b="1">
              <a:latin typeface="+mn-lt"/>
              <a:cs typeface="+mn-cs"/>
            </a:endParaRPr>
          </a:p>
          <a:p>
            <a:pPr marL="319088" indent="-319088" eaLnBrk="0" hangingPunct="0">
              <a:spcBef>
                <a:spcPts val="700"/>
              </a:spcBef>
              <a:buClr>
                <a:schemeClr val="accent2"/>
              </a:buClr>
              <a:buSzPct val="60000"/>
              <a:buFont typeface="Wingdings" pitchFamily="2" charset="2"/>
              <a:buNone/>
              <a:defRPr/>
            </a:pPr>
            <a:r>
              <a:rPr lang="en-US" sz="2900" b="1">
                <a:latin typeface="+mn-lt"/>
                <a:cs typeface="+mn-cs"/>
              </a:rPr>
              <a:t>			% ∆ (change) in Quantity Demanded</a:t>
            </a:r>
          </a:p>
          <a:p>
            <a:pPr marL="319088" indent="-319088" eaLnBrk="0" hangingPunct="0">
              <a:spcBef>
                <a:spcPts val="700"/>
              </a:spcBef>
              <a:buClr>
                <a:schemeClr val="accent2"/>
              </a:buClr>
              <a:buSzPct val="60000"/>
              <a:buFont typeface="Wingdings" pitchFamily="2" charset="2"/>
              <a:buNone/>
              <a:defRPr/>
            </a:pPr>
            <a:r>
              <a:rPr lang="en-US" sz="2900" b="1">
                <a:latin typeface="+mn-lt"/>
                <a:cs typeface="+mn-cs"/>
              </a:rPr>
              <a:t>PED = 		 	</a:t>
            </a:r>
          </a:p>
          <a:p>
            <a:pPr marL="319088" indent="-319088" eaLnBrk="0" hangingPunct="0">
              <a:spcBef>
                <a:spcPts val="700"/>
              </a:spcBef>
              <a:buClr>
                <a:schemeClr val="accent2"/>
              </a:buClr>
              <a:buSzPct val="60000"/>
              <a:buFont typeface="Wingdings" pitchFamily="2" charset="2"/>
              <a:buNone/>
              <a:defRPr/>
            </a:pPr>
            <a:r>
              <a:rPr lang="en-US" sz="2900" b="1">
                <a:latin typeface="+mn-lt"/>
                <a:cs typeface="+mn-cs"/>
              </a:rPr>
              <a:t>			             % ∆ (change) in Price</a:t>
            </a:r>
          </a:p>
        </p:txBody>
      </p:sp>
      <p:cxnSp>
        <p:nvCxnSpPr>
          <p:cNvPr id="8" name="Straight Connector 7"/>
          <p:cNvCxnSpPr/>
          <p:nvPr/>
        </p:nvCxnSpPr>
        <p:spPr>
          <a:xfrm>
            <a:off x="2605088" y="4729163"/>
            <a:ext cx="5562600" cy="1587"/>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315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Influencing Price Elasticity of Demand and the Role of Income Elasticity of Demand</a:t>
            </a:r>
            <a:endParaRPr lang="en-GB" dirty="0"/>
          </a:p>
        </p:txBody>
      </p:sp>
      <p:sp>
        <p:nvSpPr>
          <p:cNvPr id="4" name="Content Placeholder 2"/>
          <p:cNvSpPr txBox="1">
            <a:spLocks/>
          </p:cNvSpPr>
          <p:nvPr/>
        </p:nvSpPr>
        <p:spPr>
          <a:xfrm>
            <a:off x="381000" y="16764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 availability of substitutes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Goods that have lots of close substitutes will tend to have elastic demand. This is because consumers can switch easily from one product to another</a:t>
            </a:r>
          </a:p>
        </p:txBody>
      </p:sp>
      <p:pic>
        <p:nvPicPr>
          <p:cNvPr id="3" name="Picture 2"/>
          <p:cNvPicPr>
            <a:picLocks noChangeAspect="1"/>
          </p:cNvPicPr>
          <p:nvPr/>
        </p:nvPicPr>
        <p:blipFill>
          <a:blip r:embed="rId2"/>
          <a:stretch>
            <a:fillRect/>
          </a:stretch>
        </p:blipFill>
        <p:spPr>
          <a:xfrm>
            <a:off x="381000" y="3962400"/>
            <a:ext cx="8083698" cy="2667000"/>
          </a:xfrm>
          <a:prstGeom prst="rect">
            <a:avLst/>
          </a:prstGeom>
        </p:spPr>
      </p:pic>
    </p:spTree>
    <p:extLst>
      <p:ext uri="{BB962C8B-B14F-4D97-AF65-F5344CB8AC3E}">
        <p14:creationId xmlns:p14="http://schemas.microsoft.com/office/powerpoint/2010/main" val="29913467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Price Elasticity of Demand</a:t>
            </a:r>
            <a:endParaRPr lang="en-US" dirty="0"/>
          </a:p>
        </p:txBody>
      </p:sp>
      <p:sp>
        <p:nvSpPr>
          <p:cNvPr id="3" name="Content Placeholder 2"/>
          <p:cNvSpPr>
            <a:spLocks noGrp="1"/>
          </p:cNvSpPr>
          <p:nvPr>
            <p:ph idx="1"/>
          </p:nvPr>
        </p:nvSpPr>
        <p:spPr>
          <a:xfrm>
            <a:off x="457200" y="1600200"/>
            <a:ext cx="5562600" cy="5105400"/>
          </a:xfrm>
        </p:spPr>
        <p:txBody>
          <a:bodyPr/>
          <a:lstStyle/>
          <a:p>
            <a:r>
              <a:rPr lang="en-US" b="1" dirty="0" smtClean="0"/>
              <a:t>Degree of Necessity</a:t>
            </a:r>
            <a:r>
              <a:rPr lang="en-US" dirty="0" smtClean="0"/>
              <a:t>– Goods considered ‘essential’ by consumers will have inelastic demand. This is because if the prices of essentials such as food and fuel rise, consumers cannot reduce the amounts they purchase significantly – they are necessities!</a:t>
            </a:r>
          </a:p>
        </p:txBody>
      </p:sp>
      <p:pic>
        <p:nvPicPr>
          <p:cNvPr id="108546" name="Picture 2" descr="http://www.whalecottage.com/blog/wp-content/uploads/2009/02/petrol.jpg"/>
          <p:cNvPicPr>
            <a:picLocks noChangeAspect="1" noChangeArrowheads="1"/>
          </p:cNvPicPr>
          <p:nvPr/>
        </p:nvPicPr>
        <p:blipFill>
          <a:blip r:embed="rId2" cstate="print"/>
          <a:srcRect/>
          <a:stretch>
            <a:fillRect/>
          </a:stretch>
        </p:blipFill>
        <p:spPr bwMode="auto">
          <a:xfrm>
            <a:off x="5923513" y="1447800"/>
            <a:ext cx="3220487" cy="5029200"/>
          </a:xfrm>
          <a:prstGeom prst="rect">
            <a:avLst/>
          </a:prstGeom>
          <a:noFill/>
        </p:spPr>
      </p:pic>
    </p:spTree>
    <p:extLst>
      <p:ext uri="{BB962C8B-B14F-4D97-AF65-F5344CB8AC3E}">
        <p14:creationId xmlns:p14="http://schemas.microsoft.com/office/powerpoint/2010/main" val="6781232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4.4 Price – Pricing Strategies – Competition Based Pricing</a:t>
            </a:r>
            <a:endParaRPr lang="en-US" dirty="0"/>
          </a:p>
        </p:txBody>
      </p:sp>
      <p:sp>
        <p:nvSpPr>
          <p:cNvPr id="3" name="Content Placeholder 2"/>
          <p:cNvSpPr>
            <a:spLocks noGrp="1"/>
          </p:cNvSpPr>
          <p:nvPr>
            <p:ph idx="1"/>
          </p:nvPr>
        </p:nvSpPr>
        <p:spPr/>
        <p:txBody>
          <a:bodyPr>
            <a:normAutofit lnSpcReduction="10000"/>
          </a:bodyPr>
          <a:lstStyle/>
          <a:p>
            <a:pPr lvl="1"/>
            <a:r>
              <a:rPr lang="en-US" b="1" dirty="0"/>
              <a:t>Price Leader</a:t>
            </a:r>
            <a:r>
              <a:rPr lang="en-US" dirty="0"/>
              <a:t> - a dominant firm, which has a significant share of the market, sets the price due to few substitutes. The smaller operators have to follow. </a:t>
            </a:r>
            <a:endParaRPr lang="en-US" sz="2400" dirty="0"/>
          </a:p>
          <a:p>
            <a:pPr lvl="1"/>
            <a:r>
              <a:rPr lang="en-US" b="1" dirty="0"/>
              <a:t>Predator/Destroyer Pricing</a:t>
            </a:r>
            <a:r>
              <a:rPr lang="en-US" dirty="0"/>
              <a:t> - when a firm deliberately sets a low price, possibly beneath average cost of production in order to force rivals out of the market.</a:t>
            </a:r>
            <a:endParaRPr lang="en-US" sz="2400" dirty="0"/>
          </a:p>
          <a:p>
            <a:pPr lvl="1"/>
            <a:r>
              <a:rPr lang="en-US" b="1" dirty="0"/>
              <a:t>Going-Rate Pricing</a:t>
            </a:r>
            <a:r>
              <a:rPr lang="en-US" dirty="0"/>
              <a:t> – firms all charge a similar price to that of competitors. Ex: Gas </a:t>
            </a:r>
            <a:r>
              <a:rPr lang="en-US" dirty="0" smtClean="0"/>
              <a:t>Stations</a:t>
            </a:r>
            <a:endParaRPr lang="en-US" sz="2400" dirty="0"/>
          </a:p>
        </p:txBody>
      </p:sp>
    </p:spTree>
    <p:extLst>
      <p:ext uri="{BB962C8B-B14F-4D97-AF65-F5344CB8AC3E}">
        <p14:creationId xmlns:p14="http://schemas.microsoft.com/office/powerpoint/2010/main" val="1366599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Price Elasticity of Demand</a:t>
            </a:r>
            <a:endParaRPr lang="en-US" dirty="0"/>
          </a:p>
        </p:txBody>
      </p:sp>
      <p:sp>
        <p:nvSpPr>
          <p:cNvPr id="3" name="Content Placeholder 2"/>
          <p:cNvSpPr>
            <a:spLocks noGrp="1"/>
          </p:cNvSpPr>
          <p:nvPr>
            <p:ph idx="1"/>
          </p:nvPr>
        </p:nvSpPr>
        <p:spPr/>
        <p:txBody>
          <a:bodyPr/>
          <a:lstStyle/>
          <a:p>
            <a:r>
              <a:rPr lang="en-US" b="1" dirty="0" smtClean="0"/>
              <a:t>Proportion of Income spent on a Product </a:t>
            </a:r>
            <a:r>
              <a:rPr lang="en-US" dirty="0" smtClean="0"/>
              <a:t>– It may be argued that if consumers spend a large proportion of their income on a product, demand will be more elastic. E.g. If a TV increases in price, consumers demand will significantly change. On the other hand, demand for products that cost very little e.g. pencils, are more price inelastic</a:t>
            </a:r>
          </a:p>
        </p:txBody>
      </p:sp>
    </p:spTree>
    <p:extLst>
      <p:ext uri="{BB962C8B-B14F-4D97-AF65-F5344CB8AC3E}">
        <p14:creationId xmlns:p14="http://schemas.microsoft.com/office/powerpoint/2010/main" val="32791997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Income Elasticity of Demand</a:t>
            </a:r>
            <a:endParaRPr lang="en-GB" dirty="0"/>
          </a:p>
        </p:txBody>
      </p:sp>
      <p:sp>
        <p:nvSpPr>
          <p:cNvPr id="3" name="Content Placeholder 2"/>
          <p:cNvSpPr>
            <a:spLocks noGrp="1"/>
          </p:cNvSpPr>
          <p:nvPr>
            <p:ph idx="1"/>
          </p:nvPr>
        </p:nvSpPr>
        <p:spPr/>
        <p:txBody>
          <a:bodyPr/>
          <a:lstStyle/>
          <a:p>
            <a:r>
              <a:rPr lang="en-GB" b="1" i="1" dirty="0" smtClean="0">
                <a:solidFill>
                  <a:srgbClr val="FF0000"/>
                </a:solidFill>
              </a:rPr>
              <a:t>The responsiveness of demand to changes in income</a:t>
            </a:r>
          </a:p>
          <a:p>
            <a:endParaRPr lang="en-GB" dirty="0" smtClean="0"/>
          </a:p>
          <a:p>
            <a:r>
              <a:rPr lang="en-GB" dirty="0" smtClean="0"/>
              <a:t>Businesses selling high-priced goods will consider income elasticity of demand to see if demand for the product is easily influenced by changes in income, a critical point in 2009 recession and year after</a:t>
            </a:r>
            <a:endParaRPr lang="en-GB" dirty="0"/>
          </a:p>
        </p:txBody>
      </p:sp>
    </p:spTree>
    <p:extLst>
      <p:ext uri="{BB962C8B-B14F-4D97-AF65-F5344CB8AC3E}">
        <p14:creationId xmlns:p14="http://schemas.microsoft.com/office/powerpoint/2010/main" val="136348165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1676400"/>
            <a:ext cx="8534400" cy="25146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261123" name="Title 1"/>
          <p:cNvSpPr>
            <a:spLocks noGrp="1"/>
          </p:cNvSpPr>
          <p:nvPr>
            <p:ph type="title"/>
          </p:nvPr>
        </p:nvSpPr>
        <p:spPr>
          <a:xfrm>
            <a:off x="612775" y="228600"/>
            <a:ext cx="8153400" cy="990600"/>
          </a:xfrm>
        </p:spPr>
        <p:txBody>
          <a:bodyPr/>
          <a:lstStyle/>
          <a:p>
            <a:r>
              <a:rPr lang="en-US" smtClean="0"/>
              <a:t>Formula: YED</a:t>
            </a:r>
          </a:p>
        </p:txBody>
      </p:sp>
      <p:sp>
        <p:nvSpPr>
          <p:cNvPr id="261124" name="Content Placeholder 2"/>
          <p:cNvSpPr>
            <a:spLocks noGrp="1"/>
          </p:cNvSpPr>
          <p:nvPr>
            <p:ph sz="quarter" idx="1"/>
          </p:nvPr>
        </p:nvSpPr>
        <p:spPr>
          <a:xfrm>
            <a:off x="228600" y="1143000"/>
            <a:ext cx="8534400" cy="4724400"/>
          </a:xfrm>
        </p:spPr>
        <p:txBody>
          <a:bodyPr/>
          <a:lstStyle/>
          <a:p>
            <a:pPr>
              <a:buFont typeface="Wingdings" pitchFamily="2" charset="2"/>
              <a:buNone/>
            </a:pPr>
            <a:endParaRPr lang="en-US" b="1" dirty="0" smtClean="0"/>
          </a:p>
          <a:p>
            <a:pPr>
              <a:buFont typeface="Wingdings" pitchFamily="2" charset="2"/>
              <a:buNone/>
            </a:pPr>
            <a:r>
              <a:rPr lang="en-US" b="1" dirty="0" smtClean="0"/>
              <a:t>			% ∆ (change) in Quantity Demanded </a:t>
            </a:r>
            <a:br>
              <a:rPr lang="en-US" b="1" dirty="0" smtClean="0"/>
            </a:br>
            <a:r>
              <a:rPr lang="en-US" b="1" dirty="0" smtClean="0"/>
              <a:t>                                   for a Product </a:t>
            </a:r>
          </a:p>
          <a:p>
            <a:pPr>
              <a:buFont typeface="Wingdings" pitchFamily="2" charset="2"/>
              <a:buNone/>
            </a:pPr>
            <a:r>
              <a:rPr lang="en-US" b="1" dirty="0" smtClean="0"/>
              <a:t>YED = 		 	</a:t>
            </a:r>
            <a:br>
              <a:rPr lang="en-US" b="1" dirty="0" smtClean="0"/>
            </a:br>
            <a:r>
              <a:rPr lang="en-US" b="1" dirty="0" smtClean="0"/>
              <a:t>                  % ∆ (change) in Consumer’s Income</a:t>
            </a:r>
          </a:p>
        </p:txBody>
      </p:sp>
      <p:sp>
        <p:nvSpPr>
          <p:cNvPr id="4" name="Slide Number Placeholder 3"/>
          <p:cNvSpPr>
            <a:spLocks noGrp="1"/>
          </p:cNvSpPr>
          <p:nvPr>
            <p:ph type="sldNum" sz="quarter" idx="12"/>
          </p:nvPr>
        </p:nvSpPr>
        <p:spPr/>
        <p:txBody>
          <a:bodyPr>
            <a:normAutofit/>
          </a:bodyPr>
          <a:lstStyle/>
          <a:p>
            <a:pPr>
              <a:defRPr/>
            </a:pPr>
            <a:fld id="{22DF71DC-4263-41FD-B330-35D9EFED28F3}" type="slidenum">
              <a:rPr lang="en-US" smtClean="0"/>
              <a:pPr>
                <a:defRPr/>
              </a:pPr>
              <a:t>22</a:t>
            </a:fld>
            <a:endParaRPr lang="en-US"/>
          </a:p>
        </p:txBody>
      </p:sp>
      <p:cxnSp>
        <p:nvCxnSpPr>
          <p:cNvPr id="6" name="Straight Connector 5"/>
          <p:cNvCxnSpPr/>
          <p:nvPr/>
        </p:nvCxnSpPr>
        <p:spPr>
          <a:xfrm>
            <a:off x="2514600" y="2971800"/>
            <a:ext cx="5562600" cy="1588"/>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267200"/>
            <a:ext cx="8229600" cy="2462213"/>
          </a:xfrm>
          <a:prstGeom prst="rect">
            <a:avLst/>
          </a:prstGeom>
          <a:noFill/>
        </p:spPr>
        <p:txBody>
          <a:bodyPr>
            <a:spAutoFit/>
          </a:bodyPr>
          <a:lstStyle/>
          <a:p>
            <a:pPr>
              <a:defRPr/>
            </a:pPr>
            <a:r>
              <a:rPr lang="en-US" sz="2200" u="sng" dirty="0">
                <a:latin typeface="+mj-lt"/>
              </a:rPr>
              <a:t>Example: </a:t>
            </a:r>
            <a:r>
              <a:rPr lang="en-US" sz="2200" dirty="0">
                <a:latin typeface="+mj-lt"/>
              </a:rPr>
              <a:t/>
            </a:r>
            <a:br>
              <a:rPr lang="en-US" sz="2200" dirty="0">
                <a:latin typeface="+mj-lt"/>
              </a:rPr>
            </a:br>
            <a:r>
              <a:rPr lang="en-US" sz="2200" dirty="0">
                <a:latin typeface="+mj-lt"/>
              </a:rPr>
              <a:t>Income increased from $60,000 to $66,000 per year. Annual spending on holiday’s increased from $2,500 to $3,000.</a:t>
            </a:r>
          </a:p>
          <a:p>
            <a:pPr>
              <a:defRPr/>
            </a:pPr>
            <a:endParaRPr lang="en-US" sz="2200" dirty="0">
              <a:latin typeface="+mj-lt"/>
            </a:endParaRPr>
          </a:p>
          <a:p>
            <a:pPr>
              <a:defRPr/>
            </a:pPr>
            <a:r>
              <a:rPr lang="en-US" sz="2200" dirty="0">
                <a:latin typeface="+mj-lt"/>
              </a:rPr>
              <a:t>Step 1 </a:t>
            </a:r>
            <a:r>
              <a:rPr lang="en-US" sz="2200" dirty="0">
                <a:latin typeface="+mj-lt"/>
                <a:sym typeface="Wingdings" pitchFamily="2" charset="2"/>
              </a:rPr>
              <a:t> (6,000/60,000) x 100 = 10%</a:t>
            </a:r>
            <a:br>
              <a:rPr lang="en-US" sz="2200" dirty="0">
                <a:latin typeface="+mj-lt"/>
                <a:sym typeface="Wingdings" pitchFamily="2" charset="2"/>
              </a:rPr>
            </a:br>
            <a:r>
              <a:rPr lang="en-US" sz="2200" dirty="0">
                <a:latin typeface="+mj-lt"/>
                <a:sym typeface="Wingdings" pitchFamily="2" charset="2"/>
              </a:rPr>
              <a:t>Step 2  (500/2,500) x 100 = 20% </a:t>
            </a:r>
            <a:br>
              <a:rPr lang="en-US" sz="2200" dirty="0">
                <a:latin typeface="+mj-lt"/>
                <a:sym typeface="Wingdings" pitchFamily="2" charset="2"/>
              </a:rPr>
            </a:br>
            <a:r>
              <a:rPr lang="en-US" sz="2200" dirty="0">
                <a:latin typeface="+mj-lt"/>
                <a:sym typeface="Wingdings" pitchFamily="2" charset="2"/>
              </a:rPr>
              <a:t>Step 3  YED = 20% / 10% = </a:t>
            </a:r>
            <a:r>
              <a:rPr lang="en-US" sz="2200" b="1" dirty="0">
                <a:latin typeface="+mj-lt"/>
                <a:sym typeface="Wingdings" pitchFamily="2" charset="2"/>
              </a:rPr>
              <a:t>2</a:t>
            </a:r>
            <a:endParaRPr lang="en-US" sz="2200" b="1" dirty="0">
              <a:latin typeface="+mj-lt"/>
            </a:endParaRPr>
          </a:p>
        </p:txBody>
      </p:sp>
      <p:sp>
        <p:nvSpPr>
          <p:cNvPr id="261128"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Tree>
    <p:extLst>
      <p:ext uri="{BB962C8B-B14F-4D97-AF65-F5344CB8AC3E}">
        <p14:creationId xmlns:p14="http://schemas.microsoft.com/office/powerpoint/2010/main" val="39361747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Income Elasticity and Firms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Some firms are interested in this so they can respond in two ways:</a:t>
            </a:r>
          </a:p>
          <a:p>
            <a:pPr>
              <a:buNone/>
            </a:pPr>
            <a:r>
              <a:rPr lang="en-GB" u="sng" dirty="0" smtClean="0"/>
              <a:t>Product Planning</a:t>
            </a:r>
          </a:p>
          <a:p>
            <a:r>
              <a:rPr lang="en-GB" dirty="0" smtClean="0"/>
              <a:t>Firms that produce goods that are income elastic will expect changes in income to effect demand – so if income was expected to rise, they can plan ahead and produce more to deal with an increase in demand, and vice versa if income was expected to fall</a:t>
            </a:r>
            <a:endParaRPr lang="en-GB" dirty="0"/>
          </a:p>
        </p:txBody>
      </p:sp>
    </p:spTree>
    <p:extLst>
      <p:ext uri="{BB962C8B-B14F-4D97-AF65-F5344CB8AC3E}">
        <p14:creationId xmlns:p14="http://schemas.microsoft.com/office/powerpoint/2010/main" val="25512196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Income Elasticity and Firms</a:t>
            </a:r>
            <a:endParaRPr lang="en-GB" dirty="0"/>
          </a:p>
        </p:txBody>
      </p:sp>
      <p:pic>
        <p:nvPicPr>
          <p:cNvPr id="136195" name="Picture 3"/>
          <p:cNvPicPr>
            <a:picLocks noChangeAspect="1" noChangeArrowheads="1"/>
          </p:cNvPicPr>
          <p:nvPr/>
        </p:nvPicPr>
        <p:blipFill>
          <a:blip r:embed="rId2" cstate="print"/>
          <a:srcRect/>
          <a:stretch>
            <a:fillRect/>
          </a:stretch>
        </p:blipFill>
        <p:spPr bwMode="auto">
          <a:xfrm>
            <a:off x="5029200" y="1295400"/>
            <a:ext cx="4114800" cy="4876800"/>
          </a:xfrm>
          <a:prstGeom prst="rect">
            <a:avLst/>
          </a:prstGeom>
          <a:noFill/>
          <a:ln w="9525">
            <a:noFill/>
            <a:miter lim="800000"/>
            <a:headEnd/>
            <a:tailEnd/>
          </a:ln>
        </p:spPr>
      </p:pic>
      <p:pic>
        <p:nvPicPr>
          <p:cNvPr id="4" name="Picture 3"/>
          <p:cNvPicPr>
            <a:picLocks noChangeAspect="1"/>
          </p:cNvPicPr>
          <p:nvPr/>
        </p:nvPicPr>
        <p:blipFill>
          <a:blip r:embed="rId3"/>
          <a:stretch>
            <a:fillRect/>
          </a:stretch>
        </p:blipFill>
        <p:spPr>
          <a:xfrm>
            <a:off x="0" y="1752600"/>
            <a:ext cx="5058383" cy="3962400"/>
          </a:xfrm>
          <a:prstGeom prst="rect">
            <a:avLst/>
          </a:prstGeom>
        </p:spPr>
      </p:pic>
    </p:spTree>
    <p:extLst>
      <p:ext uri="{BB962C8B-B14F-4D97-AF65-F5344CB8AC3E}">
        <p14:creationId xmlns:p14="http://schemas.microsoft.com/office/powerpoint/2010/main" val="413781430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No-Frills Airlines</a:t>
            </a:r>
            <a:endParaRPr lang="en-US" dirty="0"/>
          </a:p>
        </p:txBody>
      </p:sp>
      <p:pic>
        <p:nvPicPr>
          <p:cNvPr id="330754" name="Picture 2" descr="scoot"/>
          <p:cNvPicPr>
            <a:picLocks noChangeAspect="1" noChangeArrowheads="1"/>
          </p:cNvPicPr>
          <p:nvPr/>
        </p:nvPicPr>
        <p:blipFill>
          <a:blip r:embed="rId2" cstate="print"/>
          <a:srcRect/>
          <a:stretch>
            <a:fillRect/>
          </a:stretch>
        </p:blipFill>
        <p:spPr bwMode="auto">
          <a:xfrm>
            <a:off x="990600" y="3796414"/>
            <a:ext cx="7434136" cy="3048000"/>
          </a:xfrm>
          <a:prstGeom prst="rect">
            <a:avLst/>
          </a:prstGeom>
          <a:noFill/>
        </p:spPr>
      </p:pic>
      <p:pic>
        <p:nvPicPr>
          <p:cNvPr id="4" name="Picture 3"/>
          <p:cNvPicPr>
            <a:picLocks noChangeAspect="1"/>
          </p:cNvPicPr>
          <p:nvPr/>
        </p:nvPicPr>
        <p:blipFill>
          <a:blip r:embed="rId3"/>
          <a:stretch>
            <a:fillRect/>
          </a:stretch>
        </p:blipFill>
        <p:spPr>
          <a:xfrm>
            <a:off x="990600" y="1143000"/>
            <a:ext cx="7467600" cy="3107502"/>
          </a:xfrm>
          <a:prstGeom prst="rect">
            <a:avLst/>
          </a:prstGeom>
        </p:spPr>
      </p:pic>
    </p:spTree>
    <p:extLst>
      <p:ext uri="{BB962C8B-B14F-4D97-AF65-F5344CB8AC3E}">
        <p14:creationId xmlns:p14="http://schemas.microsoft.com/office/powerpoint/2010/main" val="1851946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Income Elasticity and Firms</a:t>
            </a:r>
            <a:endParaRPr lang="en-GB" dirty="0"/>
          </a:p>
        </p:txBody>
      </p:sp>
      <p:sp>
        <p:nvSpPr>
          <p:cNvPr id="3" name="Content Placeholder 2"/>
          <p:cNvSpPr>
            <a:spLocks noGrp="1"/>
          </p:cNvSpPr>
          <p:nvPr>
            <p:ph idx="1"/>
          </p:nvPr>
        </p:nvSpPr>
        <p:spPr/>
        <p:txBody>
          <a:bodyPr/>
          <a:lstStyle/>
          <a:p>
            <a:pPr>
              <a:buNone/>
            </a:pPr>
            <a:r>
              <a:rPr lang="en-GB" u="sng" dirty="0" smtClean="0"/>
              <a:t>Product Switching</a:t>
            </a:r>
          </a:p>
          <a:p>
            <a:pPr>
              <a:buNone/>
            </a:pPr>
            <a:r>
              <a:rPr lang="en-GB" dirty="0" smtClean="0"/>
              <a:t>Some manufacturers have flexible resources and can switch from the production of one good to another depending on that goods elasticity</a:t>
            </a:r>
            <a:endParaRPr lang="en-GB" dirty="0"/>
          </a:p>
        </p:txBody>
      </p:sp>
    </p:spTree>
    <p:extLst>
      <p:ext uri="{BB962C8B-B14F-4D97-AF65-F5344CB8AC3E}">
        <p14:creationId xmlns:p14="http://schemas.microsoft.com/office/powerpoint/2010/main" val="166025748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0" y="228600"/>
            <a:ext cx="4724400" cy="6194749"/>
          </a:xfrm>
          <a:prstGeom prst="rect">
            <a:avLst/>
          </a:prstGeom>
          <a:noFill/>
          <a:ln w="9525">
            <a:noFill/>
            <a:miter lim="800000"/>
            <a:headEnd/>
            <a:tailEnd/>
          </a:ln>
        </p:spPr>
      </p:pic>
      <p:pic>
        <p:nvPicPr>
          <p:cNvPr id="40963" name="Picture 3"/>
          <p:cNvPicPr>
            <a:picLocks noChangeAspect="1" noChangeArrowheads="1"/>
          </p:cNvPicPr>
          <p:nvPr/>
        </p:nvPicPr>
        <p:blipFill>
          <a:blip r:embed="rId3" cstate="print"/>
          <a:srcRect/>
          <a:stretch>
            <a:fillRect/>
          </a:stretch>
        </p:blipFill>
        <p:spPr bwMode="auto">
          <a:xfrm>
            <a:off x="4648200" y="1447800"/>
            <a:ext cx="4495800" cy="4038600"/>
          </a:xfrm>
          <a:prstGeom prst="rect">
            <a:avLst/>
          </a:prstGeom>
          <a:noFill/>
          <a:ln w="9525">
            <a:noFill/>
            <a:miter lim="800000"/>
            <a:headEnd/>
            <a:tailEnd/>
          </a:ln>
        </p:spPr>
      </p:pic>
    </p:spTree>
    <p:extLst>
      <p:ext uri="{BB962C8B-B14F-4D97-AF65-F5344CB8AC3E}">
        <p14:creationId xmlns:p14="http://schemas.microsoft.com/office/powerpoint/2010/main" val="407724309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itle 1"/>
          <p:cNvSpPr>
            <a:spLocks noGrp="1"/>
          </p:cNvSpPr>
          <p:nvPr>
            <p:ph type="title"/>
          </p:nvPr>
        </p:nvSpPr>
        <p:spPr>
          <a:xfrm>
            <a:off x="612775" y="228600"/>
            <a:ext cx="8153400" cy="990600"/>
          </a:xfrm>
        </p:spPr>
        <p:txBody>
          <a:bodyPr/>
          <a:lstStyle/>
          <a:p>
            <a:r>
              <a:rPr lang="en-US" sz="4800" smtClean="0">
                <a:solidFill>
                  <a:schemeClr val="tx1"/>
                </a:solidFill>
              </a:rPr>
              <a:t>3. </a:t>
            </a:r>
            <a:r>
              <a:rPr lang="en-US" sz="4800" b="1" smtClean="0">
                <a:solidFill>
                  <a:srgbClr val="FF0000"/>
                </a:solidFill>
              </a:rPr>
              <a:t>CED </a:t>
            </a:r>
            <a:r>
              <a:rPr lang="en-US" sz="4800" smtClean="0">
                <a:solidFill>
                  <a:schemeClr val="tx1"/>
                </a:solidFill>
              </a:rPr>
              <a:t>or</a:t>
            </a:r>
            <a:r>
              <a:rPr lang="en-US" sz="4800" b="1" smtClean="0">
                <a:solidFill>
                  <a:srgbClr val="FF0000"/>
                </a:solidFill>
              </a:rPr>
              <a:t> XED</a:t>
            </a:r>
          </a:p>
        </p:txBody>
      </p:sp>
      <p:sp>
        <p:nvSpPr>
          <p:cNvPr id="267267" name="Content Placeholder 2"/>
          <p:cNvSpPr>
            <a:spLocks noGrp="1"/>
          </p:cNvSpPr>
          <p:nvPr>
            <p:ph sz="quarter" idx="1"/>
          </p:nvPr>
        </p:nvSpPr>
        <p:spPr>
          <a:xfrm>
            <a:off x="612775" y="1600200"/>
            <a:ext cx="8153400" cy="4495800"/>
          </a:xfrm>
        </p:spPr>
        <p:txBody>
          <a:bodyPr/>
          <a:lstStyle/>
          <a:p>
            <a:r>
              <a:rPr lang="en-US" smtClean="0"/>
              <a:t>“Measures the degree of responsiveness of changes in demand for one product due to a (small) change in price of another product (be that a substitute or a compliment).”</a:t>
            </a:r>
          </a:p>
        </p:txBody>
      </p:sp>
      <p:sp>
        <p:nvSpPr>
          <p:cNvPr id="4" name="Slide Number Placeholder 3"/>
          <p:cNvSpPr>
            <a:spLocks noGrp="1"/>
          </p:cNvSpPr>
          <p:nvPr>
            <p:ph type="sldNum" sz="quarter" idx="12"/>
          </p:nvPr>
        </p:nvSpPr>
        <p:spPr/>
        <p:txBody>
          <a:bodyPr>
            <a:normAutofit/>
          </a:bodyPr>
          <a:lstStyle/>
          <a:p>
            <a:pPr>
              <a:defRPr/>
            </a:pPr>
            <a:fld id="{533AB7FB-F833-4E2E-B128-518F63EBF524}" type="slidenum">
              <a:rPr lang="en-US" smtClean="0"/>
              <a:pPr>
                <a:defRPr/>
              </a:pPr>
              <a:t>28</a:t>
            </a:fld>
            <a:endParaRPr lang="en-US"/>
          </a:p>
        </p:txBody>
      </p:sp>
      <p:sp>
        <p:nvSpPr>
          <p:cNvPr id="267269"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Tree>
    <p:extLst>
      <p:ext uri="{BB962C8B-B14F-4D97-AF65-F5344CB8AC3E}">
        <p14:creationId xmlns:p14="http://schemas.microsoft.com/office/powerpoint/2010/main" val="9434101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1676400"/>
            <a:ext cx="8534400" cy="25146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268291" name="Title 1"/>
          <p:cNvSpPr>
            <a:spLocks noGrp="1"/>
          </p:cNvSpPr>
          <p:nvPr>
            <p:ph type="title"/>
          </p:nvPr>
        </p:nvSpPr>
        <p:spPr>
          <a:xfrm>
            <a:off x="612775" y="228600"/>
            <a:ext cx="8153400" cy="990600"/>
          </a:xfrm>
        </p:spPr>
        <p:txBody>
          <a:bodyPr/>
          <a:lstStyle/>
          <a:p>
            <a:r>
              <a:rPr lang="en-US" smtClean="0"/>
              <a:t>Formula: CED</a:t>
            </a:r>
          </a:p>
        </p:txBody>
      </p:sp>
      <p:sp>
        <p:nvSpPr>
          <p:cNvPr id="268292" name="Content Placeholder 2"/>
          <p:cNvSpPr>
            <a:spLocks noGrp="1"/>
          </p:cNvSpPr>
          <p:nvPr>
            <p:ph sz="quarter" idx="1"/>
          </p:nvPr>
        </p:nvSpPr>
        <p:spPr>
          <a:xfrm>
            <a:off x="612775" y="1295400"/>
            <a:ext cx="8153400" cy="4724400"/>
          </a:xfrm>
        </p:spPr>
        <p:txBody>
          <a:bodyPr/>
          <a:lstStyle/>
          <a:p>
            <a:pPr>
              <a:buFont typeface="Wingdings" pitchFamily="2" charset="2"/>
              <a:buNone/>
            </a:pPr>
            <a:endParaRPr lang="en-US" b="1" smtClean="0"/>
          </a:p>
          <a:p>
            <a:pPr>
              <a:buFont typeface="Wingdings" pitchFamily="2" charset="2"/>
              <a:buNone/>
            </a:pPr>
            <a:r>
              <a:rPr lang="en-US" b="1" smtClean="0"/>
              <a:t>			% ∆ (change) in Quantity Demanded </a:t>
            </a:r>
            <a:br>
              <a:rPr lang="en-US" b="1" smtClean="0"/>
            </a:br>
            <a:r>
              <a:rPr lang="en-US" b="1" smtClean="0"/>
              <a:t>                                   for Product X</a:t>
            </a:r>
          </a:p>
          <a:p>
            <a:pPr>
              <a:buFont typeface="Wingdings" pitchFamily="2" charset="2"/>
              <a:buNone/>
            </a:pPr>
            <a:r>
              <a:rPr lang="en-US" b="1" smtClean="0"/>
              <a:t>CED = 		 	</a:t>
            </a:r>
            <a:br>
              <a:rPr lang="en-US" b="1" smtClean="0"/>
            </a:br>
            <a:r>
              <a:rPr lang="en-US" b="1" smtClean="0"/>
              <a:t>                  % ∆ (change) in Price of Product Y</a:t>
            </a:r>
          </a:p>
        </p:txBody>
      </p:sp>
      <p:sp>
        <p:nvSpPr>
          <p:cNvPr id="4" name="Slide Number Placeholder 3"/>
          <p:cNvSpPr>
            <a:spLocks noGrp="1"/>
          </p:cNvSpPr>
          <p:nvPr>
            <p:ph type="sldNum" sz="quarter" idx="12"/>
          </p:nvPr>
        </p:nvSpPr>
        <p:spPr/>
        <p:txBody>
          <a:bodyPr>
            <a:normAutofit/>
          </a:bodyPr>
          <a:lstStyle/>
          <a:p>
            <a:pPr>
              <a:defRPr/>
            </a:pPr>
            <a:fld id="{E4C823BA-D31F-4305-AE6C-B667C7C4D59F}" type="slidenum">
              <a:rPr lang="en-US" smtClean="0"/>
              <a:pPr>
                <a:defRPr/>
              </a:pPr>
              <a:t>29</a:t>
            </a:fld>
            <a:endParaRPr lang="en-US"/>
          </a:p>
        </p:txBody>
      </p:sp>
      <p:cxnSp>
        <p:nvCxnSpPr>
          <p:cNvPr id="6" name="Straight Connector 5"/>
          <p:cNvCxnSpPr/>
          <p:nvPr/>
        </p:nvCxnSpPr>
        <p:spPr>
          <a:xfrm>
            <a:off x="2514600" y="2971800"/>
            <a:ext cx="5562600" cy="1588"/>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267200"/>
            <a:ext cx="8229600" cy="2462213"/>
          </a:xfrm>
          <a:prstGeom prst="rect">
            <a:avLst/>
          </a:prstGeom>
          <a:noFill/>
        </p:spPr>
        <p:txBody>
          <a:bodyPr>
            <a:spAutoFit/>
          </a:bodyPr>
          <a:lstStyle/>
          <a:p>
            <a:pPr>
              <a:defRPr/>
            </a:pPr>
            <a:r>
              <a:rPr lang="en-US" sz="2200" u="sng" dirty="0">
                <a:latin typeface="+mj-lt"/>
              </a:rPr>
              <a:t>Example: </a:t>
            </a:r>
            <a:r>
              <a:rPr lang="en-US" sz="2200" dirty="0">
                <a:latin typeface="+mj-lt"/>
              </a:rPr>
              <a:t/>
            </a:r>
            <a:br>
              <a:rPr lang="en-US" sz="2200" dirty="0">
                <a:latin typeface="+mj-lt"/>
              </a:rPr>
            </a:br>
            <a:r>
              <a:rPr lang="en-US" sz="2200" dirty="0">
                <a:latin typeface="+mj-lt"/>
              </a:rPr>
              <a:t>Price of burgers decrease from $2 to $1.80, the number of pizza </a:t>
            </a:r>
            <a:r>
              <a:rPr lang="en-US" sz="2200" dirty="0" smtClean="0">
                <a:latin typeface="+mj-lt"/>
              </a:rPr>
              <a:t>slices demanded </a:t>
            </a:r>
            <a:r>
              <a:rPr lang="en-US" sz="2200" dirty="0">
                <a:latin typeface="+mj-lt"/>
              </a:rPr>
              <a:t>decrease from 400 to 380. What is CED?</a:t>
            </a:r>
          </a:p>
          <a:p>
            <a:pPr>
              <a:defRPr/>
            </a:pPr>
            <a:endParaRPr lang="en-US" sz="2200" dirty="0">
              <a:latin typeface="+mj-lt"/>
            </a:endParaRPr>
          </a:p>
          <a:p>
            <a:pPr>
              <a:defRPr/>
            </a:pPr>
            <a:r>
              <a:rPr lang="en-US" sz="2200" dirty="0">
                <a:latin typeface="+mj-lt"/>
              </a:rPr>
              <a:t>Step 1 </a:t>
            </a:r>
            <a:r>
              <a:rPr lang="en-US" sz="2200" dirty="0">
                <a:latin typeface="+mj-lt"/>
                <a:sym typeface="Wingdings" pitchFamily="2" charset="2"/>
              </a:rPr>
              <a:t> (- 20/200) x 100 = -10%</a:t>
            </a:r>
            <a:br>
              <a:rPr lang="en-US" sz="2200" dirty="0">
                <a:latin typeface="+mj-lt"/>
                <a:sym typeface="Wingdings" pitchFamily="2" charset="2"/>
              </a:rPr>
            </a:br>
            <a:r>
              <a:rPr lang="en-US" sz="2200" dirty="0">
                <a:latin typeface="+mj-lt"/>
                <a:sym typeface="Wingdings" pitchFamily="2" charset="2"/>
              </a:rPr>
              <a:t>Step 2  (-20/400) x 100 = -5%</a:t>
            </a:r>
            <a:br>
              <a:rPr lang="en-US" sz="2200" dirty="0">
                <a:latin typeface="+mj-lt"/>
                <a:sym typeface="Wingdings" pitchFamily="2" charset="2"/>
              </a:rPr>
            </a:br>
            <a:r>
              <a:rPr lang="en-US" sz="2200" dirty="0">
                <a:latin typeface="+mj-lt"/>
                <a:sym typeface="Wingdings" pitchFamily="2" charset="2"/>
              </a:rPr>
              <a:t>Step 3  CED = -5% / - 10% = </a:t>
            </a:r>
            <a:r>
              <a:rPr lang="en-US" sz="2200" b="1" dirty="0">
                <a:latin typeface="+mj-lt"/>
                <a:sym typeface="Wingdings" pitchFamily="2" charset="2"/>
              </a:rPr>
              <a:t>0.5</a:t>
            </a:r>
            <a:endParaRPr lang="en-US" sz="2200" b="1" dirty="0">
              <a:latin typeface="+mj-lt"/>
            </a:endParaRPr>
          </a:p>
        </p:txBody>
      </p:sp>
      <p:sp>
        <p:nvSpPr>
          <p:cNvPr id="268296"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Tree>
    <p:extLst>
      <p:ext uri="{BB962C8B-B14F-4D97-AF65-F5344CB8AC3E}">
        <p14:creationId xmlns:p14="http://schemas.microsoft.com/office/powerpoint/2010/main" val="27238565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Market-Led Pricing</a:t>
            </a:r>
            <a:endParaRPr lang="en-US" dirty="0"/>
          </a:p>
        </p:txBody>
      </p:sp>
      <p:sp>
        <p:nvSpPr>
          <p:cNvPr id="3" name="Content Placeholder 2"/>
          <p:cNvSpPr>
            <a:spLocks noGrp="1"/>
          </p:cNvSpPr>
          <p:nvPr>
            <p:ph idx="1"/>
          </p:nvPr>
        </p:nvSpPr>
        <p:spPr/>
        <p:txBody>
          <a:bodyPr/>
          <a:lstStyle/>
          <a:p>
            <a:pPr lvl="1"/>
            <a:r>
              <a:rPr lang="en-US" b="1" dirty="0"/>
              <a:t>Skimming Pricing</a:t>
            </a:r>
            <a:r>
              <a:rPr lang="en-US" dirty="0"/>
              <a:t> - this is a technique where a high price is set to earn a high level of profit. This normally arises when a new development or technology is introduced to the market and when few direct rivals exist within the market. </a:t>
            </a:r>
            <a:endParaRPr lang="en-US" sz="2400" dirty="0"/>
          </a:p>
          <a:p>
            <a:pPr lvl="1"/>
            <a:r>
              <a:rPr lang="en-US" b="1" dirty="0"/>
              <a:t>Penetration Pricing</a:t>
            </a:r>
            <a:r>
              <a:rPr lang="en-US" dirty="0"/>
              <a:t> - a deliberately low level of pricing is set for a new product. This should allow a market share to be gained and might be used where several established brands already exist within the market. </a:t>
            </a:r>
            <a:endParaRPr lang="en-US" sz="2400" dirty="0"/>
          </a:p>
        </p:txBody>
      </p:sp>
    </p:spTree>
    <p:extLst>
      <p:ext uri="{BB962C8B-B14F-4D97-AF65-F5344CB8AC3E}">
        <p14:creationId xmlns:p14="http://schemas.microsoft.com/office/powerpoint/2010/main" val="2058830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itle 1"/>
          <p:cNvSpPr>
            <a:spLocks noGrp="1"/>
          </p:cNvSpPr>
          <p:nvPr>
            <p:ph type="title"/>
          </p:nvPr>
        </p:nvSpPr>
        <p:spPr>
          <a:xfrm>
            <a:off x="612775" y="228600"/>
            <a:ext cx="8153400" cy="990600"/>
          </a:xfrm>
        </p:spPr>
        <p:txBody>
          <a:bodyPr/>
          <a:lstStyle/>
          <a:p>
            <a:r>
              <a:rPr lang="en-US" smtClean="0"/>
              <a:t>Range of values of CED:</a:t>
            </a:r>
          </a:p>
        </p:txBody>
      </p:sp>
      <p:graphicFrame>
        <p:nvGraphicFramePr>
          <p:cNvPr id="5" name="Content Placeholder 4"/>
          <p:cNvGraphicFramePr>
            <a:graphicFrameLocks noGrp="1"/>
          </p:cNvGraphicFramePr>
          <p:nvPr>
            <p:ph sz="quarter" idx="1"/>
          </p:nvPr>
        </p:nvGraphicFramePr>
        <p:xfrm>
          <a:off x="304800" y="1524000"/>
          <a:ext cx="8461375"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normAutofit/>
          </a:bodyPr>
          <a:lstStyle/>
          <a:p>
            <a:pPr>
              <a:defRPr/>
            </a:pPr>
            <a:fld id="{EFB88A34-32BB-4EA3-A8C4-B7509A7C9CCE}" type="slidenum">
              <a:rPr lang="en-US" smtClean="0"/>
              <a:pPr>
                <a:defRPr/>
              </a:pPr>
              <a:t>30</a:t>
            </a:fld>
            <a:endParaRPr lang="en-US"/>
          </a:p>
        </p:txBody>
      </p:sp>
      <p:sp>
        <p:nvSpPr>
          <p:cNvPr id="269317"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Tree>
    <p:extLst>
      <p:ext uri="{BB962C8B-B14F-4D97-AF65-F5344CB8AC3E}">
        <p14:creationId xmlns:p14="http://schemas.microsoft.com/office/powerpoint/2010/main" val="3406203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le 1"/>
          <p:cNvSpPr>
            <a:spLocks noGrp="1"/>
          </p:cNvSpPr>
          <p:nvPr>
            <p:ph type="title"/>
          </p:nvPr>
        </p:nvSpPr>
        <p:spPr>
          <a:xfrm>
            <a:off x="533400" y="0"/>
            <a:ext cx="8153400" cy="990600"/>
          </a:xfrm>
        </p:spPr>
        <p:txBody>
          <a:bodyPr/>
          <a:lstStyle/>
          <a:p>
            <a:r>
              <a:rPr lang="en-US" sz="4800" dirty="0" smtClean="0">
                <a:solidFill>
                  <a:schemeClr val="tx1"/>
                </a:solidFill>
              </a:rPr>
              <a:t>4. </a:t>
            </a:r>
            <a:r>
              <a:rPr lang="en-US" sz="4800" b="1" dirty="0" smtClean="0">
                <a:solidFill>
                  <a:srgbClr val="FF0000"/>
                </a:solidFill>
              </a:rPr>
              <a:t>AED</a:t>
            </a:r>
          </a:p>
        </p:txBody>
      </p:sp>
      <p:sp>
        <p:nvSpPr>
          <p:cNvPr id="271363" name="Content Placeholder 2"/>
          <p:cNvSpPr>
            <a:spLocks noGrp="1"/>
          </p:cNvSpPr>
          <p:nvPr>
            <p:ph sz="quarter" idx="1"/>
          </p:nvPr>
        </p:nvSpPr>
        <p:spPr>
          <a:xfrm>
            <a:off x="533400" y="1066800"/>
            <a:ext cx="8351838" cy="4495800"/>
          </a:xfrm>
        </p:spPr>
        <p:txBody>
          <a:bodyPr/>
          <a:lstStyle/>
          <a:p>
            <a:r>
              <a:rPr lang="en-US" dirty="0" smtClean="0"/>
              <a:t>“Measures the degree of responsiveness of changes in demand due to change in the firm’s advertising expenditure.”</a:t>
            </a:r>
          </a:p>
          <a:p>
            <a:r>
              <a:rPr lang="en-US" dirty="0" smtClean="0"/>
              <a:t>Hard to determine whether the changed advertising expenditure is the root cause of a change in demand.</a:t>
            </a:r>
          </a:p>
          <a:p>
            <a:endParaRPr lang="en-US" dirty="0" smtClean="0"/>
          </a:p>
          <a:p>
            <a:pPr>
              <a:buFont typeface="Wingdings" pitchFamily="2" charset="2"/>
              <a:buNone/>
            </a:pPr>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normAutofit/>
          </a:bodyPr>
          <a:lstStyle/>
          <a:p>
            <a:pPr>
              <a:defRPr/>
            </a:pPr>
            <a:fld id="{7E44C04B-1B71-4DB1-A49A-75AB0E258C7C}" type="slidenum">
              <a:rPr lang="en-US" smtClean="0"/>
              <a:pPr>
                <a:defRPr/>
              </a:pPr>
              <a:t>31</a:t>
            </a:fld>
            <a:endParaRPr lang="en-US"/>
          </a:p>
        </p:txBody>
      </p:sp>
      <p:sp>
        <p:nvSpPr>
          <p:cNvPr id="271365"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
        <p:nvSpPr>
          <p:cNvPr id="6" name="Rounded Rectangle 5"/>
          <p:cNvSpPr/>
          <p:nvPr/>
        </p:nvSpPr>
        <p:spPr>
          <a:xfrm>
            <a:off x="304800" y="4343400"/>
            <a:ext cx="8534400" cy="251460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7" name="Content Placeholder 2"/>
          <p:cNvSpPr txBox="1">
            <a:spLocks/>
          </p:cNvSpPr>
          <p:nvPr/>
        </p:nvSpPr>
        <p:spPr bwMode="auto">
          <a:xfrm>
            <a:off x="609600" y="4343400"/>
            <a:ext cx="9124950" cy="4495800"/>
          </a:xfrm>
          <a:prstGeom prst="rect">
            <a:avLst/>
          </a:prstGeom>
          <a:noFill/>
          <a:ln w="9525">
            <a:noFill/>
            <a:miter lim="800000"/>
            <a:headEnd/>
            <a:tailEnd/>
          </a:ln>
        </p:spPr>
        <p:txBody>
          <a:bodyPr/>
          <a:lstStyle/>
          <a:p>
            <a:pPr marL="319088" indent="-319088" eaLnBrk="0" hangingPunct="0">
              <a:spcBef>
                <a:spcPts val="700"/>
              </a:spcBef>
              <a:buClr>
                <a:schemeClr val="accent2"/>
              </a:buClr>
              <a:buSzPct val="60000"/>
              <a:buFont typeface="Wingdings" pitchFamily="2" charset="2"/>
              <a:buNone/>
              <a:defRPr/>
            </a:pPr>
            <a:endParaRPr lang="en-US" sz="2900" b="1" dirty="0">
              <a:latin typeface="+mn-lt"/>
              <a:cs typeface="+mn-cs"/>
            </a:endParaRPr>
          </a:p>
          <a:p>
            <a:pPr marL="319088" indent="-319088" eaLnBrk="0" hangingPunct="0">
              <a:spcBef>
                <a:spcPts val="700"/>
              </a:spcBef>
              <a:buClr>
                <a:schemeClr val="accent2"/>
              </a:buClr>
              <a:buSzPct val="60000"/>
              <a:buFont typeface="Wingdings" pitchFamily="2" charset="2"/>
              <a:buNone/>
              <a:defRPr/>
            </a:pPr>
            <a:r>
              <a:rPr lang="en-US" sz="2900" b="1" dirty="0">
                <a:latin typeface="+mn-lt"/>
                <a:cs typeface="+mn-cs"/>
              </a:rPr>
              <a:t>		        % ∆ (change) in Quantity Demanded</a:t>
            </a:r>
          </a:p>
          <a:p>
            <a:pPr marL="319088" indent="-319088" eaLnBrk="0" hangingPunct="0">
              <a:spcBef>
                <a:spcPts val="700"/>
              </a:spcBef>
              <a:buClr>
                <a:schemeClr val="accent2"/>
              </a:buClr>
              <a:buSzPct val="60000"/>
              <a:buFont typeface="Wingdings" pitchFamily="2" charset="2"/>
              <a:buNone/>
              <a:defRPr/>
            </a:pPr>
            <a:r>
              <a:rPr lang="en-US" sz="2900" b="1" dirty="0">
                <a:latin typeface="+mn-lt"/>
                <a:cs typeface="+mn-cs"/>
              </a:rPr>
              <a:t>AED = 		 	</a:t>
            </a:r>
          </a:p>
          <a:p>
            <a:pPr marL="319088" indent="-319088" eaLnBrk="0" hangingPunct="0">
              <a:spcBef>
                <a:spcPts val="700"/>
              </a:spcBef>
              <a:buClr>
                <a:schemeClr val="accent2"/>
              </a:buClr>
              <a:buSzPct val="60000"/>
              <a:buFont typeface="Wingdings" pitchFamily="2" charset="2"/>
              <a:buNone/>
              <a:defRPr/>
            </a:pPr>
            <a:r>
              <a:rPr lang="en-US" sz="2900" b="1" dirty="0">
                <a:latin typeface="+mn-lt"/>
                <a:cs typeface="+mn-cs"/>
              </a:rPr>
              <a:t>	           % ∆ (change) in Advertising Expenditure</a:t>
            </a:r>
          </a:p>
        </p:txBody>
      </p:sp>
      <p:cxnSp>
        <p:nvCxnSpPr>
          <p:cNvPr id="8" name="Straight Connector 7"/>
          <p:cNvCxnSpPr/>
          <p:nvPr/>
        </p:nvCxnSpPr>
        <p:spPr>
          <a:xfrm>
            <a:off x="2533650" y="5305425"/>
            <a:ext cx="5562600" cy="1588"/>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012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itle 1"/>
          <p:cNvSpPr>
            <a:spLocks noGrp="1"/>
          </p:cNvSpPr>
          <p:nvPr>
            <p:ph type="title"/>
          </p:nvPr>
        </p:nvSpPr>
        <p:spPr>
          <a:xfrm>
            <a:off x="612775" y="228600"/>
            <a:ext cx="8153400" cy="990600"/>
          </a:xfrm>
        </p:spPr>
        <p:txBody>
          <a:bodyPr/>
          <a:lstStyle/>
          <a:p>
            <a:r>
              <a:rPr lang="en-US" smtClean="0"/>
              <a:t>Values of AED</a:t>
            </a:r>
          </a:p>
        </p:txBody>
      </p:sp>
      <p:sp>
        <p:nvSpPr>
          <p:cNvPr id="4" name="Slide Number Placeholder 3"/>
          <p:cNvSpPr>
            <a:spLocks noGrp="1"/>
          </p:cNvSpPr>
          <p:nvPr>
            <p:ph type="sldNum" sz="quarter" idx="12"/>
          </p:nvPr>
        </p:nvSpPr>
        <p:spPr/>
        <p:txBody>
          <a:bodyPr>
            <a:normAutofit/>
          </a:bodyPr>
          <a:lstStyle/>
          <a:p>
            <a:pPr>
              <a:defRPr/>
            </a:pPr>
            <a:fld id="{864C8516-84C0-4D59-BC8E-1D8808B2AE10}" type="slidenum">
              <a:rPr lang="en-US" smtClean="0"/>
              <a:pPr>
                <a:defRPr/>
              </a:pPr>
              <a:t>32</a:t>
            </a:fld>
            <a:endParaRPr lang="en-US"/>
          </a:p>
        </p:txBody>
      </p:sp>
      <p:sp>
        <p:nvSpPr>
          <p:cNvPr id="272388"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graphicFrame>
        <p:nvGraphicFramePr>
          <p:cNvPr id="8" name="Table 7"/>
          <p:cNvGraphicFramePr>
            <a:graphicFrameLocks noGrp="1"/>
          </p:cNvGraphicFramePr>
          <p:nvPr/>
        </p:nvGraphicFramePr>
        <p:xfrm>
          <a:off x="395288" y="1989138"/>
          <a:ext cx="8424936" cy="4200382"/>
        </p:xfrm>
        <a:graphic>
          <a:graphicData uri="http://schemas.openxmlformats.org/drawingml/2006/table">
            <a:tbl>
              <a:tblPr firstRow="1" bandRow="1">
                <a:tableStyleId>{EB344D84-9AFB-497E-A393-DC336BA19D2E}</a:tableStyleId>
              </a:tblPr>
              <a:tblGrid>
                <a:gridCol w="2425239"/>
                <a:gridCol w="5999697"/>
              </a:tblGrid>
              <a:tr h="792088">
                <a:tc>
                  <a:txBody>
                    <a:bodyPr/>
                    <a:lstStyle/>
                    <a:p>
                      <a:pPr algn="ctr"/>
                      <a:r>
                        <a:rPr lang="en-US" sz="2800" dirty="0" smtClean="0"/>
                        <a:t>Value of</a:t>
                      </a:r>
                      <a:r>
                        <a:rPr lang="en-US" sz="2800" baseline="0" dirty="0" smtClean="0"/>
                        <a:t> AED</a:t>
                      </a:r>
                      <a:endParaRPr lang="en-US" sz="2800" dirty="0"/>
                    </a:p>
                  </a:txBody>
                  <a:tcPr anchor="ctr"/>
                </a:tc>
                <a:tc>
                  <a:txBody>
                    <a:bodyPr/>
                    <a:lstStyle/>
                    <a:p>
                      <a:pPr algn="ctr"/>
                      <a:r>
                        <a:rPr lang="en-US" sz="2800" dirty="0" smtClean="0"/>
                        <a:t>Characteristics</a:t>
                      </a:r>
                      <a:endParaRPr lang="en-US" sz="2800" dirty="0"/>
                    </a:p>
                  </a:txBody>
                  <a:tcPr anchor="ctr"/>
                </a:tc>
              </a:tr>
              <a:tr h="926907">
                <a:tc>
                  <a:txBody>
                    <a:bodyPr/>
                    <a:lstStyle/>
                    <a:p>
                      <a:pPr algn="ctr"/>
                      <a:r>
                        <a:rPr lang="en-US" sz="2400" b="1" dirty="0" smtClean="0"/>
                        <a:t>AED &gt; 1</a:t>
                      </a:r>
                      <a:endParaRPr lang="en-US" sz="2400" b="1" dirty="0"/>
                    </a:p>
                  </a:txBody>
                  <a:tcPr anchor="ctr"/>
                </a:tc>
                <a:tc>
                  <a:txBody>
                    <a:bodyPr/>
                    <a:lstStyle/>
                    <a:p>
                      <a:pPr algn="ctr"/>
                      <a:r>
                        <a:rPr lang="en-US" sz="2400" dirty="0" smtClean="0"/>
                        <a:t>Elastic </a:t>
                      </a:r>
                      <a:r>
                        <a:rPr lang="en-US" sz="2400" baseline="0" dirty="0" smtClean="0"/>
                        <a:t> </a:t>
                      </a:r>
                      <a:r>
                        <a:rPr lang="en-US" sz="2400" baseline="0" dirty="0" smtClean="0">
                          <a:sym typeface="Wingdings" pitchFamily="2" charset="2"/>
                        </a:rPr>
                        <a:t> customers are highly responsive to the changed spending on advertisement.</a:t>
                      </a:r>
                    </a:p>
                    <a:p>
                      <a:pPr algn="ctr"/>
                      <a:r>
                        <a:rPr lang="en-US" sz="2400" baseline="0" dirty="0" smtClean="0">
                          <a:sym typeface="Wingdings" pitchFamily="2" charset="2"/>
                        </a:rPr>
                        <a:t/>
                      </a:r>
                      <a:br>
                        <a:rPr lang="en-US" sz="2400" baseline="0" dirty="0" smtClean="0">
                          <a:sym typeface="Wingdings" pitchFamily="2" charset="2"/>
                        </a:rPr>
                      </a:br>
                      <a:r>
                        <a:rPr lang="en-US" sz="2400" baseline="0" dirty="0" smtClean="0">
                          <a:sym typeface="Wingdings" pitchFamily="2" charset="2"/>
                        </a:rPr>
                        <a:t>Managers want a highly elastic AED.</a:t>
                      </a:r>
                      <a:endParaRPr lang="en-US" sz="2400" dirty="0"/>
                    </a:p>
                  </a:txBody>
                  <a:tcPr anchor="ctr"/>
                </a:tc>
              </a:tr>
              <a:tr h="926907">
                <a:tc>
                  <a:txBody>
                    <a:bodyPr/>
                    <a:lstStyle/>
                    <a:p>
                      <a:pPr algn="ctr"/>
                      <a:r>
                        <a:rPr lang="en-US" sz="2400" b="1" dirty="0" smtClean="0"/>
                        <a:t>AED &lt; 1</a:t>
                      </a:r>
                      <a:endParaRPr lang="en-US" sz="2400" b="1" dirty="0"/>
                    </a:p>
                  </a:txBody>
                  <a:tcPr anchor="ctr"/>
                </a:tc>
                <a:tc>
                  <a:txBody>
                    <a:bodyPr/>
                    <a:lstStyle/>
                    <a:p>
                      <a:pPr algn="ctr"/>
                      <a:r>
                        <a:rPr lang="en-US" sz="2400" dirty="0" smtClean="0"/>
                        <a:t>Demand is not so responsive</a:t>
                      </a:r>
                      <a:r>
                        <a:rPr lang="en-US" sz="2400" baseline="0" dirty="0" smtClean="0"/>
                        <a:t> to changes in advertising expenditure.</a:t>
                      </a:r>
                      <a:endParaRPr lang="en-US" sz="2400" dirty="0"/>
                    </a:p>
                  </a:txBody>
                  <a:tcPr anchor="ctr"/>
                </a:tc>
              </a:tr>
              <a:tr h="926907">
                <a:tc>
                  <a:txBody>
                    <a:bodyPr/>
                    <a:lstStyle/>
                    <a:p>
                      <a:pPr algn="ctr"/>
                      <a:r>
                        <a:rPr lang="en-US" sz="2400" b="1" dirty="0" smtClean="0"/>
                        <a:t>Negative</a:t>
                      </a:r>
                      <a:endParaRPr lang="en-US" sz="2400" b="1" dirty="0"/>
                    </a:p>
                  </a:txBody>
                  <a:tcPr anchor="ctr"/>
                </a:tc>
                <a:tc>
                  <a:txBody>
                    <a:bodyPr/>
                    <a:lstStyle/>
                    <a:p>
                      <a:pPr algn="ctr"/>
                      <a:r>
                        <a:rPr lang="en-US" sz="2400" dirty="0" smtClean="0"/>
                        <a:t>Means that a rise in advertising expenditure would bring about a fall in demand.</a:t>
                      </a:r>
                      <a:endParaRPr lang="en-US" sz="2400" dirty="0"/>
                    </a:p>
                  </a:txBody>
                  <a:tcPr anchor="ctr"/>
                </a:tc>
              </a:tr>
            </a:tbl>
          </a:graphicData>
        </a:graphic>
      </p:graphicFrame>
    </p:spTree>
    <p:extLst>
      <p:ext uri="{BB962C8B-B14F-4D97-AF65-F5344CB8AC3E}">
        <p14:creationId xmlns:p14="http://schemas.microsoft.com/office/powerpoint/2010/main" val="162416041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Applications of Elasticity</a:t>
            </a:r>
            <a:endParaRPr lang="en-GB" dirty="0"/>
          </a:p>
        </p:txBody>
      </p:sp>
      <p:sp>
        <p:nvSpPr>
          <p:cNvPr id="3" name="Content Placeholder 2"/>
          <p:cNvSpPr>
            <a:spLocks noGrp="1"/>
          </p:cNvSpPr>
          <p:nvPr>
            <p:ph idx="1"/>
          </p:nvPr>
        </p:nvSpPr>
        <p:spPr/>
        <p:txBody>
          <a:bodyPr/>
          <a:lstStyle/>
          <a:p>
            <a:pPr>
              <a:buNone/>
            </a:pPr>
            <a:r>
              <a:rPr lang="en-GB" u="sng" dirty="0" smtClean="0"/>
              <a:t>Price Elasticity and Total Revenue</a:t>
            </a:r>
          </a:p>
          <a:p>
            <a:r>
              <a:rPr lang="en-GB" dirty="0" smtClean="0"/>
              <a:t>If firms know the value of price elasticity for their product they can predict the effect on total revenue of any changes in price they make (see graph):</a:t>
            </a:r>
          </a:p>
          <a:p>
            <a:endParaRPr lang="en-GB" dirty="0"/>
          </a:p>
        </p:txBody>
      </p:sp>
      <p:graphicFrame>
        <p:nvGraphicFramePr>
          <p:cNvPr id="4" name="Table 3"/>
          <p:cNvGraphicFramePr>
            <a:graphicFrameLocks noGrp="1"/>
          </p:cNvGraphicFramePr>
          <p:nvPr/>
        </p:nvGraphicFramePr>
        <p:xfrm>
          <a:off x="381000" y="4343400"/>
          <a:ext cx="8534400" cy="1854200"/>
        </p:xfrm>
        <a:graphic>
          <a:graphicData uri="http://schemas.openxmlformats.org/drawingml/2006/table">
            <a:tbl>
              <a:tblPr firstRow="1" bandRow="1">
                <a:tableStyleId>{5C22544A-7EE6-4342-B048-85BDC9FD1C3A}</a:tableStyleId>
              </a:tblPr>
              <a:tblGrid>
                <a:gridCol w="2133600"/>
                <a:gridCol w="2057400"/>
                <a:gridCol w="1905000"/>
                <a:gridCol w="2438400"/>
              </a:tblGrid>
              <a:tr h="370840">
                <a:tc>
                  <a:txBody>
                    <a:bodyPr/>
                    <a:lstStyle/>
                    <a:p>
                      <a:r>
                        <a:rPr lang="en-GB" dirty="0" smtClean="0"/>
                        <a:t>Price</a:t>
                      </a:r>
                      <a:r>
                        <a:rPr lang="en-GB" baseline="0" dirty="0" smtClean="0"/>
                        <a:t> Elasticity</a:t>
                      </a:r>
                      <a:endParaRPr lang="en-GB" dirty="0"/>
                    </a:p>
                  </a:txBody>
                  <a:tcPr/>
                </a:tc>
                <a:tc>
                  <a:txBody>
                    <a:bodyPr/>
                    <a:lstStyle/>
                    <a:p>
                      <a:r>
                        <a:rPr lang="en-GB" dirty="0" smtClean="0"/>
                        <a:t>Value of Elasticity</a:t>
                      </a:r>
                      <a:endParaRPr lang="en-GB" dirty="0"/>
                    </a:p>
                  </a:txBody>
                  <a:tcPr/>
                </a:tc>
                <a:tc>
                  <a:txBody>
                    <a:bodyPr/>
                    <a:lstStyle/>
                    <a:p>
                      <a:r>
                        <a:rPr lang="en-GB" dirty="0" smtClean="0"/>
                        <a:t>Price Change</a:t>
                      </a:r>
                      <a:endParaRPr lang="en-GB" dirty="0"/>
                    </a:p>
                  </a:txBody>
                  <a:tcPr/>
                </a:tc>
                <a:tc>
                  <a:txBody>
                    <a:bodyPr/>
                    <a:lstStyle/>
                    <a:p>
                      <a:r>
                        <a:rPr lang="en-GB" dirty="0" smtClean="0"/>
                        <a:t>Effect on Total Revenue</a:t>
                      </a:r>
                      <a:endParaRPr lang="en-GB" dirty="0"/>
                    </a:p>
                  </a:txBody>
                  <a:tcPr/>
                </a:tc>
              </a:tr>
              <a:tr h="370840">
                <a:tc>
                  <a:txBody>
                    <a:bodyPr/>
                    <a:lstStyle/>
                    <a:p>
                      <a:r>
                        <a:rPr lang="en-GB" dirty="0" smtClean="0"/>
                        <a:t>Inelastic</a:t>
                      </a:r>
                      <a:endParaRPr lang="en-GB" dirty="0"/>
                    </a:p>
                  </a:txBody>
                  <a:tcPr/>
                </a:tc>
                <a:tc>
                  <a:txBody>
                    <a:bodyPr/>
                    <a:lstStyle/>
                    <a:p>
                      <a:r>
                        <a:rPr lang="en-GB" dirty="0" smtClean="0"/>
                        <a:t>0 – 1</a:t>
                      </a:r>
                      <a:endParaRPr lang="en-GB" dirty="0"/>
                    </a:p>
                  </a:txBody>
                  <a:tcPr/>
                </a:tc>
                <a:tc>
                  <a:txBody>
                    <a:bodyPr/>
                    <a:lstStyle/>
                    <a:p>
                      <a:r>
                        <a:rPr lang="en-GB" dirty="0" smtClean="0"/>
                        <a:t>Decrease</a:t>
                      </a:r>
                      <a:endParaRPr lang="en-GB" dirty="0"/>
                    </a:p>
                  </a:txBody>
                  <a:tcPr/>
                </a:tc>
                <a:tc>
                  <a:txBody>
                    <a:bodyPr/>
                    <a:lstStyle/>
                    <a:p>
                      <a:r>
                        <a:rPr lang="en-GB" dirty="0" smtClean="0"/>
                        <a:t>Fall</a:t>
                      </a:r>
                      <a:endParaRPr lang="en-GB" dirty="0"/>
                    </a:p>
                  </a:txBody>
                  <a:tcPr/>
                </a:tc>
              </a:tr>
              <a:tr h="370840">
                <a:tc>
                  <a:txBody>
                    <a:bodyPr/>
                    <a:lstStyle/>
                    <a:p>
                      <a:r>
                        <a:rPr lang="en-GB" dirty="0" smtClean="0"/>
                        <a:t>Inelastic</a:t>
                      </a:r>
                      <a:endParaRPr lang="en-GB" dirty="0"/>
                    </a:p>
                  </a:txBody>
                  <a:tcPr/>
                </a:tc>
                <a:tc>
                  <a:txBody>
                    <a:bodyPr/>
                    <a:lstStyle/>
                    <a:p>
                      <a:r>
                        <a:rPr lang="en-GB" dirty="0" smtClean="0"/>
                        <a:t>0 – 1</a:t>
                      </a:r>
                      <a:endParaRPr lang="en-GB" dirty="0"/>
                    </a:p>
                  </a:txBody>
                  <a:tcPr/>
                </a:tc>
                <a:tc>
                  <a:txBody>
                    <a:bodyPr/>
                    <a:lstStyle/>
                    <a:p>
                      <a:r>
                        <a:rPr lang="en-GB" dirty="0" smtClean="0"/>
                        <a:t>Increase</a:t>
                      </a:r>
                      <a:endParaRPr lang="en-GB" dirty="0"/>
                    </a:p>
                  </a:txBody>
                  <a:tcPr/>
                </a:tc>
                <a:tc>
                  <a:txBody>
                    <a:bodyPr/>
                    <a:lstStyle/>
                    <a:p>
                      <a:r>
                        <a:rPr lang="en-GB" dirty="0" smtClean="0"/>
                        <a:t>Rise</a:t>
                      </a:r>
                      <a:endParaRPr lang="en-GB" dirty="0"/>
                    </a:p>
                  </a:txBody>
                  <a:tcPr/>
                </a:tc>
              </a:tr>
              <a:tr h="370840">
                <a:tc>
                  <a:txBody>
                    <a:bodyPr/>
                    <a:lstStyle/>
                    <a:p>
                      <a:r>
                        <a:rPr lang="en-GB" dirty="0" smtClean="0"/>
                        <a:t>Elastic</a:t>
                      </a:r>
                      <a:endParaRPr lang="en-GB" dirty="0"/>
                    </a:p>
                  </a:txBody>
                  <a:tcPr/>
                </a:tc>
                <a:tc>
                  <a:txBody>
                    <a:bodyPr/>
                    <a:lstStyle/>
                    <a:p>
                      <a:r>
                        <a:rPr lang="en-GB" dirty="0" smtClean="0"/>
                        <a:t>1+</a:t>
                      </a:r>
                      <a:endParaRPr lang="en-GB" dirty="0"/>
                    </a:p>
                  </a:txBody>
                  <a:tcPr/>
                </a:tc>
                <a:tc>
                  <a:txBody>
                    <a:bodyPr/>
                    <a:lstStyle/>
                    <a:p>
                      <a:r>
                        <a:rPr lang="en-GB" dirty="0" smtClean="0"/>
                        <a:t>Decrease</a:t>
                      </a:r>
                      <a:endParaRPr lang="en-GB" dirty="0"/>
                    </a:p>
                  </a:txBody>
                  <a:tcPr/>
                </a:tc>
                <a:tc>
                  <a:txBody>
                    <a:bodyPr/>
                    <a:lstStyle/>
                    <a:p>
                      <a:r>
                        <a:rPr lang="en-GB" dirty="0" smtClean="0"/>
                        <a:t>Rise</a:t>
                      </a:r>
                      <a:endParaRPr lang="en-GB" dirty="0"/>
                    </a:p>
                  </a:txBody>
                  <a:tcPr/>
                </a:tc>
              </a:tr>
              <a:tr h="370840">
                <a:tc>
                  <a:txBody>
                    <a:bodyPr/>
                    <a:lstStyle/>
                    <a:p>
                      <a:r>
                        <a:rPr lang="en-GB" dirty="0" smtClean="0"/>
                        <a:t>Elastic</a:t>
                      </a:r>
                      <a:endParaRPr lang="en-GB" dirty="0"/>
                    </a:p>
                  </a:txBody>
                  <a:tcPr/>
                </a:tc>
                <a:tc>
                  <a:txBody>
                    <a:bodyPr/>
                    <a:lstStyle/>
                    <a:p>
                      <a:r>
                        <a:rPr lang="en-GB" dirty="0" smtClean="0"/>
                        <a:t>1+</a:t>
                      </a:r>
                      <a:endParaRPr lang="en-GB" dirty="0"/>
                    </a:p>
                  </a:txBody>
                  <a:tcPr/>
                </a:tc>
                <a:tc>
                  <a:txBody>
                    <a:bodyPr/>
                    <a:lstStyle/>
                    <a:p>
                      <a:r>
                        <a:rPr lang="en-GB" dirty="0" smtClean="0"/>
                        <a:t>Increase</a:t>
                      </a:r>
                      <a:endParaRPr lang="en-GB" dirty="0"/>
                    </a:p>
                  </a:txBody>
                  <a:tcPr/>
                </a:tc>
                <a:tc>
                  <a:txBody>
                    <a:bodyPr/>
                    <a:lstStyle/>
                    <a:p>
                      <a:r>
                        <a:rPr lang="en-GB" dirty="0" smtClean="0"/>
                        <a:t>Fall</a:t>
                      </a:r>
                      <a:endParaRPr lang="en-GB" dirty="0"/>
                    </a:p>
                  </a:txBody>
                  <a:tcPr/>
                </a:tc>
              </a:tr>
            </a:tbl>
          </a:graphicData>
        </a:graphic>
      </p:graphicFrame>
    </p:spTree>
    <p:extLst>
      <p:ext uri="{BB962C8B-B14F-4D97-AF65-F5344CB8AC3E}">
        <p14:creationId xmlns:p14="http://schemas.microsoft.com/office/powerpoint/2010/main" val="8183789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PED change as a product moves through the PLC? (6 Marks)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0775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GB" sz="3200" b="1" dirty="0" smtClean="0">
                <a:solidFill>
                  <a:srgbClr val="FF0000"/>
                </a:solidFill>
              </a:rPr>
              <a:t>Relationship Between PED and PLC - May 2003 Question – Explain why PED is likely to change as the product moves through its life cycle (6 Marks)</a:t>
            </a:r>
            <a:endParaRPr lang="en-GB" sz="3200" b="1" dirty="0">
              <a:solidFill>
                <a:srgbClr val="FF0000"/>
              </a:solidFill>
            </a:endParaRPr>
          </a:p>
        </p:txBody>
      </p:sp>
      <p:sp>
        <p:nvSpPr>
          <p:cNvPr id="3" name="Content Placeholder 2"/>
          <p:cNvSpPr>
            <a:spLocks noGrp="1"/>
          </p:cNvSpPr>
          <p:nvPr>
            <p:ph idx="1"/>
          </p:nvPr>
        </p:nvSpPr>
        <p:spPr>
          <a:xfrm>
            <a:off x="457200" y="1981200"/>
            <a:ext cx="8229600" cy="4525963"/>
          </a:xfrm>
        </p:spPr>
        <p:txBody>
          <a:bodyPr>
            <a:normAutofit fontScale="85000" lnSpcReduction="10000"/>
          </a:bodyPr>
          <a:lstStyle/>
          <a:p>
            <a:r>
              <a:rPr lang="en-GB" b="1" dirty="0" smtClean="0"/>
              <a:t>Introduction to Growth Stage </a:t>
            </a:r>
            <a:r>
              <a:rPr lang="en-GB" dirty="0" smtClean="0"/>
              <a:t>– Product price inelastic – ‘early adopters’ willing to pay high price if product is innovative or has strong promotion campaign</a:t>
            </a:r>
          </a:p>
          <a:p>
            <a:r>
              <a:rPr lang="en-GB" b="1" dirty="0" smtClean="0"/>
              <a:t>Maturity to Saturation </a:t>
            </a:r>
            <a:r>
              <a:rPr lang="en-GB" dirty="0" smtClean="0"/>
              <a:t>– Sales may begin to slow, competition enters the market, number of substitutes rises, product now likely to become elastic and customers sensitive to price changes.</a:t>
            </a:r>
          </a:p>
          <a:p>
            <a:r>
              <a:rPr lang="en-GB" b="1" dirty="0" smtClean="0"/>
              <a:t>Decline Stage </a:t>
            </a:r>
            <a:r>
              <a:rPr lang="en-GB" dirty="0" smtClean="0"/>
              <a:t>– Demand begins to fall – product becomes very price elastic as product may be technologically obsolete – either lower prices or take off market</a:t>
            </a:r>
            <a:endParaRPr lang="en-GB" dirty="0"/>
          </a:p>
        </p:txBody>
      </p:sp>
    </p:spTree>
    <p:extLst>
      <p:ext uri="{BB962C8B-B14F-4D97-AF65-F5344CB8AC3E}">
        <p14:creationId xmlns:p14="http://schemas.microsoft.com/office/powerpoint/2010/main" val="1717815633"/>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Market-Led Pricing</a:t>
            </a:r>
            <a:endParaRPr lang="en-US" dirty="0"/>
          </a:p>
        </p:txBody>
      </p:sp>
      <p:sp>
        <p:nvSpPr>
          <p:cNvPr id="3" name="Content Placeholder 2"/>
          <p:cNvSpPr>
            <a:spLocks noGrp="1"/>
          </p:cNvSpPr>
          <p:nvPr>
            <p:ph idx="1"/>
          </p:nvPr>
        </p:nvSpPr>
        <p:spPr>
          <a:xfrm>
            <a:off x="228600" y="1371600"/>
            <a:ext cx="8610600" cy="5105400"/>
          </a:xfrm>
        </p:spPr>
        <p:txBody>
          <a:bodyPr>
            <a:normAutofit fontScale="92500" lnSpcReduction="20000"/>
          </a:bodyPr>
          <a:lstStyle/>
          <a:p>
            <a:pPr lvl="1"/>
            <a:r>
              <a:rPr lang="en-US" b="1" dirty="0"/>
              <a:t>Loss Leaders </a:t>
            </a:r>
            <a:r>
              <a:rPr lang="en-US" i="1" dirty="0"/>
              <a:t>(HL)</a:t>
            </a:r>
            <a:r>
              <a:rPr lang="en-US" dirty="0"/>
              <a:t> - where certain items are sold very cheaply in an attempt to entice consumers into a shop in order that they pay full price for other items they then buy.</a:t>
            </a:r>
            <a:endParaRPr lang="en-US" sz="2400" dirty="0"/>
          </a:p>
          <a:p>
            <a:pPr lvl="1"/>
            <a:r>
              <a:rPr lang="en-US" b="1" dirty="0"/>
              <a:t>Psychological Pricing </a:t>
            </a:r>
            <a:r>
              <a:rPr lang="en-US" i="1" dirty="0"/>
              <a:t>(HL)</a:t>
            </a:r>
            <a:r>
              <a:rPr lang="en-US" dirty="0"/>
              <a:t> – which is where prices are set to make consumers believe they are getting 'value' e.g. 99 cents and not $1.</a:t>
            </a:r>
            <a:endParaRPr lang="en-US" sz="2400" dirty="0"/>
          </a:p>
          <a:p>
            <a:pPr lvl="1"/>
            <a:r>
              <a:rPr lang="en-US" b="1" dirty="0"/>
              <a:t>Promotional Pricing </a:t>
            </a:r>
            <a:r>
              <a:rPr lang="en-US" i="1" dirty="0"/>
              <a:t>(HL)</a:t>
            </a:r>
            <a:r>
              <a:rPr lang="en-US" b="1" dirty="0"/>
              <a:t> </a:t>
            </a:r>
            <a:r>
              <a:rPr lang="en-US" dirty="0"/>
              <a:t>– strategy used when marketing new products by charging a low price to entice consumers to try the product and build brand awareness. This can also be used to get rid of excess stock or renew interest in older </a:t>
            </a:r>
            <a:r>
              <a:rPr lang="en-US" dirty="0" smtClean="0"/>
              <a:t>items.</a:t>
            </a:r>
            <a:endParaRPr lang="en-US" sz="2400" dirty="0"/>
          </a:p>
          <a:p>
            <a:pPr lvl="1"/>
            <a:r>
              <a:rPr lang="en-US" b="1" dirty="0" smtClean="0"/>
              <a:t>Price </a:t>
            </a:r>
            <a:r>
              <a:rPr lang="en-US" b="1" dirty="0"/>
              <a:t>Discrimination</a:t>
            </a:r>
            <a:r>
              <a:rPr lang="en-US" dirty="0"/>
              <a:t> </a:t>
            </a:r>
            <a:r>
              <a:rPr lang="en-US" i="1" dirty="0"/>
              <a:t>(HL) </a:t>
            </a:r>
            <a:r>
              <a:rPr lang="en-US" dirty="0"/>
              <a:t>- this is when different prices are charged to different customers for the identical product Ex: Movie Tickets </a:t>
            </a:r>
            <a:endParaRPr lang="en-US" sz="2400" dirty="0"/>
          </a:p>
          <a:p>
            <a:pPr marL="0" indent="0">
              <a:buNone/>
            </a:pPr>
            <a:endParaRPr lang="en-US" dirty="0"/>
          </a:p>
        </p:txBody>
      </p:sp>
    </p:spTree>
    <p:extLst>
      <p:ext uri="{BB962C8B-B14F-4D97-AF65-F5344CB8AC3E}">
        <p14:creationId xmlns:p14="http://schemas.microsoft.com/office/powerpoint/2010/main" val="12991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Market-Led Pricing</a:t>
            </a:r>
            <a:endParaRPr lang="en-US" dirty="0"/>
          </a:p>
        </p:txBody>
      </p:sp>
      <p:sp>
        <p:nvSpPr>
          <p:cNvPr id="3" name="Content Placeholder 2"/>
          <p:cNvSpPr>
            <a:spLocks noGrp="1"/>
          </p:cNvSpPr>
          <p:nvPr>
            <p:ph idx="1"/>
          </p:nvPr>
        </p:nvSpPr>
        <p:spPr/>
        <p:txBody>
          <a:bodyPr>
            <a:normAutofit lnSpcReduction="10000"/>
          </a:bodyPr>
          <a:lstStyle/>
          <a:p>
            <a:r>
              <a:rPr lang="en-US" b="1" dirty="0"/>
              <a:t>Competition-based pricing</a:t>
            </a:r>
            <a:r>
              <a:rPr lang="en-US" dirty="0"/>
              <a:t> is where the price charged by competitors, not the cost of producing the good, is the main factor influencing pricing decisions</a:t>
            </a:r>
            <a:r>
              <a:rPr lang="en-US" dirty="0" smtClean="0"/>
              <a:t>.</a:t>
            </a:r>
          </a:p>
          <a:p>
            <a:r>
              <a:rPr lang="en-US" b="1" dirty="0"/>
              <a:t>Consumer-orientated pricing</a:t>
            </a:r>
            <a:r>
              <a:rPr lang="en-US" dirty="0"/>
              <a:t> is where the business analyses the market conditions when setting the price. It considers the demand for the product and the price elasticity of demand of the product along with market potential. </a:t>
            </a:r>
          </a:p>
        </p:txBody>
      </p:sp>
    </p:spTree>
    <p:extLst>
      <p:ext uri="{BB962C8B-B14F-4D97-AF65-F5344CB8AC3E}">
        <p14:creationId xmlns:p14="http://schemas.microsoft.com/office/powerpoint/2010/main" val="293440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Cost-Based Pricing Strategies</a:t>
            </a:r>
            <a:endParaRPr lang="en-US" dirty="0"/>
          </a:p>
        </p:txBody>
      </p:sp>
      <p:sp>
        <p:nvSpPr>
          <p:cNvPr id="3" name="Content Placeholder 2"/>
          <p:cNvSpPr>
            <a:spLocks noGrp="1"/>
          </p:cNvSpPr>
          <p:nvPr>
            <p:ph idx="1"/>
          </p:nvPr>
        </p:nvSpPr>
        <p:spPr/>
        <p:txBody>
          <a:bodyPr>
            <a:normAutofit fontScale="92500"/>
          </a:bodyPr>
          <a:lstStyle/>
          <a:p>
            <a:pPr lvl="1"/>
            <a:r>
              <a:rPr lang="en-US" b="1" dirty="0"/>
              <a:t>Cost-Plus Pricing</a:t>
            </a:r>
            <a:r>
              <a:rPr lang="en-US" dirty="0"/>
              <a:t> – a firm sets the price at average cost and then adds an agreed level of profit.</a:t>
            </a:r>
            <a:endParaRPr lang="en-US" sz="2400" dirty="0"/>
          </a:p>
          <a:p>
            <a:pPr lvl="2"/>
            <a:r>
              <a:rPr lang="en-US" b="1" dirty="0"/>
              <a:t>Ex</a:t>
            </a:r>
            <a:r>
              <a:rPr lang="en-US" dirty="0"/>
              <a:t>: If a product is estimated to have an average cost of $6 per unit and the producer wants a 50% profit margin, the selling price will be $9. </a:t>
            </a:r>
            <a:endParaRPr lang="en-US" sz="2000" dirty="0"/>
          </a:p>
          <a:p>
            <a:pPr lvl="1"/>
            <a:r>
              <a:rPr lang="en-US" b="1" dirty="0"/>
              <a:t>Contribution Pricing/Marginal Cost Pricing </a:t>
            </a:r>
            <a:r>
              <a:rPr lang="en-US" i="1" dirty="0"/>
              <a:t>(HL) </a:t>
            </a:r>
            <a:r>
              <a:rPr lang="en-US" dirty="0"/>
              <a:t>- this is setting a price to a level to cover variable costs and make a contribution to fixed costs.</a:t>
            </a:r>
            <a:endParaRPr lang="en-US" sz="2400" dirty="0"/>
          </a:p>
          <a:p>
            <a:pPr lvl="2"/>
            <a:r>
              <a:rPr lang="en-US" b="1" dirty="0"/>
              <a:t>Ex</a:t>
            </a:r>
            <a:r>
              <a:rPr lang="en-US" dirty="0"/>
              <a:t>: If a firm sells a good for $8 and direct costs for that good is $3 per unit, then the contribution for each good sold is $5. This enables the firm to contribute $5 toward fixed costs.</a:t>
            </a:r>
            <a:endParaRPr lang="en-US" sz="2000" dirty="0"/>
          </a:p>
          <a:p>
            <a:pPr marL="914400" lvl="2" indent="0">
              <a:buNone/>
            </a:pPr>
            <a:endParaRPr lang="en-US" dirty="0" smtClean="0"/>
          </a:p>
        </p:txBody>
      </p:sp>
    </p:spTree>
    <p:extLst>
      <p:ext uri="{BB962C8B-B14F-4D97-AF65-F5344CB8AC3E}">
        <p14:creationId xmlns:p14="http://schemas.microsoft.com/office/powerpoint/2010/main" val="148758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Content Placeholder 2"/>
          <p:cNvSpPr>
            <a:spLocks noGrp="1"/>
          </p:cNvSpPr>
          <p:nvPr>
            <p:ph sz="quarter" idx="1"/>
          </p:nvPr>
        </p:nvSpPr>
        <p:spPr>
          <a:xfrm>
            <a:off x="357188" y="1785938"/>
            <a:ext cx="8501062" cy="3810000"/>
          </a:xfrm>
        </p:spPr>
        <p:txBody>
          <a:bodyPr>
            <a:normAutofit/>
          </a:bodyPr>
          <a:lstStyle/>
          <a:p>
            <a:r>
              <a:rPr lang="en-US" sz="3200" dirty="0" smtClean="0"/>
              <a:t>Requires the business to allocate the total fixed costs between all the products that are sold.</a:t>
            </a:r>
          </a:p>
          <a:p>
            <a:r>
              <a:rPr lang="en-US" sz="3200" dirty="0" smtClean="0"/>
              <a:t>This helps to ensure that the price covers all costs of productions by dividing the indirect costs equally between the products.</a:t>
            </a:r>
            <a:endParaRPr lang="en-US" sz="3200" b="1" dirty="0" smtClean="0"/>
          </a:p>
          <a:p>
            <a:pPr>
              <a:buFont typeface="Wingdings" pitchFamily="2" charset="2"/>
              <a:buNone/>
            </a:pPr>
            <a:endParaRPr lang="en-US" sz="3200" dirty="0" smtClean="0"/>
          </a:p>
        </p:txBody>
      </p:sp>
      <p:sp>
        <p:nvSpPr>
          <p:cNvPr id="218115" name="Slide Number Placeholder 3"/>
          <p:cNvSpPr>
            <a:spLocks noGrp="1"/>
          </p:cNvSpPr>
          <p:nvPr>
            <p:ph type="sldNum" sz="quarter" idx="12"/>
          </p:nvPr>
        </p:nvSpPr>
        <p:spPr bwMode="auto">
          <a:noFill/>
          <a:ln>
            <a:miter lim="800000"/>
            <a:headEnd/>
            <a:tailEnd/>
          </a:ln>
        </p:spPr>
        <p:txBody>
          <a:bodyPr/>
          <a:lstStyle/>
          <a:p>
            <a:pPr>
              <a:lnSpc>
                <a:spcPct val="80000"/>
              </a:lnSpc>
            </a:pPr>
            <a:fld id="{CD2295BB-A8D8-43CD-ACA2-040B64184015}" type="slidenum">
              <a:rPr lang="en-US" sz="1200" smtClean="0">
                <a:latin typeface="Arial" pitchFamily="34" charset="0"/>
                <a:cs typeface="Arial" pitchFamily="34" charset="0"/>
              </a:rPr>
              <a:pPr>
                <a:lnSpc>
                  <a:spcPct val="80000"/>
                </a:lnSpc>
              </a:pPr>
              <a:t>7</a:t>
            </a:fld>
            <a:endParaRPr lang="en-US" sz="1200" smtClean="0">
              <a:latin typeface="Arial" pitchFamily="34" charset="0"/>
              <a:cs typeface="Arial" pitchFamily="34" charset="0"/>
            </a:endParaRPr>
          </a:p>
        </p:txBody>
      </p:sp>
      <p:sp>
        <p:nvSpPr>
          <p:cNvPr id="218116" name="Title 1"/>
          <p:cNvSpPr>
            <a:spLocks noGrp="1"/>
          </p:cNvSpPr>
          <p:nvPr>
            <p:ph type="title"/>
          </p:nvPr>
        </p:nvSpPr>
        <p:spPr>
          <a:xfrm>
            <a:off x="612775" y="228600"/>
            <a:ext cx="8531225" cy="990600"/>
          </a:xfrm>
        </p:spPr>
        <p:txBody>
          <a:bodyPr/>
          <a:lstStyle/>
          <a:p>
            <a:pPr marL="342900" indent="-342900"/>
            <a:r>
              <a:rPr lang="en-US" sz="3800" smtClean="0">
                <a:solidFill>
                  <a:schemeClr val="tx1"/>
                </a:solidFill>
              </a:rPr>
              <a:t>C. </a:t>
            </a:r>
            <a:r>
              <a:rPr lang="en-US" sz="3800" smtClean="0">
                <a:solidFill>
                  <a:srgbClr val="002060"/>
                </a:solidFill>
              </a:rPr>
              <a:t>Full Cost Pricing</a:t>
            </a:r>
          </a:p>
        </p:txBody>
      </p:sp>
      <p:sp>
        <p:nvSpPr>
          <p:cNvPr id="218117"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Tree>
    <p:extLst>
      <p:ext uri="{BB962C8B-B14F-4D97-AF65-F5344CB8AC3E}">
        <p14:creationId xmlns:p14="http://schemas.microsoft.com/office/powerpoint/2010/main" val="36544553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Content Placeholder 2"/>
          <p:cNvSpPr>
            <a:spLocks noGrp="1"/>
          </p:cNvSpPr>
          <p:nvPr>
            <p:ph sz="quarter" idx="1"/>
          </p:nvPr>
        </p:nvSpPr>
        <p:spPr>
          <a:xfrm>
            <a:off x="612775" y="2000250"/>
            <a:ext cx="8153400" cy="4095750"/>
          </a:xfrm>
        </p:spPr>
        <p:txBody>
          <a:bodyPr/>
          <a:lstStyle/>
          <a:p>
            <a:r>
              <a:rPr lang="en-US" sz="3200" dirty="0" smtClean="0"/>
              <a:t>Is an extension of full cost pricing.</a:t>
            </a:r>
          </a:p>
          <a:p>
            <a:r>
              <a:rPr lang="en-US" sz="3200" dirty="0" smtClean="0"/>
              <a:t>It involves allocating overheads by working out which department has incurred what proportion of each of the indirect </a:t>
            </a:r>
            <a:r>
              <a:rPr lang="en-US" sz="3200" smtClean="0"/>
              <a:t>costs.</a:t>
            </a:r>
            <a:endParaRPr lang="en-US" sz="3200" dirty="0" smtClean="0"/>
          </a:p>
        </p:txBody>
      </p:sp>
      <p:sp>
        <p:nvSpPr>
          <p:cNvPr id="224259" name="Slide Number Placeholder 3"/>
          <p:cNvSpPr>
            <a:spLocks noGrp="1"/>
          </p:cNvSpPr>
          <p:nvPr>
            <p:ph type="sldNum" sz="quarter" idx="12"/>
          </p:nvPr>
        </p:nvSpPr>
        <p:spPr bwMode="auto">
          <a:noFill/>
          <a:ln>
            <a:miter lim="800000"/>
            <a:headEnd/>
            <a:tailEnd/>
          </a:ln>
        </p:spPr>
        <p:txBody>
          <a:bodyPr/>
          <a:lstStyle/>
          <a:p>
            <a:pPr>
              <a:lnSpc>
                <a:spcPct val="80000"/>
              </a:lnSpc>
            </a:pPr>
            <a:fld id="{A4443652-4355-4851-9199-E541A0EF8450}" type="slidenum">
              <a:rPr lang="en-US" sz="1200" smtClean="0">
                <a:latin typeface="Arial" pitchFamily="34" charset="0"/>
                <a:cs typeface="Arial" pitchFamily="34" charset="0"/>
              </a:rPr>
              <a:pPr>
                <a:lnSpc>
                  <a:spcPct val="80000"/>
                </a:lnSpc>
              </a:pPr>
              <a:t>8</a:t>
            </a:fld>
            <a:endParaRPr lang="en-US" sz="1200" smtClean="0">
              <a:latin typeface="Arial" pitchFamily="34" charset="0"/>
              <a:cs typeface="Arial" pitchFamily="34" charset="0"/>
            </a:endParaRPr>
          </a:p>
        </p:txBody>
      </p:sp>
      <p:sp>
        <p:nvSpPr>
          <p:cNvPr id="224260" name="Title 1"/>
          <p:cNvSpPr>
            <a:spLocks noGrp="1"/>
          </p:cNvSpPr>
          <p:nvPr>
            <p:ph type="title"/>
          </p:nvPr>
        </p:nvSpPr>
        <p:spPr>
          <a:xfrm>
            <a:off x="612775" y="228600"/>
            <a:ext cx="8531225" cy="990600"/>
          </a:xfrm>
        </p:spPr>
        <p:txBody>
          <a:bodyPr/>
          <a:lstStyle/>
          <a:p>
            <a:pPr marL="342900" indent="-342900"/>
            <a:r>
              <a:rPr lang="en-US" sz="3800" smtClean="0">
                <a:solidFill>
                  <a:schemeClr val="tx1"/>
                </a:solidFill>
              </a:rPr>
              <a:t>D. </a:t>
            </a:r>
            <a:r>
              <a:rPr lang="en-US" sz="3800" smtClean="0">
                <a:solidFill>
                  <a:srgbClr val="002060"/>
                </a:solidFill>
              </a:rPr>
              <a:t>Absorption Cost Pricing</a:t>
            </a:r>
          </a:p>
        </p:txBody>
      </p:sp>
      <p:sp>
        <p:nvSpPr>
          <p:cNvPr id="224261" name="TextBox 6"/>
          <p:cNvSpPr txBox="1">
            <a:spLocks noChangeArrowheads="1"/>
          </p:cNvSpPr>
          <p:nvPr/>
        </p:nvSpPr>
        <p:spPr bwMode="auto">
          <a:xfrm>
            <a:off x="8429625" y="0"/>
            <a:ext cx="714375" cy="523875"/>
          </a:xfrm>
          <a:prstGeom prst="rect">
            <a:avLst/>
          </a:prstGeom>
          <a:noFill/>
          <a:ln w="9525">
            <a:noFill/>
            <a:miter lim="800000"/>
            <a:headEnd/>
            <a:tailEnd/>
          </a:ln>
        </p:spPr>
        <p:txBody>
          <a:bodyPr>
            <a:spAutoFit/>
          </a:bodyPr>
          <a:lstStyle/>
          <a:p>
            <a:pPr algn="ctr"/>
            <a:r>
              <a:rPr lang="en-US" sz="2800">
                <a:solidFill>
                  <a:srgbClr val="FF0000"/>
                </a:solidFill>
                <a:latin typeface="Berlin Sans FB Demi" pitchFamily="34" charset="0"/>
              </a:rPr>
              <a:t>HL</a:t>
            </a:r>
          </a:p>
        </p:txBody>
      </p:sp>
    </p:spTree>
    <p:extLst>
      <p:ext uri="{BB962C8B-B14F-4D97-AF65-F5344CB8AC3E}">
        <p14:creationId xmlns:p14="http://schemas.microsoft.com/office/powerpoint/2010/main" val="4135851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Price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In many markets it's the aims of business to try and get the consumer to think less and less about price and more about the other reasons why they should buy the product. </a:t>
            </a:r>
            <a:endParaRPr lang="en-US" sz="2800" dirty="0"/>
          </a:p>
          <a:p>
            <a:pPr lvl="0"/>
            <a:r>
              <a:rPr lang="en-US" dirty="0"/>
              <a:t>These other factors are called </a:t>
            </a:r>
            <a:r>
              <a:rPr lang="en-US" i="1" dirty="0"/>
              <a:t>non-price factors</a:t>
            </a:r>
            <a:r>
              <a:rPr lang="en-US" dirty="0"/>
              <a:t>. </a:t>
            </a:r>
            <a:endParaRPr lang="en-US" sz="2800" dirty="0"/>
          </a:p>
          <a:p>
            <a:pPr lvl="1"/>
            <a:r>
              <a:rPr lang="en-US" dirty="0"/>
              <a:t>If a company can get you to buy more on non-price factors then maybe they can increase their prices without turning some customers away. </a:t>
            </a:r>
            <a:endParaRPr lang="en-US" sz="2400" dirty="0"/>
          </a:p>
          <a:p>
            <a:pPr lvl="1"/>
            <a:r>
              <a:rPr lang="en-US" dirty="0"/>
              <a:t>This would mean that they could maintain their margins and not lose revenue when they have raised prices. </a:t>
            </a:r>
            <a:endParaRPr lang="en-US" sz="2400" dirty="0"/>
          </a:p>
          <a:p>
            <a:pPr lvl="1"/>
            <a:r>
              <a:rPr lang="en-US" dirty="0"/>
              <a:t>The company keeps its </a:t>
            </a:r>
            <a:r>
              <a:rPr lang="en-US" b="1" i="1" dirty="0"/>
              <a:t>competitive advantage</a:t>
            </a:r>
            <a:r>
              <a:rPr lang="en-US" dirty="0"/>
              <a:t> not by appearing to be cheap but by selling on quality, image or something that differentiates (makes them different) from their closest rivals</a:t>
            </a:r>
            <a:r>
              <a:rPr lang="en-US" dirty="0" smtClean="0"/>
              <a:t>.</a:t>
            </a:r>
            <a:endParaRPr lang="en-US" sz="2400" dirty="0"/>
          </a:p>
        </p:txBody>
      </p:sp>
    </p:spTree>
    <p:extLst>
      <p:ext uri="{BB962C8B-B14F-4D97-AF65-F5344CB8AC3E}">
        <p14:creationId xmlns:p14="http://schemas.microsoft.com/office/powerpoint/2010/main" val="1843450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2311</Words>
  <Application>Microsoft Macintosh PowerPoint</Application>
  <PresentationFormat>On-screen Show (4:3)</PresentationFormat>
  <Paragraphs>200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4.4 Price </vt:lpstr>
      <vt:lpstr>4.4 Price – Pricing Strategies – Competition Based Pricing</vt:lpstr>
      <vt:lpstr>Market-Led Pricing</vt:lpstr>
      <vt:lpstr>Market-Led Pricing</vt:lpstr>
      <vt:lpstr>Market-Led Pricing</vt:lpstr>
      <vt:lpstr>Cost-Based Pricing Strategies</vt:lpstr>
      <vt:lpstr>C. Full Cost Pricing</vt:lpstr>
      <vt:lpstr>D. Absorption Cost Pricing</vt:lpstr>
      <vt:lpstr>Importance of Price</vt:lpstr>
      <vt:lpstr>a) Dyson</vt:lpstr>
      <vt:lpstr>b) Dyson</vt:lpstr>
      <vt:lpstr>Budget Airlines</vt:lpstr>
      <vt:lpstr>Budget Airlines</vt:lpstr>
      <vt:lpstr>Factors Affecting Price (HL)</vt:lpstr>
      <vt:lpstr>Factors Affecting Price (HL)</vt:lpstr>
      <vt:lpstr>Factors Affecting Price (HL)</vt:lpstr>
      <vt:lpstr>1. PED</vt:lpstr>
      <vt:lpstr>Factors Influencing Price Elasticity of Demand and the Role of Income Elasticity of Demand</vt:lpstr>
      <vt:lpstr>Factors Affecting Price Elasticity of Demand</vt:lpstr>
      <vt:lpstr>Factors Affecting Price Elasticity of Demand</vt:lpstr>
      <vt:lpstr>Income Elasticity of Demand</vt:lpstr>
      <vt:lpstr>Formula: YED</vt:lpstr>
      <vt:lpstr>Income Elasticity and Firms</vt:lpstr>
      <vt:lpstr>Income Elasticity and Firms</vt:lpstr>
      <vt:lpstr>New No-Frills Airlines</vt:lpstr>
      <vt:lpstr>Income Elasticity and Firms</vt:lpstr>
      <vt:lpstr>PowerPoint Presentation</vt:lpstr>
      <vt:lpstr>3. CED or XED</vt:lpstr>
      <vt:lpstr>Formula: CED</vt:lpstr>
      <vt:lpstr>Range of values of CED:</vt:lpstr>
      <vt:lpstr>4. AED</vt:lpstr>
      <vt:lpstr>Values of AED</vt:lpstr>
      <vt:lpstr>Applications of Elasticity</vt:lpstr>
      <vt:lpstr>How will PED change as a product moves through the PLC? (6 Marks)</vt:lpstr>
      <vt:lpstr>Relationship Between PED and PLC - May 2003 Question – Explain why PED is likely to change as the product moves through its life cycle (6 Marks)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4.4 Price </dc:title>
  <dc:creator>Liam Greenbank</dc:creator>
  <cp:lastModifiedBy>Liam Greenbank</cp:lastModifiedBy>
  <cp:revision>1</cp:revision>
  <dcterms:created xsi:type="dcterms:W3CDTF">2014-09-17T05:06:41Z</dcterms:created>
  <dcterms:modified xsi:type="dcterms:W3CDTF">2014-09-17T05:09:38Z</dcterms:modified>
</cp:coreProperties>
</file>