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8" r:id="rId3"/>
    <p:sldId id="262" r:id="rId4"/>
    <p:sldId id="259" r:id="rId5"/>
    <p:sldId id="266" r:id="rId6"/>
    <p:sldId id="267" r:id="rId7"/>
    <p:sldId id="269" r:id="rId8"/>
    <p:sldId id="270" r:id="rId9"/>
    <p:sldId id="268" r:id="rId10"/>
    <p:sldId id="275" r:id="rId11"/>
    <p:sldId id="271" r:id="rId12"/>
    <p:sldId id="272" r:id="rId13"/>
    <p:sldId id="276" r:id="rId14"/>
    <p:sldId id="273" r:id="rId15"/>
    <p:sldId id="274" r:id="rId16"/>
    <p:sldId id="278" r:id="rId17"/>
    <p:sldId id="279" r:id="rId18"/>
    <p:sldId id="277" r:id="rId19"/>
    <p:sldId id="281" r:id="rId20"/>
    <p:sldId id="283" r:id="rId21"/>
    <p:sldId id="284" r:id="rId22"/>
    <p:sldId id="285" r:id="rId23"/>
    <p:sldId id="286" r:id="rId24"/>
    <p:sldId id="287" r:id="rId25"/>
    <p:sldId id="288" r:id="rId26"/>
    <p:sldId id="289" r:id="rId27"/>
    <p:sldId id="290" r:id="rId28"/>
    <p:sldId id="293" r:id="rId29"/>
    <p:sldId id="294" r:id="rId30"/>
    <p:sldId id="295" r:id="rId31"/>
    <p:sldId id="296" r:id="rId32"/>
    <p:sldId id="297" r:id="rId33"/>
    <p:sldId id="26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206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7760AF-3F61-404F-AD97-D0D5BBBA2ED6}" type="doc">
      <dgm:prSet loTypeId="urn:microsoft.com/office/officeart/2005/8/layout/hProcess9" loCatId="process" qsTypeId="urn:microsoft.com/office/officeart/2005/8/quickstyle/simple1" qsCatId="simple" csTypeId="urn:microsoft.com/office/officeart/2005/8/colors/accent1_2" csCatId="accent1" phldr="1"/>
      <dgm:spPr/>
    </dgm:pt>
    <dgm:pt modelId="{8A778CFE-10FA-406F-BE61-9D03A506B69E}">
      <dgm:prSet phldrT="[Text]"/>
      <dgm:spPr/>
      <dgm:t>
        <a:bodyPr/>
        <a:lstStyle/>
        <a:p>
          <a:r>
            <a:rPr lang="en-US" b="1" dirty="0" smtClean="0"/>
            <a:t>Input of Resources</a:t>
          </a:r>
        </a:p>
        <a:p>
          <a:r>
            <a:rPr lang="en-US" dirty="0" smtClean="0"/>
            <a:t>Land</a:t>
          </a:r>
        </a:p>
        <a:p>
          <a:r>
            <a:rPr lang="en-US" dirty="0" err="1" smtClean="0"/>
            <a:t>Labour</a:t>
          </a:r>
          <a:endParaRPr lang="en-US" dirty="0" smtClean="0"/>
        </a:p>
        <a:p>
          <a:r>
            <a:rPr lang="en-US" dirty="0" smtClean="0"/>
            <a:t>Capital</a:t>
          </a:r>
        </a:p>
        <a:p>
          <a:r>
            <a:rPr lang="en-US" dirty="0" smtClean="0"/>
            <a:t>Enterprise</a:t>
          </a:r>
          <a:endParaRPr lang="en-US" dirty="0"/>
        </a:p>
      </dgm:t>
    </dgm:pt>
    <dgm:pt modelId="{42872280-D77B-44FC-B3EF-DBB97343A6A9}" type="parTrans" cxnId="{1CFFA2CB-68BF-4769-B1E2-AC4F83E50470}">
      <dgm:prSet/>
      <dgm:spPr/>
    </dgm:pt>
    <dgm:pt modelId="{7A5B00D5-92D0-4949-AE73-B36097F221B5}" type="sibTrans" cxnId="{1CFFA2CB-68BF-4769-B1E2-AC4F83E50470}">
      <dgm:prSet/>
      <dgm:spPr/>
    </dgm:pt>
    <dgm:pt modelId="{B6E777D1-B562-487E-B8EB-B6F67A23EAEA}">
      <dgm:prSet phldrT="[Text]"/>
      <dgm:spPr/>
      <dgm:t>
        <a:bodyPr/>
        <a:lstStyle/>
        <a:p>
          <a:r>
            <a:rPr lang="en-US" b="1" dirty="0" smtClean="0"/>
            <a:t>Add Value</a:t>
          </a:r>
        </a:p>
        <a:p>
          <a:r>
            <a:rPr lang="en-US" dirty="0" smtClean="0"/>
            <a:t>Production Method</a:t>
          </a:r>
          <a:endParaRPr lang="en-US" dirty="0"/>
        </a:p>
      </dgm:t>
    </dgm:pt>
    <dgm:pt modelId="{90405486-C063-435F-892D-1BCFCF22BEE1}" type="parTrans" cxnId="{72412967-FF3E-4829-B5E8-3EE45362E5DE}">
      <dgm:prSet/>
      <dgm:spPr/>
    </dgm:pt>
    <dgm:pt modelId="{991C218E-4A20-4D02-9C95-F8C3E271FD6E}" type="sibTrans" cxnId="{72412967-FF3E-4829-B5E8-3EE45362E5DE}">
      <dgm:prSet/>
      <dgm:spPr/>
    </dgm:pt>
    <dgm:pt modelId="{076CE472-42C5-4BCD-B0C7-40BE522569A2}">
      <dgm:prSet phldrT="[Text]"/>
      <dgm:spPr/>
      <dgm:t>
        <a:bodyPr/>
        <a:lstStyle/>
        <a:p>
          <a:r>
            <a:rPr lang="en-US" b="1" dirty="0" smtClean="0"/>
            <a:t>Output</a:t>
          </a:r>
        </a:p>
        <a:p>
          <a:r>
            <a:rPr lang="en-US" dirty="0" smtClean="0"/>
            <a:t>Goods</a:t>
          </a:r>
        </a:p>
        <a:p>
          <a:r>
            <a:rPr lang="en-US" dirty="0" smtClean="0"/>
            <a:t>Services</a:t>
          </a:r>
          <a:endParaRPr lang="en-US" dirty="0"/>
        </a:p>
      </dgm:t>
    </dgm:pt>
    <dgm:pt modelId="{F93213DE-C9FC-403F-AAB4-17146CDA5692}" type="parTrans" cxnId="{9DB85F35-7D40-4BD5-86E1-3F5314D3A94A}">
      <dgm:prSet/>
      <dgm:spPr/>
    </dgm:pt>
    <dgm:pt modelId="{7C2DDB96-04FB-43E2-BAC7-3C46E58BF7D3}" type="sibTrans" cxnId="{9DB85F35-7D40-4BD5-86E1-3F5314D3A94A}">
      <dgm:prSet/>
      <dgm:spPr/>
    </dgm:pt>
    <dgm:pt modelId="{28F4827D-61B9-453B-9AE0-C7E947EFE2C4}" type="pres">
      <dgm:prSet presAssocID="{F67760AF-3F61-404F-AD97-D0D5BBBA2ED6}" presName="CompostProcess" presStyleCnt="0">
        <dgm:presLayoutVars>
          <dgm:dir/>
          <dgm:resizeHandles val="exact"/>
        </dgm:presLayoutVars>
      </dgm:prSet>
      <dgm:spPr/>
    </dgm:pt>
    <dgm:pt modelId="{F229EC53-E56A-4FFB-BB60-6327D91E907C}" type="pres">
      <dgm:prSet presAssocID="{F67760AF-3F61-404F-AD97-D0D5BBBA2ED6}" presName="arrow" presStyleLbl="bgShp" presStyleIdx="0" presStyleCnt="1"/>
      <dgm:spPr/>
    </dgm:pt>
    <dgm:pt modelId="{85A8E11D-FF7C-47EC-9C5D-66D3A6247292}" type="pres">
      <dgm:prSet presAssocID="{F67760AF-3F61-404F-AD97-D0D5BBBA2ED6}" presName="linearProcess" presStyleCnt="0"/>
      <dgm:spPr/>
    </dgm:pt>
    <dgm:pt modelId="{7C54215E-4A96-42C0-BE63-08B1FDADAB52}" type="pres">
      <dgm:prSet presAssocID="{8A778CFE-10FA-406F-BE61-9D03A506B69E}" presName="textNode" presStyleLbl="node1" presStyleIdx="0" presStyleCnt="3">
        <dgm:presLayoutVars>
          <dgm:bulletEnabled val="1"/>
        </dgm:presLayoutVars>
      </dgm:prSet>
      <dgm:spPr/>
      <dgm:t>
        <a:bodyPr/>
        <a:lstStyle/>
        <a:p>
          <a:endParaRPr lang="en-US"/>
        </a:p>
      </dgm:t>
    </dgm:pt>
    <dgm:pt modelId="{7F429930-C00A-4784-8F92-C531CB05A361}" type="pres">
      <dgm:prSet presAssocID="{7A5B00D5-92D0-4949-AE73-B36097F221B5}" presName="sibTrans" presStyleCnt="0"/>
      <dgm:spPr/>
    </dgm:pt>
    <dgm:pt modelId="{B404F658-DB6A-4193-97BF-58807CAB5E63}" type="pres">
      <dgm:prSet presAssocID="{B6E777D1-B562-487E-B8EB-B6F67A23EAEA}" presName="textNode" presStyleLbl="node1" presStyleIdx="1" presStyleCnt="3">
        <dgm:presLayoutVars>
          <dgm:bulletEnabled val="1"/>
        </dgm:presLayoutVars>
      </dgm:prSet>
      <dgm:spPr/>
      <dgm:t>
        <a:bodyPr/>
        <a:lstStyle/>
        <a:p>
          <a:endParaRPr lang="en-US"/>
        </a:p>
      </dgm:t>
    </dgm:pt>
    <dgm:pt modelId="{30A2B202-7C57-4314-A699-159136254272}" type="pres">
      <dgm:prSet presAssocID="{991C218E-4A20-4D02-9C95-F8C3E271FD6E}" presName="sibTrans" presStyleCnt="0"/>
      <dgm:spPr/>
    </dgm:pt>
    <dgm:pt modelId="{3A99023B-2E3F-4CA5-A6D4-FC2A99B6540A}" type="pres">
      <dgm:prSet presAssocID="{076CE472-42C5-4BCD-B0C7-40BE522569A2}" presName="textNode" presStyleLbl="node1" presStyleIdx="2" presStyleCnt="3">
        <dgm:presLayoutVars>
          <dgm:bulletEnabled val="1"/>
        </dgm:presLayoutVars>
      </dgm:prSet>
      <dgm:spPr/>
      <dgm:t>
        <a:bodyPr/>
        <a:lstStyle/>
        <a:p>
          <a:endParaRPr lang="en-US"/>
        </a:p>
      </dgm:t>
    </dgm:pt>
  </dgm:ptLst>
  <dgm:cxnLst>
    <dgm:cxn modelId="{72412967-FF3E-4829-B5E8-3EE45362E5DE}" srcId="{F67760AF-3F61-404F-AD97-D0D5BBBA2ED6}" destId="{B6E777D1-B562-487E-B8EB-B6F67A23EAEA}" srcOrd="1" destOrd="0" parTransId="{90405486-C063-435F-892D-1BCFCF22BEE1}" sibTransId="{991C218E-4A20-4D02-9C95-F8C3E271FD6E}"/>
    <dgm:cxn modelId="{3156BC4D-5323-41E1-934E-97669241402A}" type="presOf" srcId="{076CE472-42C5-4BCD-B0C7-40BE522569A2}" destId="{3A99023B-2E3F-4CA5-A6D4-FC2A99B6540A}" srcOrd="0" destOrd="0" presId="urn:microsoft.com/office/officeart/2005/8/layout/hProcess9"/>
    <dgm:cxn modelId="{1CFFA2CB-68BF-4769-B1E2-AC4F83E50470}" srcId="{F67760AF-3F61-404F-AD97-D0D5BBBA2ED6}" destId="{8A778CFE-10FA-406F-BE61-9D03A506B69E}" srcOrd="0" destOrd="0" parTransId="{42872280-D77B-44FC-B3EF-DBB97343A6A9}" sibTransId="{7A5B00D5-92D0-4949-AE73-B36097F221B5}"/>
    <dgm:cxn modelId="{9DB85F35-7D40-4BD5-86E1-3F5314D3A94A}" srcId="{F67760AF-3F61-404F-AD97-D0D5BBBA2ED6}" destId="{076CE472-42C5-4BCD-B0C7-40BE522569A2}" srcOrd="2" destOrd="0" parTransId="{F93213DE-C9FC-403F-AAB4-17146CDA5692}" sibTransId="{7C2DDB96-04FB-43E2-BAC7-3C46E58BF7D3}"/>
    <dgm:cxn modelId="{78ECBB65-CE4E-4423-BCC3-B708617B2600}" type="presOf" srcId="{F67760AF-3F61-404F-AD97-D0D5BBBA2ED6}" destId="{28F4827D-61B9-453B-9AE0-C7E947EFE2C4}" srcOrd="0" destOrd="0" presId="urn:microsoft.com/office/officeart/2005/8/layout/hProcess9"/>
    <dgm:cxn modelId="{1F576AF5-B07A-496A-AC8C-E264644B0410}" type="presOf" srcId="{8A778CFE-10FA-406F-BE61-9D03A506B69E}" destId="{7C54215E-4A96-42C0-BE63-08B1FDADAB52}" srcOrd="0" destOrd="0" presId="urn:microsoft.com/office/officeart/2005/8/layout/hProcess9"/>
    <dgm:cxn modelId="{ADCBD9C4-0B5A-4C72-9D12-FB9652631EEE}" type="presOf" srcId="{B6E777D1-B562-487E-B8EB-B6F67A23EAEA}" destId="{B404F658-DB6A-4193-97BF-58807CAB5E63}" srcOrd="0" destOrd="0" presId="urn:microsoft.com/office/officeart/2005/8/layout/hProcess9"/>
    <dgm:cxn modelId="{82CE65F5-E125-4A68-9B0F-DABB214678DA}" type="presParOf" srcId="{28F4827D-61B9-453B-9AE0-C7E947EFE2C4}" destId="{F229EC53-E56A-4FFB-BB60-6327D91E907C}" srcOrd="0" destOrd="0" presId="urn:microsoft.com/office/officeart/2005/8/layout/hProcess9"/>
    <dgm:cxn modelId="{81BCF4D8-FE3B-452A-A163-7192CF678142}" type="presParOf" srcId="{28F4827D-61B9-453B-9AE0-C7E947EFE2C4}" destId="{85A8E11D-FF7C-47EC-9C5D-66D3A6247292}" srcOrd="1" destOrd="0" presId="urn:microsoft.com/office/officeart/2005/8/layout/hProcess9"/>
    <dgm:cxn modelId="{0B9AEB7F-B3D4-4A9C-B502-ED274C869182}" type="presParOf" srcId="{85A8E11D-FF7C-47EC-9C5D-66D3A6247292}" destId="{7C54215E-4A96-42C0-BE63-08B1FDADAB52}" srcOrd="0" destOrd="0" presId="urn:microsoft.com/office/officeart/2005/8/layout/hProcess9"/>
    <dgm:cxn modelId="{8C03AA8C-0A84-4660-9DF7-FC63252FBC21}" type="presParOf" srcId="{85A8E11D-FF7C-47EC-9C5D-66D3A6247292}" destId="{7F429930-C00A-4784-8F92-C531CB05A361}" srcOrd="1" destOrd="0" presId="urn:microsoft.com/office/officeart/2005/8/layout/hProcess9"/>
    <dgm:cxn modelId="{95828934-91ED-4072-8FA5-5ADBA1F5C318}" type="presParOf" srcId="{85A8E11D-FF7C-47EC-9C5D-66D3A6247292}" destId="{B404F658-DB6A-4193-97BF-58807CAB5E63}" srcOrd="2" destOrd="0" presId="urn:microsoft.com/office/officeart/2005/8/layout/hProcess9"/>
    <dgm:cxn modelId="{88AB8851-B941-4617-A74D-FED79B9F6E61}" type="presParOf" srcId="{85A8E11D-FF7C-47EC-9C5D-66D3A6247292}" destId="{30A2B202-7C57-4314-A699-159136254272}" srcOrd="3" destOrd="0" presId="urn:microsoft.com/office/officeart/2005/8/layout/hProcess9"/>
    <dgm:cxn modelId="{F75CA8FC-29F9-43BC-992F-9DB31CEE7F17}" type="presParOf" srcId="{85A8E11D-FF7C-47EC-9C5D-66D3A6247292}" destId="{3A99023B-2E3F-4CA5-A6D4-FC2A99B6540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29EC53-E56A-4FFB-BB60-6327D91E907C}">
      <dsp:nvSpPr>
        <dsp:cNvPr id="0" name=""/>
        <dsp:cNvSpPr/>
      </dsp:nvSpPr>
      <dsp:spPr>
        <a:xfrm>
          <a:off x="582929" y="0"/>
          <a:ext cx="6606540" cy="4572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54215E-4A96-42C0-BE63-08B1FDADAB52}">
      <dsp:nvSpPr>
        <dsp:cNvPr id="0" name=""/>
        <dsp:cNvSpPr/>
      </dsp:nvSpPr>
      <dsp:spPr>
        <a:xfrm>
          <a:off x="251806" y="1371599"/>
          <a:ext cx="2331720" cy="182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Input of Resources</a:t>
          </a:r>
        </a:p>
        <a:p>
          <a:pPr lvl="0" algn="ctr" defTabSz="711200">
            <a:lnSpc>
              <a:spcPct val="90000"/>
            </a:lnSpc>
            <a:spcBef>
              <a:spcPct val="0"/>
            </a:spcBef>
            <a:spcAft>
              <a:spcPct val="35000"/>
            </a:spcAft>
          </a:pPr>
          <a:r>
            <a:rPr lang="en-US" sz="1600" kern="1200" dirty="0" smtClean="0"/>
            <a:t>Land</a:t>
          </a:r>
        </a:p>
        <a:p>
          <a:pPr lvl="0" algn="ctr" defTabSz="711200">
            <a:lnSpc>
              <a:spcPct val="90000"/>
            </a:lnSpc>
            <a:spcBef>
              <a:spcPct val="0"/>
            </a:spcBef>
            <a:spcAft>
              <a:spcPct val="35000"/>
            </a:spcAft>
          </a:pPr>
          <a:r>
            <a:rPr lang="en-US" sz="1600" kern="1200" dirty="0" err="1" smtClean="0"/>
            <a:t>Labour</a:t>
          </a:r>
          <a:endParaRPr lang="en-US" sz="1600" kern="1200" dirty="0" smtClean="0"/>
        </a:p>
        <a:p>
          <a:pPr lvl="0" algn="ctr" defTabSz="711200">
            <a:lnSpc>
              <a:spcPct val="90000"/>
            </a:lnSpc>
            <a:spcBef>
              <a:spcPct val="0"/>
            </a:spcBef>
            <a:spcAft>
              <a:spcPct val="35000"/>
            </a:spcAft>
          </a:pPr>
          <a:r>
            <a:rPr lang="en-US" sz="1600" kern="1200" dirty="0" smtClean="0"/>
            <a:t>Capital</a:t>
          </a:r>
        </a:p>
        <a:p>
          <a:pPr lvl="0" algn="ctr" defTabSz="711200">
            <a:lnSpc>
              <a:spcPct val="90000"/>
            </a:lnSpc>
            <a:spcBef>
              <a:spcPct val="0"/>
            </a:spcBef>
            <a:spcAft>
              <a:spcPct val="35000"/>
            </a:spcAft>
          </a:pPr>
          <a:r>
            <a:rPr lang="en-US" sz="1600" kern="1200" dirty="0" smtClean="0"/>
            <a:t>Enterprise</a:t>
          </a:r>
          <a:endParaRPr lang="en-US" sz="1600" kern="1200" dirty="0"/>
        </a:p>
      </dsp:txBody>
      <dsp:txXfrm>
        <a:off x="341081" y="1460874"/>
        <a:ext cx="2153170" cy="1650250"/>
      </dsp:txXfrm>
    </dsp:sp>
    <dsp:sp modelId="{B404F658-DB6A-4193-97BF-58807CAB5E63}">
      <dsp:nvSpPr>
        <dsp:cNvPr id="0" name=""/>
        <dsp:cNvSpPr/>
      </dsp:nvSpPr>
      <dsp:spPr>
        <a:xfrm>
          <a:off x="2720340" y="1371599"/>
          <a:ext cx="2331720" cy="182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Add Value</a:t>
          </a:r>
        </a:p>
        <a:p>
          <a:pPr lvl="0" algn="ctr" defTabSz="711200">
            <a:lnSpc>
              <a:spcPct val="90000"/>
            </a:lnSpc>
            <a:spcBef>
              <a:spcPct val="0"/>
            </a:spcBef>
            <a:spcAft>
              <a:spcPct val="35000"/>
            </a:spcAft>
          </a:pPr>
          <a:r>
            <a:rPr lang="en-US" sz="1600" kern="1200" dirty="0" smtClean="0"/>
            <a:t>Production Method</a:t>
          </a:r>
          <a:endParaRPr lang="en-US" sz="1600" kern="1200" dirty="0"/>
        </a:p>
      </dsp:txBody>
      <dsp:txXfrm>
        <a:off x="2809615" y="1460874"/>
        <a:ext cx="2153170" cy="1650250"/>
      </dsp:txXfrm>
    </dsp:sp>
    <dsp:sp modelId="{3A99023B-2E3F-4CA5-A6D4-FC2A99B6540A}">
      <dsp:nvSpPr>
        <dsp:cNvPr id="0" name=""/>
        <dsp:cNvSpPr/>
      </dsp:nvSpPr>
      <dsp:spPr>
        <a:xfrm>
          <a:off x="5188873" y="1371599"/>
          <a:ext cx="2331720" cy="1828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Output</a:t>
          </a:r>
        </a:p>
        <a:p>
          <a:pPr lvl="0" algn="ctr" defTabSz="711200">
            <a:lnSpc>
              <a:spcPct val="90000"/>
            </a:lnSpc>
            <a:spcBef>
              <a:spcPct val="0"/>
            </a:spcBef>
            <a:spcAft>
              <a:spcPct val="35000"/>
            </a:spcAft>
          </a:pPr>
          <a:r>
            <a:rPr lang="en-US" sz="1600" kern="1200" dirty="0" smtClean="0"/>
            <a:t>Goods</a:t>
          </a:r>
        </a:p>
        <a:p>
          <a:pPr lvl="0" algn="ctr" defTabSz="711200">
            <a:lnSpc>
              <a:spcPct val="90000"/>
            </a:lnSpc>
            <a:spcBef>
              <a:spcPct val="0"/>
            </a:spcBef>
            <a:spcAft>
              <a:spcPct val="35000"/>
            </a:spcAft>
          </a:pPr>
          <a:r>
            <a:rPr lang="en-US" sz="1600" kern="1200" dirty="0" smtClean="0"/>
            <a:t>Services</a:t>
          </a:r>
          <a:endParaRPr lang="en-US" sz="1600" kern="1200" dirty="0"/>
        </a:p>
      </dsp:txBody>
      <dsp:txXfrm>
        <a:off x="5278148" y="1460874"/>
        <a:ext cx="2153170" cy="165025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21A0B-330C-A448-ABB8-90B18D866ACD}" type="datetimeFigureOut">
              <a:rPr lang="en-US" smtClean="0"/>
              <a:t>2/3/15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D56DAE-F8EE-A54A-B299-1DDE12DC2E98}" type="slidenum">
              <a:rPr lang="en-US" smtClean="0"/>
              <a:t>‹#›</a:t>
            </a:fld>
            <a:endParaRPr lang="en-US"/>
          </a:p>
        </p:txBody>
      </p:sp>
    </p:spTree>
    <p:extLst>
      <p:ext uri="{BB962C8B-B14F-4D97-AF65-F5344CB8AC3E}">
        <p14:creationId xmlns:p14="http://schemas.microsoft.com/office/powerpoint/2010/main" val="16704909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D56DAE-F8EE-A54A-B299-1DDE12DC2E98}" type="slidenum">
              <a:rPr lang="en-US" smtClean="0"/>
              <a:t>3</a:t>
            </a:fld>
            <a:endParaRPr lang="en-US"/>
          </a:p>
        </p:txBody>
      </p:sp>
    </p:spTree>
    <p:extLst>
      <p:ext uri="{BB962C8B-B14F-4D97-AF65-F5344CB8AC3E}">
        <p14:creationId xmlns:p14="http://schemas.microsoft.com/office/powerpoint/2010/main" val="34868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161B560-6656-4829-A754-BFC459C4C789}" type="datetimeFigureOut">
              <a:rPr lang="en-GB" smtClean="0"/>
              <a:pPr/>
              <a:t>2/2/15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64D3E-7D2F-42F8-9557-F3F1C397F029}"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61B560-6656-4829-A754-BFC459C4C789}" type="datetimeFigureOut">
              <a:rPr lang="en-GB" smtClean="0"/>
              <a:pPr/>
              <a:t>2/2/15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64D3E-7D2F-42F8-9557-F3F1C397F029}"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61B560-6656-4829-A754-BFC459C4C789}" type="datetimeFigureOut">
              <a:rPr lang="en-GB" smtClean="0"/>
              <a:pPr/>
              <a:t>2/2/15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64D3E-7D2F-42F8-9557-F3F1C397F02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161B560-6656-4829-A754-BFC459C4C789}" type="datetimeFigureOut">
              <a:rPr lang="en-GB" smtClean="0"/>
              <a:pPr/>
              <a:t>2/2/15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64D3E-7D2F-42F8-9557-F3F1C397F029}"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61B560-6656-4829-A754-BFC459C4C789}" type="datetimeFigureOut">
              <a:rPr lang="en-GB" smtClean="0"/>
              <a:pPr/>
              <a:t>2/2/15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6E64D3E-7D2F-42F8-9557-F3F1C397F029}"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161B560-6656-4829-A754-BFC459C4C789}" type="datetimeFigureOut">
              <a:rPr lang="en-GB" smtClean="0"/>
              <a:pPr/>
              <a:t>2/2/15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E64D3E-7D2F-42F8-9557-F3F1C397F029}"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161B560-6656-4829-A754-BFC459C4C789}" type="datetimeFigureOut">
              <a:rPr lang="en-GB" smtClean="0"/>
              <a:pPr/>
              <a:t>2/2/15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6E64D3E-7D2F-42F8-9557-F3F1C397F029}"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161B560-6656-4829-A754-BFC459C4C789}" type="datetimeFigureOut">
              <a:rPr lang="en-GB" smtClean="0"/>
              <a:pPr/>
              <a:t>2/2/15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6E64D3E-7D2F-42F8-9557-F3F1C397F029}"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1B560-6656-4829-A754-BFC459C4C789}" type="datetimeFigureOut">
              <a:rPr lang="en-GB" smtClean="0"/>
              <a:pPr/>
              <a:t>2/2/15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6E64D3E-7D2F-42F8-9557-F3F1C397F029}"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B560-6656-4829-A754-BFC459C4C789}" type="datetimeFigureOut">
              <a:rPr lang="en-GB" smtClean="0"/>
              <a:pPr/>
              <a:t>2/2/15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E64D3E-7D2F-42F8-9557-F3F1C397F029}"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61B560-6656-4829-A754-BFC459C4C789}" type="datetimeFigureOut">
              <a:rPr lang="en-GB" smtClean="0"/>
              <a:pPr/>
              <a:t>2/2/15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6E64D3E-7D2F-42F8-9557-F3F1C397F029}"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1B560-6656-4829-A754-BFC459C4C789}" type="datetimeFigureOut">
              <a:rPr lang="en-GB" smtClean="0"/>
              <a:pPr/>
              <a:t>2/2/15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E64D3E-7D2F-42F8-9557-F3F1C397F02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VM20uKWn8g&amp;hl=en&amp;fs=1&amp;color1=0x234900&amp;color2=0x4e9e00"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ibUUts8-I0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S4KrIMZpwCY" TargetMode="External"/><Relationship Id="rId4" Type="http://schemas.openxmlformats.org/officeDocument/2006/relationships/hyperlink" Target="http://www.youtube.com/watch?v=aYhEbjhhcAg&amp;feature=related" TargetMode="External"/><Relationship Id="rId1" Type="http://schemas.openxmlformats.org/officeDocument/2006/relationships/slideLayout" Target="../slideLayouts/slideLayout2.xml"/><Relationship Id="rId2" Type="http://schemas.openxmlformats.org/officeDocument/2006/relationships/hyperlink" Target="http://www.youtube.com/watch?v=T8KJGtMGMSY&amp;feature=relat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5.1 Production Methods</a:t>
            </a:r>
            <a:endParaRPr lang="en-GB" dirty="0"/>
          </a:p>
        </p:txBody>
      </p:sp>
      <p:sp>
        <p:nvSpPr>
          <p:cNvPr id="3" name="Subtitle 2"/>
          <p:cNvSpPr>
            <a:spLocks noGrp="1"/>
          </p:cNvSpPr>
          <p:nvPr>
            <p:ph type="subTitle" idx="1"/>
          </p:nvPr>
        </p:nvSpPr>
        <p:spPr/>
        <p:txBody>
          <a:bodyPr/>
          <a:lstStyle/>
          <a:p>
            <a:r>
              <a:rPr lang="en-GB" dirty="0" smtClean="0"/>
              <a:t>IB Business Management</a:t>
            </a:r>
          </a:p>
          <a:p>
            <a:r>
              <a:rPr lang="en-GB" dirty="0" smtClean="0"/>
              <a:t>01/02/15</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of Job Production</a:t>
            </a:r>
            <a:endParaRPr lang="en-GB" dirty="0"/>
          </a:p>
        </p:txBody>
      </p:sp>
      <p:sp>
        <p:nvSpPr>
          <p:cNvPr id="3" name="Content Placeholder 2"/>
          <p:cNvSpPr>
            <a:spLocks noGrp="1"/>
          </p:cNvSpPr>
          <p:nvPr>
            <p:ph idx="1"/>
          </p:nvPr>
        </p:nvSpPr>
        <p:spPr/>
        <p:txBody>
          <a:bodyPr/>
          <a:lstStyle/>
          <a:p>
            <a:r>
              <a:rPr lang="en-GB" b="1" dirty="0" smtClean="0"/>
              <a:t>Motivation </a:t>
            </a:r>
            <a:r>
              <a:rPr lang="en-GB" dirty="0" smtClean="0"/>
              <a:t>– variety and unique creation will motivate staff</a:t>
            </a:r>
          </a:p>
          <a:p>
            <a:r>
              <a:rPr lang="en-GB" b="1" dirty="0" smtClean="0"/>
              <a:t>Flexibility</a:t>
            </a:r>
            <a:r>
              <a:rPr lang="en-GB" dirty="0" smtClean="0"/>
              <a:t> – can alter goods according to customer requirements</a:t>
            </a:r>
          </a:p>
          <a:p>
            <a:r>
              <a:rPr lang="en-GB" b="1" dirty="0" smtClean="0"/>
              <a:t>Uniqueness</a:t>
            </a:r>
            <a:r>
              <a:rPr lang="en-GB" dirty="0" smtClean="0"/>
              <a:t> – Gives goods a USP – charge higher price as a result</a:t>
            </a:r>
          </a:p>
          <a:p>
            <a:r>
              <a:rPr lang="en-GB" b="1" dirty="0" smtClean="0"/>
              <a:t>Quality</a:t>
            </a:r>
            <a:r>
              <a:rPr lang="en-GB" dirty="0" smtClean="0"/>
              <a:t> – labour intensity can ensure good quality</a:t>
            </a:r>
            <a:endParaRPr lang="en-GB"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Disadvantages of Job Production</a:t>
            </a:r>
            <a:endParaRPr lang="en-GB" dirty="0"/>
          </a:p>
        </p:txBody>
      </p:sp>
      <p:sp>
        <p:nvSpPr>
          <p:cNvPr id="3" name="Content Placeholder 2"/>
          <p:cNvSpPr>
            <a:spLocks noGrp="1"/>
          </p:cNvSpPr>
          <p:nvPr>
            <p:ph idx="1"/>
          </p:nvPr>
        </p:nvSpPr>
        <p:spPr/>
        <p:txBody>
          <a:bodyPr/>
          <a:lstStyle/>
          <a:p>
            <a:r>
              <a:rPr lang="en-GB" b="1" dirty="0" smtClean="0"/>
              <a:t>Few economies of scale </a:t>
            </a:r>
            <a:r>
              <a:rPr lang="en-GB" dirty="0" smtClean="0"/>
              <a:t>– each good is likely to be unique so there is little scope to purchase materials in bulk</a:t>
            </a:r>
          </a:p>
          <a:p>
            <a:r>
              <a:rPr lang="en-GB" b="1" dirty="0" smtClean="0"/>
              <a:t>Long working-capital cycle </a:t>
            </a:r>
            <a:r>
              <a:rPr lang="en-GB" dirty="0" smtClean="0"/>
              <a:t>needed to fund the long production process</a:t>
            </a:r>
          </a:p>
          <a:p>
            <a:r>
              <a:rPr lang="en-GB" b="1" dirty="0" smtClean="0"/>
              <a:t>Time Consuming</a:t>
            </a:r>
          </a:p>
          <a:p>
            <a:r>
              <a:rPr lang="en-GB" dirty="0" smtClean="0"/>
              <a:t>Mainly </a:t>
            </a:r>
            <a:r>
              <a:rPr lang="en-GB" b="1" dirty="0" smtClean="0"/>
              <a:t>labour intensive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908720"/>
          </a:xfrm>
        </p:spPr>
        <p:txBody>
          <a:bodyPr/>
          <a:lstStyle/>
          <a:p>
            <a:r>
              <a:rPr lang="en-GB" dirty="0" smtClean="0"/>
              <a:t>Batch Production Examples</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p:cNvPicPr>
            <a:picLocks noChangeAspect="1" noChangeArrowheads="1"/>
          </p:cNvPicPr>
          <p:nvPr/>
        </p:nvPicPr>
        <p:blipFill>
          <a:blip r:embed="rId2" cstate="print"/>
          <a:srcRect/>
          <a:stretch>
            <a:fillRect/>
          </a:stretch>
        </p:blipFill>
        <p:spPr bwMode="auto">
          <a:xfrm>
            <a:off x="0" y="836712"/>
            <a:ext cx="4762500" cy="2914650"/>
          </a:xfrm>
          <a:prstGeom prst="rect">
            <a:avLst/>
          </a:prstGeom>
          <a:noFill/>
          <a:ln w="9525">
            <a:noFill/>
            <a:miter lim="800000"/>
            <a:headEnd/>
            <a:tailEnd/>
          </a:ln>
        </p:spPr>
      </p:pic>
      <p:pic>
        <p:nvPicPr>
          <p:cNvPr id="4099" name="Picture 3"/>
          <p:cNvPicPr>
            <a:picLocks noChangeAspect="1" noChangeArrowheads="1"/>
          </p:cNvPicPr>
          <p:nvPr/>
        </p:nvPicPr>
        <p:blipFill>
          <a:blip r:embed="rId3" cstate="print"/>
          <a:srcRect/>
          <a:stretch>
            <a:fillRect/>
          </a:stretch>
        </p:blipFill>
        <p:spPr bwMode="auto">
          <a:xfrm>
            <a:off x="4741615" y="836712"/>
            <a:ext cx="4402385" cy="3096344"/>
          </a:xfrm>
          <a:prstGeom prst="rect">
            <a:avLst/>
          </a:prstGeom>
          <a:noFill/>
          <a:ln w="9525">
            <a:noFill/>
            <a:miter lim="800000"/>
            <a:headEnd/>
            <a:tailEnd/>
          </a:ln>
        </p:spPr>
      </p:pic>
      <p:pic>
        <p:nvPicPr>
          <p:cNvPr id="4100" name="Picture 4"/>
          <p:cNvPicPr>
            <a:picLocks noChangeAspect="1" noChangeArrowheads="1"/>
          </p:cNvPicPr>
          <p:nvPr/>
        </p:nvPicPr>
        <p:blipFill>
          <a:blip r:embed="rId4" cstate="print"/>
          <a:srcRect/>
          <a:stretch>
            <a:fillRect/>
          </a:stretch>
        </p:blipFill>
        <p:spPr bwMode="auto">
          <a:xfrm>
            <a:off x="539552" y="3717032"/>
            <a:ext cx="8420100" cy="314096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Batch Production Example</a:t>
            </a:r>
            <a:endParaRPr lang="en-GB" dirty="0"/>
          </a:p>
        </p:txBody>
      </p:sp>
      <p:sp>
        <p:nvSpPr>
          <p:cNvPr id="3" name="Content Placeholder 2"/>
          <p:cNvSpPr>
            <a:spLocks noGrp="1"/>
          </p:cNvSpPr>
          <p:nvPr>
            <p:ph idx="1"/>
          </p:nvPr>
        </p:nvSpPr>
        <p:spPr/>
        <p:txBody>
          <a:bodyPr/>
          <a:lstStyle/>
          <a:p>
            <a:r>
              <a:rPr lang="en-GB" dirty="0" smtClean="0">
                <a:hlinkClick r:id="rId2"/>
              </a:rPr>
              <a:t>http://www.youtube.com/watch?v=-VM20uKWn8g&amp;hl=en&amp;fs=1&amp;color1=0x234900&amp;color2=0x4e9e00</a:t>
            </a:r>
            <a:r>
              <a:rPr lang="en-GB" dirty="0" smtClean="0"/>
              <a:t>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Disadvantages? </a:t>
            </a:r>
            <a:endParaRPr lang="en-US" dirty="0"/>
          </a:p>
        </p:txBody>
      </p:sp>
      <p:sp>
        <p:nvSpPr>
          <p:cNvPr id="3" name="Content Placeholder 2"/>
          <p:cNvSpPr>
            <a:spLocks noGrp="1"/>
          </p:cNvSpPr>
          <p:nvPr>
            <p:ph idx="1"/>
          </p:nvPr>
        </p:nvSpPr>
        <p:spPr/>
        <p:txBody>
          <a:bodyPr/>
          <a:lstStyle/>
          <a:p>
            <a:r>
              <a:rPr lang="en-GB" dirty="0" smtClean="0"/>
              <a:t>Think about </a:t>
            </a:r>
          </a:p>
          <a:p>
            <a:endParaRPr lang="en-GB" dirty="0" smtClean="0"/>
          </a:p>
          <a:p>
            <a:pPr marL="914400" lvl="1" indent="-514350">
              <a:buFont typeface="+mj-lt"/>
              <a:buAutoNum type="arabicPeriod"/>
            </a:pPr>
            <a:r>
              <a:rPr lang="en-GB" dirty="0" smtClean="0"/>
              <a:t>Quality	</a:t>
            </a:r>
          </a:p>
          <a:p>
            <a:pPr marL="914400" lvl="1" indent="-514350">
              <a:buFont typeface="+mj-lt"/>
              <a:buAutoNum type="arabicPeriod"/>
            </a:pPr>
            <a:r>
              <a:rPr lang="en-GB" dirty="0" smtClean="0"/>
              <a:t>Price</a:t>
            </a:r>
          </a:p>
          <a:p>
            <a:pPr marL="914400" lvl="1" indent="-514350">
              <a:buFont typeface="+mj-lt"/>
              <a:buAutoNum type="arabicPeriod"/>
            </a:pPr>
            <a:r>
              <a:rPr lang="en-GB" dirty="0" smtClean="0"/>
              <a:t>Economies of scale</a:t>
            </a:r>
          </a:p>
          <a:p>
            <a:pPr marL="914400" lvl="1" indent="-514350">
              <a:buFont typeface="+mj-lt"/>
              <a:buAutoNum type="arabicPeriod"/>
            </a:pPr>
            <a:r>
              <a:rPr lang="en-GB" dirty="0" smtClean="0"/>
              <a:t>Flexibility of labour / business</a:t>
            </a:r>
          </a:p>
          <a:p>
            <a:pPr marL="914400" lvl="1" indent="-514350">
              <a:buFont typeface="+mj-lt"/>
              <a:buAutoNum type="arabicPeriod"/>
            </a:pPr>
            <a:r>
              <a:rPr lang="en-GB" dirty="0" smtClean="0"/>
              <a:t>Motivation</a:t>
            </a:r>
          </a:p>
          <a:p>
            <a:pPr marL="914400" lvl="1" indent="-514350">
              <a:buFont typeface="+mj-lt"/>
              <a:buAutoNum type="arabicPeriod"/>
            </a:pPr>
            <a:r>
              <a:rPr lang="en-GB" dirty="0" smtClean="0"/>
              <a:t>Uniqueness?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Batch Production Disadvantages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Inflexibility of waiting for one batch to finish</a:t>
            </a:r>
          </a:p>
          <a:p>
            <a:r>
              <a:rPr lang="en-GB" dirty="0" smtClean="0"/>
              <a:t>Storage of bulk-produced batches – costly</a:t>
            </a:r>
          </a:p>
          <a:p>
            <a:r>
              <a:rPr lang="en-GB" dirty="0" smtClean="0"/>
              <a:t>Boredom for staff – repetitive batches lacks variety</a:t>
            </a:r>
          </a:p>
          <a:p>
            <a:endParaRPr lang="en-GB" dirty="0"/>
          </a:p>
          <a:p>
            <a:pPr>
              <a:buNone/>
            </a:pPr>
            <a:r>
              <a:rPr lang="en-GB" u="sng" dirty="0" smtClean="0"/>
              <a:t>Advantages</a:t>
            </a:r>
          </a:p>
          <a:p>
            <a:r>
              <a:rPr lang="en-GB" dirty="0" smtClean="0"/>
              <a:t>Economies of scale – purchasing and technical</a:t>
            </a:r>
          </a:p>
          <a:p>
            <a:r>
              <a:rPr lang="en-GB" dirty="0" smtClean="0"/>
              <a:t>Specialisation – staff become more productive and quality becomes better</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HWK – Bristol Cars Ltd</a:t>
            </a:r>
            <a:endParaRPr lang="en-GB" dirty="0"/>
          </a:p>
        </p:txBody>
      </p:sp>
      <p:sp>
        <p:nvSpPr>
          <p:cNvPr id="3" name="Content Placeholder 2"/>
          <p:cNvSpPr>
            <a:spLocks noGrp="1"/>
          </p:cNvSpPr>
          <p:nvPr>
            <p:ph idx="1"/>
          </p:nvPr>
        </p:nvSpPr>
        <p:spPr/>
        <p:txBody>
          <a:bodyPr/>
          <a:lstStyle/>
          <a:p>
            <a:r>
              <a:rPr lang="en-GB" dirty="0" smtClean="0"/>
              <a:t>Page 616 – answer all questions</a:t>
            </a:r>
          </a:p>
          <a:p>
            <a:endParaRPr lang="en-GB" dirty="0" smtClean="0"/>
          </a:p>
          <a:p>
            <a:r>
              <a:rPr lang="en-GB" dirty="0" smtClean="0">
                <a:hlinkClick r:id="rId2"/>
              </a:rPr>
              <a:t>http://www.youtube.com/watch?v=ibUUts8-I0s</a:t>
            </a:r>
            <a:r>
              <a:rPr lang="en-GB" dirty="0" smtClean="0"/>
              <a:t> </a:t>
            </a:r>
          </a:p>
          <a:p>
            <a:pPr>
              <a:buNone/>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Bristol Cars Ltd</a:t>
            </a:r>
            <a:endParaRPr lang="en-GB" dirty="0"/>
          </a:p>
        </p:txBody>
      </p:sp>
      <p:sp>
        <p:nvSpPr>
          <p:cNvPr id="3" name="Content Placeholder 2"/>
          <p:cNvSpPr>
            <a:spLocks noGrp="1"/>
          </p:cNvSpPr>
          <p:nvPr>
            <p:ph idx="1"/>
          </p:nvPr>
        </p:nvSpPr>
        <p:spPr/>
        <p:txBody>
          <a:bodyPr>
            <a:normAutofit fontScale="62500" lnSpcReduction="20000"/>
          </a:bodyPr>
          <a:lstStyle/>
          <a:p>
            <a:r>
              <a:rPr lang="en-GB" dirty="0" smtClean="0"/>
              <a:t>Bristol Cars Ltd is a producer of luxury cars, located in </a:t>
            </a:r>
            <a:r>
              <a:rPr lang="en-GB" dirty="0" err="1" smtClean="0"/>
              <a:t>bristol</a:t>
            </a:r>
            <a:r>
              <a:rPr lang="en-GB" dirty="0" smtClean="0"/>
              <a:t> UK. Each year, only around 100 cars are produced. Each car is </a:t>
            </a:r>
            <a:r>
              <a:rPr lang="en-GB" dirty="0" err="1" smtClean="0"/>
              <a:t>unqiuely</a:t>
            </a:r>
            <a:r>
              <a:rPr lang="en-GB" dirty="0" smtClean="0"/>
              <a:t> made allowing the firm to claim that the Bristol car is ‘Great Britain’s most exclusive luxury car’ The firm has no distributors or dealerships. Every part of a car is given the necessary time and attention to detail to satisfy both the client and the company. Only when each task is performed to perfection can the highly skilled workers move on to the next task. The cost of perfection means it can take a long time to produce each car, but Bristol Cars claims that ‘the car is produced for those who can afford and appreciate the best’</a:t>
            </a:r>
          </a:p>
          <a:p>
            <a:endParaRPr lang="en-GB" dirty="0"/>
          </a:p>
          <a:p>
            <a:r>
              <a:rPr lang="en-GB" dirty="0" smtClean="0"/>
              <a:t>A) Describe the method of production used by Bristol Cars (4 Marks)</a:t>
            </a:r>
          </a:p>
          <a:p>
            <a:r>
              <a:rPr lang="en-GB" dirty="0" smtClean="0"/>
              <a:t>B) Examine the consequences of this production method for:</a:t>
            </a:r>
          </a:p>
          <a:p>
            <a:pPr marL="1028700" lvl="1" indent="-571500">
              <a:buAutoNum type="romanLcParenR"/>
            </a:pPr>
            <a:r>
              <a:rPr lang="en-GB" dirty="0" smtClean="0"/>
              <a:t>Bristol Cars</a:t>
            </a:r>
          </a:p>
          <a:p>
            <a:pPr marL="1028700" lvl="1" indent="-571500">
              <a:buAutoNum type="romanLcParenR"/>
            </a:pPr>
            <a:r>
              <a:rPr lang="en-GB" dirty="0" smtClean="0"/>
              <a:t>Employees of Bristol Cars</a:t>
            </a:r>
          </a:p>
          <a:p>
            <a:pPr marL="1028700" lvl="1" indent="-571500">
              <a:buAutoNum type="romanLcParenR"/>
            </a:pPr>
            <a:r>
              <a:rPr lang="en-GB" dirty="0" smtClean="0"/>
              <a:t>Customers of Bristol Cars				(9 Marks)</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By the end of the lesson students should be able to:</a:t>
            </a:r>
          </a:p>
          <a:p>
            <a:pPr>
              <a:buNone/>
            </a:pPr>
            <a:endParaRPr lang="en-US" dirty="0" smtClean="0"/>
          </a:p>
          <a:p>
            <a:pPr lvl="0"/>
            <a:r>
              <a:rPr lang="en-US" dirty="0" smtClean="0"/>
              <a:t>Be able to define ‘Job Production’ and ‘Batch Production’</a:t>
            </a:r>
          </a:p>
          <a:p>
            <a:pPr lvl="0"/>
            <a:r>
              <a:rPr lang="en-US" dirty="0" smtClean="0"/>
              <a:t>Understand how Job and Batch Production is used in modern business’</a:t>
            </a:r>
          </a:p>
          <a:p>
            <a:pPr lvl="0"/>
            <a:r>
              <a:rPr lang="en-US" dirty="0" smtClean="0"/>
              <a:t>Advantages / disadvantages of each method –</a:t>
            </a:r>
            <a:r>
              <a:rPr lang="en-US" i="1" dirty="0" smtClean="0"/>
              <a:t> mainly linking to economies of scale and Quality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By the end of the lesson students should be able to:</a:t>
            </a:r>
          </a:p>
          <a:p>
            <a:pPr>
              <a:buNone/>
            </a:pPr>
            <a:endParaRPr lang="en-US" dirty="0" smtClean="0"/>
          </a:p>
          <a:p>
            <a:pPr lvl="0"/>
            <a:r>
              <a:rPr lang="en-US" dirty="0" smtClean="0"/>
              <a:t>Be able to define ‘Flow Production’ ‘Line Production’ and ‘Mass Production’</a:t>
            </a:r>
          </a:p>
          <a:p>
            <a:pPr lvl="0"/>
            <a:r>
              <a:rPr lang="en-US" dirty="0" err="1" smtClean="0"/>
              <a:t>Analyse</a:t>
            </a:r>
            <a:r>
              <a:rPr lang="en-US" dirty="0" smtClean="0"/>
              <a:t> the benefits and costs of mass/flow/line production</a:t>
            </a:r>
          </a:p>
          <a:p>
            <a:pPr lvl="0"/>
            <a:r>
              <a:rPr lang="en-US" dirty="0" smtClean="0"/>
              <a:t>Apply the most appropriate method of production to given scenarios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sz="quarter" idx="1"/>
          </p:nvPr>
        </p:nvSpPr>
        <p:spPr/>
        <p:txBody>
          <a:bodyPr>
            <a:normAutofit fontScale="92500"/>
          </a:bodyPr>
          <a:lstStyle/>
          <a:p>
            <a:r>
              <a:rPr lang="en-US" dirty="0" smtClean="0"/>
              <a:t>Describe and compare the features and applications of each method.</a:t>
            </a:r>
          </a:p>
          <a:p>
            <a:r>
              <a:rPr lang="en-US" dirty="0" err="1" smtClean="0"/>
              <a:t>Analyse</a:t>
            </a:r>
            <a:r>
              <a:rPr lang="en-US" dirty="0" smtClean="0"/>
              <a:t> the implications for marketing, human resource management and finance that arise from changing the production system.</a:t>
            </a:r>
          </a:p>
          <a:p>
            <a:r>
              <a:rPr lang="en-US" dirty="0" err="1" smtClean="0"/>
              <a:t>Analyse</a:t>
            </a:r>
            <a:r>
              <a:rPr lang="en-US" dirty="0" smtClean="0"/>
              <a:t> the most appropriate method of production for a given situation.</a:t>
            </a:r>
          </a:p>
          <a:p>
            <a:r>
              <a:rPr lang="en-US" dirty="0" smtClean="0"/>
              <a:t>Understand the need for organizations to use more than one method of production.</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Flow, Line and Mass Production</a:t>
            </a:r>
            <a:endParaRPr lang="en-US" dirty="0"/>
          </a:p>
        </p:txBody>
      </p:sp>
      <p:sp>
        <p:nvSpPr>
          <p:cNvPr id="3" name="Content Placeholder 2"/>
          <p:cNvSpPr>
            <a:spLocks noGrp="1"/>
          </p:cNvSpPr>
          <p:nvPr>
            <p:ph idx="1"/>
          </p:nvPr>
        </p:nvSpPr>
        <p:spPr>
          <a:xfrm>
            <a:off x="428596" y="1214422"/>
            <a:ext cx="8429684" cy="5357850"/>
          </a:xfrm>
        </p:spPr>
        <p:txBody>
          <a:bodyPr>
            <a:normAutofit fontScale="77500" lnSpcReduction="20000"/>
          </a:bodyPr>
          <a:lstStyle/>
          <a:p>
            <a:pPr>
              <a:buNone/>
            </a:pPr>
            <a:r>
              <a:rPr lang="en-US" dirty="0" smtClean="0"/>
              <a:t>Terms tend to be used interchangeably:</a:t>
            </a:r>
          </a:p>
          <a:p>
            <a:r>
              <a:rPr lang="en-US" b="1" dirty="0" smtClean="0"/>
              <a:t>Flow Production -</a:t>
            </a:r>
            <a:r>
              <a:rPr lang="en-US" dirty="0" smtClean="0"/>
              <a:t> a form of mass production whereby different operations are continuously and progressively carried out in sequence, e.g. producers of bottled water - </a:t>
            </a:r>
            <a:r>
              <a:rPr lang="en-US" dirty="0" smtClean="0">
                <a:hlinkClick r:id="rId2"/>
              </a:rPr>
              <a:t>http://www.youtube.com/watch?v=T8KJGtMGMSY&amp;feature=related</a:t>
            </a:r>
            <a:r>
              <a:rPr lang="en-US" dirty="0" smtClean="0"/>
              <a:t> </a:t>
            </a:r>
          </a:p>
          <a:p>
            <a:r>
              <a:rPr lang="en-US" b="1" dirty="0" smtClean="0"/>
              <a:t>Line Production </a:t>
            </a:r>
            <a:r>
              <a:rPr lang="en-US" dirty="0" smtClean="0"/>
              <a:t>– a form of flow, where the </a:t>
            </a:r>
            <a:r>
              <a:rPr lang="en-US" dirty="0" err="1" smtClean="0"/>
              <a:t>the</a:t>
            </a:r>
            <a:r>
              <a:rPr lang="en-US" dirty="0" smtClean="0"/>
              <a:t> product is assembled in various stages along a conveyor belt until a finished product is made - </a:t>
            </a:r>
            <a:r>
              <a:rPr lang="en-US" dirty="0" smtClean="0">
                <a:hlinkClick r:id="rId3"/>
              </a:rPr>
              <a:t>http://www.youtube.com/watch?v=S4KrIMZpwCY</a:t>
            </a:r>
            <a:r>
              <a:rPr lang="en-US" dirty="0" smtClean="0"/>
              <a:t> </a:t>
            </a:r>
          </a:p>
          <a:p>
            <a:r>
              <a:rPr lang="en-US" b="1" dirty="0" smtClean="0"/>
              <a:t>Mass Production </a:t>
            </a:r>
            <a:r>
              <a:rPr lang="en-US" dirty="0" smtClean="0"/>
              <a:t>– manufacturing of large amounts of </a:t>
            </a:r>
            <a:r>
              <a:rPr lang="en-US" dirty="0" err="1" smtClean="0"/>
              <a:t>standardised</a:t>
            </a:r>
            <a:r>
              <a:rPr lang="en-US" dirty="0" smtClean="0"/>
              <a:t> product. Tends to be very </a:t>
            </a:r>
            <a:r>
              <a:rPr lang="en-US" b="1" i="1" dirty="0" smtClean="0"/>
              <a:t>capital intensive </a:t>
            </a:r>
            <a:r>
              <a:rPr lang="en-US" dirty="0" smtClean="0"/>
              <a:t>with high levels of productivity - </a:t>
            </a:r>
            <a:r>
              <a:rPr lang="en-US" dirty="0" smtClean="0">
                <a:hlinkClick r:id="rId4"/>
              </a:rPr>
              <a:t>http://www.youtube.com/watch?v=aYhEbjhhcAg&amp;feature=related</a:t>
            </a:r>
            <a:r>
              <a:rPr lang="en-US" dirty="0" smtClean="0"/>
              <a:t>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Work – </a:t>
            </a:r>
            <a:r>
              <a:rPr lang="en-US" dirty="0" err="1" smtClean="0"/>
              <a:t>Analyse</a:t>
            </a:r>
            <a:r>
              <a:rPr lang="en-US" dirty="0" smtClean="0"/>
              <a:t> the Costs &amp; Benefits of Mass/Flow/Batch</a:t>
            </a:r>
            <a:endParaRPr lang="en-US" dirty="0"/>
          </a:p>
        </p:txBody>
      </p:sp>
      <p:sp>
        <p:nvSpPr>
          <p:cNvPr id="3" name="Content Placeholder 2"/>
          <p:cNvSpPr>
            <a:spLocks noGrp="1"/>
          </p:cNvSpPr>
          <p:nvPr>
            <p:ph idx="1"/>
          </p:nvPr>
        </p:nvSpPr>
        <p:spPr/>
        <p:txBody>
          <a:bodyPr>
            <a:normAutofit lnSpcReduction="10000"/>
          </a:bodyPr>
          <a:lstStyle/>
          <a:p>
            <a:r>
              <a:rPr lang="en-US" u="sng" dirty="0" smtClean="0"/>
              <a:t>Advantages:</a:t>
            </a:r>
          </a:p>
          <a:p>
            <a:pPr lvl="1"/>
            <a:r>
              <a:rPr lang="en-US" dirty="0" smtClean="0"/>
              <a:t>Capital intensive so production on mass scale so output is high and costs are low</a:t>
            </a:r>
          </a:p>
          <a:p>
            <a:pPr lvl="1"/>
            <a:r>
              <a:rPr lang="en-US" dirty="0" smtClean="0"/>
              <a:t>Benefit from technical economies of scale – very little </a:t>
            </a:r>
            <a:r>
              <a:rPr lang="en-US" dirty="0" err="1" smtClean="0"/>
              <a:t>labour</a:t>
            </a:r>
            <a:r>
              <a:rPr lang="en-US" dirty="0" smtClean="0"/>
              <a:t> costs</a:t>
            </a:r>
          </a:p>
          <a:p>
            <a:pPr lvl="1"/>
            <a:r>
              <a:rPr lang="en-US" dirty="0" smtClean="0"/>
              <a:t>Use of machinery means products are of a </a:t>
            </a:r>
            <a:r>
              <a:rPr lang="en-US" dirty="0" err="1" smtClean="0"/>
              <a:t>standardised</a:t>
            </a:r>
            <a:r>
              <a:rPr lang="en-US" dirty="0" smtClean="0"/>
              <a:t> quality so the consumer knows what to expect quality wise</a:t>
            </a:r>
          </a:p>
          <a:p>
            <a:pPr lvl="1"/>
            <a:r>
              <a:rPr lang="en-US" dirty="0" err="1" smtClean="0"/>
              <a:t>Labour</a:t>
            </a:r>
            <a:r>
              <a:rPr lang="en-US" dirty="0" smtClean="0"/>
              <a:t> is very low skilled so wages are very low for business</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 Work – </a:t>
            </a:r>
            <a:r>
              <a:rPr lang="en-US" dirty="0" err="1" smtClean="0"/>
              <a:t>Analyse</a:t>
            </a:r>
            <a:r>
              <a:rPr lang="en-US" dirty="0" smtClean="0"/>
              <a:t> the Costs &amp; Benefits of Mass/Flow/Batch</a:t>
            </a:r>
            <a:endParaRPr lang="en-US" dirty="0"/>
          </a:p>
        </p:txBody>
      </p:sp>
      <p:sp>
        <p:nvSpPr>
          <p:cNvPr id="3" name="Content Placeholder 2"/>
          <p:cNvSpPr>
            <a:spLocks noGrp="1"/>
          </p:cNvSpPr>
          <p:nvPr>
            <p:ph idx="1"/>
          </p:nvPr>
        </p:nvSpPr>
        <p:spPr/>
        <p:txBody>
          <a:bodyPr>
            <a:normAutofit fontScale="92500" lnSpcReduction="10000"/>
          </a:bodyPr>
          <a:lstStyle/>
          <a:p>
            <a:r>
              <a:rPr lang="en-US" u="sng" dirty="0" smtClean="0"/>
              <a:t>Disadvantages:</a:t>
            </a:r>
          </a:p>
          <a:p>
            <a:pPr lvl="1"/>
            <a:r>
              <a:rPr lang="en-US" dirty="0" smtClean="0"/>
              <a:t>Work is very boring and motivation is very low</a:t>
            </a:r>
          </a:p>
          <a:p>
            <a:pPr lvl="1"/>
            <a:r>
              <a:rPr lang="en-US" dirty="0" smtClean="0"/>
              <a:t>Any breakdowns will cause major problems for the business as it is an assembly line</a:t>
            </a:r>
          </a:p>
          <a:p>
            <a:pPr lvl="1"/>
            <a:r>
              <a:rPr lang="en-US" dirty="0" smtClean="0"/>
              <a:t>Products are not tailored to individual customer needs – products are </a:t>
            </a:r>
            <a:r>
              <a:rPr lang="en-US" dirty="0" err="1" smtClean="0"/>
              <a:t>standardised</a:t>
            </a:r>
            <a:r>
              <a:rPr lang="en-US" dirty="0" smtClean="0"/>
              <a:t> so very inflexible once production process starts</a:t>
            </a:r>
          </a:p>
          <a:p>
            <a:pPr lvl="1"/>
            <a:r>
              <a:rPr lang="en-US" dirty="0" smtClean="0"/>
              <a:t>Very expensive to start up with all of the machinery costs</a:t>
            </a:r>
          </a:p>
          <a:p>
            <a:pPr lvl="1"/>
            <a:r>
              <a:rPr lang="en-US" dirty="0" smtClean="0"/>
              <a:t>Need a large storage space to stock mass production – cost of rent of this space</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 the most appropriate method of production for each of the following</a:t>
            </a:r>
            <a:endParaRPr lang="en-US" dirty="0"/>
          </a:p>
        </p:txBody>
      </p:sp>
      <p:sp>
        <p:nvSpPr>
          <p:cNvPr id="3" name="Content Placeholder 2"/>
          <p:cNvSpPr>
            <a:spLocks noGrp="1"/>
          </p:cNvSpPr>
          <p:nvPr>
            <p:ph idx="1"/>
          </p:nvPr>
        </p:nvSpPr>
        <p:spPr/>
        <p:txBody>
          <a:bodyPr/>
          <a:lstStyle/>
          <a:p>
            <a:pPr>
              <a:buNone/>
            </a:pPr>
            <a:r>
              <a:rPr lang="en-US" u="sng" dirty="0" smtClean="0"/>
              <a:t>iPod</a:t>
            </a:r>
          </a:p>
          <a:p>
            <a:r>
              <a:rPr lang="en-US" dirty="0" smtClean="0"/>
              <a:t>Mass</a:t>
            </a:r>
            <a:r>
              <a:rPr lang="en-US" dirty="0" smtClean="0"/>
              <a:t>/Flow </a:t>
            </a:r>
            <a:r>
              <a:rPr lang="en-US" dirty="0" smtClean="0"/>
              <a:t>production as it is a </a:t>
            </a:r>
            <a:r>
              <a:rPr lang="en-US" dirty="0" err="1" smtClean="0"/>
              <a:t>standardised</a:t>
            </a:r>
            <a:r>
              <a:rPr lang="en-US" dirty="0" smtClean="0"/>
              <a:t> mass market product sold globally – some alterations need to be </a:t>
            </a:r>
            <a:r>
              <a:rPr lang="en-US" dirty="0" smtClean="0"/>
              <a:t>made in terms of batch of </a:t>
            </a:r>
            <a:r>
              <a:rPr lang="en-US" dirty="0" err="1" smtClean="0"/>
              <a:t>colours</a:t>
            </a:r>
            <a:r>
              <a:rPr lang="en-US" dirty="0" smtClean="0"/>
              <a:t> </a:t>
            </a:r>
            <a:r>
              <a:rPr lang="en-US" dirty="0" smtClean="0"/>
              <a:t>but each style can still be mass produced as there is the demand for it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 the most appropriate method of production for each of the following</a:t>
            </a:r>
            <a:endParaRPr lang="en-US" dirty="0"/>
          </a:p>
        </p:txBody>
      </p:sp>
      <p:sp>
        <p:nvSpPr>
          <p:cNvPr id="3" name="Content Placeholder 2"/>
          <p:cNvSpPr>
            <a:spLocks noGrp="1"/>
          </p:cNvSpPr>
          <p:nvPr>
            <p:ph idx="1"/>
          </p:nvPr>
        </p:nvSpPr>
        <p:spPr/>
        <p:txBody>
          <a:bodyPr/>
          <a:lstStyle/>
          <a:p>
            <a:pPr>
              <a:buNone/>
            </a:pPr>
            <a:r>
              <a:rPr lang="en-US" u="sng" dirty="0" smtClean="0"/>
              <a:t>Wedding/Birthday </a:t>
            </a:r>
            <a:r>
              <a:rPr lang="en-US" u="sng" dirty="0" smtClean="0"/>
              <a:t>Cakes</a:t>
            </a:r>
          </a:p>
          <a:p>
            <a:r>
              <a:rPr lang="en-US" dirty="0" smtClean="0"/>
              <a:t>Job or Batch – Customers tend to want a unique cake for a unique day however they could purchase a batch produced cake and add final unique features to it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 the most appropriate method of production for each of the following</a:t>
            </a:r>
            <a:endParaRPr lang="en-US" dirty="0"/>
          </a:p>
        </p:txBody>
      </p:sp>
      <p:sp>
        <p:nvSpPr>
          <p:cNvPr id="3" name="Content Placeholder 2"/>
          <p:cNvSpPr>
            <a:spLocks noGrp="1"/>
          </p:cNvSpPr>
          <p:nvPr>
            <p:ph idx="1"/>
          </p:nvPr>
        </p:nvSpPr>
        <p:spPr/>
        <p:txBody>
          <a:bodyPr/>
          <a:lstStyle/>
          <a:p>
            <a:pPr>
              <a:buNone/>
            </a:pPr>
            <a:r>
              <a:rPr lang="en-US" u="sng" dirty="0" smtClean="0"/>
              <a:t>Cookies</a:t>
            </a:r>
          </a:p>
          <a:p>
            <a:r>
              <a:rPr lang="en-US" dirty="0" smtClean="0"/>
              <a:t>Batch production as product is </a:t>
            </a:r>
            <a:r>
              <a:rPr lang="en-US" dirty="0" err="1" smtClean="0"/>
              <a:t>standardised</a:t>
            </a:r>
            <a:r>
              <a:rPr lang="en-US" dirty="0" smtClean="0"/>
              <a:t> but there needs to be different </a:t>
            </a:r>
            <a:r>
              <a:rPr lang="en-US" dirty="0" err="1" smtClean="0"/>
              <a:t>flavours</a:t>
            </a:r>
            <a:r>
              <a:rPr lang="en-US" dirty="0" smtClean="0"/>
              <a:t> for different consumer needs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 the most appropriate method of production for each of the following</a:t>
            </a:r>
            <a:endParaRPr lang="en-US" dirty="0"/>
          </a:p>
        </p:txBody>
      </p:sp>
      <p:sp>
        <p:nvSpPr>
          <p:cNvPr id="3" name="Content Placeholder 2"/>
          <p:cNvSpPr>
            <a:spLocks noGrp="1"/>
          </p:cNvSpPr>
          <p:nvPr>
            <p:ph idx="1"/>
          </p:nvPr>
        </p:nvSpPr>
        <p:spPr/>
        <p:txBody>
          <a:bodyPr/>
          <a:lstStyle/>
          <a:p>
            <a:pPr>
              <a:buNone/>
            </a:pPr>
            <a:r>
              <a:rPr lang="en-US" u="sng" dirty="0" smtClean="0"/>
              <a:t>Navy Battleships</a:t>
            </a:r>
          </a:p>
          <a:p>
            <a:r>
              <a:rPr lang="en-US" dirty="0" smtClean="0"/>
              <a:t>Job production as the ships are highly expensive and sophisticated with unique features and capabilities. Infrequency of orders make it hard to make batches </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Explain the most appropriate method of production for each of the following</a:t>
            </a:r>
            <a:endParaRPr lang="en-US" dirty="0"/>
          </a:p>
        </p:txBody>
      </p:sp>
      <p:sp>
        <p:nvSpPr>
          <p:cNvPr id="3" name="Content Placeholder 2"/>
          <p:cNvSpPr>
            <a:spLocks noGrp="1"/>
          </p:cNvSpPr>
          <p:nvPr>
            <p:ph idx="1"/>
          </p:nvPr>
        </p:nvSpPr>
        <p:spPr/>
        <p:txBody>
          <a:bodyPr/>
          <a:lstStyle/>
          <a:p>
            <a:pPr>
              <a:buNone/>
            </a:pPr>
            <a:r>
              <a:rPr lang="en-US" u="sng" dirty="0" smtClean="0"/>
              <a:t>Plasma Televisions</a:t>
            </a:r>
          </a:p>
          <a:p>
            <a:r>
              <a:rPr lang="en-US" dirty="0" smtClean="0"/>
              <a:t>Mass</a:t>
            </a:r>
            <a:r>
              <a:rPr lang="en-US" dirty="0" smtClean="0"/>
              <a:t>/Flow </a:t>
            </a:r>
            <a:r>
              <a:rPr lang="en-US" dirty="0" smtClean="0"/>
              <a:t>– </a:t>
            </a:r>
            <a:r>
              <a:rPr lang="en-US" dirty="0" err="1" smtClean="0"/>
              <a:t>Standardised</a:t>
            </a:r>
            <a:r>
              <a:rPr lang="en-US" dirty="0" smtClean="0"/>
              <a:t> product that is sold in mass </a:t>
            </a:r>
            <a:r>
              <a:rPr lang="en-US" dirty="0" smtClean="0"/>
              <a:t>globally. Different batches of sizes can be made but each of these can be produced using mass/flow techniques</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creen Shot 2015-02-02 at 11.01.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84809"/>
            <a:ext cx="8928992" cy="6688383"/>
          </a:xfrm>
          <a:prstGeom prst="rect">
            <a:avLst/>
          </a:prstGeom>
        </p:spPr>
      </p:pic>
    </p:spTree>
    <p:extLst>
      <p:ext uri="{BB962C8B-B14F-4D97-AF65-F5344CB8AC3E}">
        <p14:creationId xmlns:p14="http://schemas.microsoft.com/office/powerpoint/2010/main" val="879808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15-02-02 at 11.02.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863"/>
            <a:ext cx="9036496" cy="6560744"/>
          </a:xfrm>
          <a:prstGeom prst="rect">
            <a:avLst/>
          </a:prstGeom>
        </p:spPr>
      </p:pic>
    </p:spTree>
    <p:extLst>
      <p:ext uri="{BB962C8B-B14F-4D97-AF65-F5344CB8AC3E}">
        <p14:creationId xmlns:p14="http://schemas.microsoft.com/office/powerpoint/2010/main" val="2019739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t>	By the end of the lesson students should be able to:</a:t>
            </a:r>
          </a:p>
          <a:p>
            <a:pPr>
              <a:buNone/>
            </a:pPr>
            <a:endParaRPr lang="en-US" dirty="0" smtClean="0"/>
          </a:p>
          <a:p>
            <a:pPr lvl="0"/>
            <a:r>
              <a:rPr lang="en-US" dirty="0" smtClean="0"/>
              <a:t>Be able to define ‘Job Production’ and ‘Batch Production’</a:t>
            </a:r>
          </a:p>
          <a:p>
            <a:pPr lvl="0"/>
            <a:r>
              <a:rPr lang="en-US" dirty="0" smtClean="0"/>
              <a:t>Understand how Job and Batch Production is used in modern business’</a:t>
            </a:r>
          </a:p>
          <a:p>
            <a:pPr lvl="0"/>
            <a:r>
              <a:rPr lang="en-US" dirty="0" smtClean="0"/>
              <a:t>Advantages / disadvantages of each method –</a:t>
            </a:r>
            <a:r>
              <a:rPr lang="en-US" i="1" dirty="0" smtClean="0"/>
              <a:t> mainly linking to economies of scale and Quality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15-02-02 at 11.02.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6632"/>
            <a:ext cx="8496944" cy="6552728"/>
          </a:xfrm>
          <a:prstGeom prst="rect">
            <a:avLst/>
          </a:prstGeom>
        </p:spPr>
      </p:pic>
    </p:spTree>
    <p:extLst>
      <p:ext uri="{BB962C8B-B14F-4D97-AF65-F5344CB8AC3E}">
        <p14:creationId xmlns:p14="http://schemas.microsoft.com/office/powerpoint/2010/main" val="20197395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15-02-02 at 11.03.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632"/>
            <a:ext cx="9154699" cy="6192688"/>
          </a:xfrm>
          <a:prstGeom prst="rect">
            <a:avLst/>
          </a:prstGeom>
        </p:spPr>
      </p:pic>
    </p:spTree>
    <p:extLst>
      <p:ext uri="{BB962C8B-B14F-4D97-AF65-F5344CB8AC3E}">
        <p14:creationId xmlns:p14="http://schemas.microsoft.com/office/powerpoint/2010/main" val="20197395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Screen Shot 2015-02-02 at 11.03.3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88640"/>
            <a:ext cx="8777970" cy="6390224"/>
          </a:xfrm>
          <a:prstGeom prst="rect">
            <a:avLst/>
          </a:prstGeom>
        </p:spPr>
      </p:pic>
    </p:spTree>
    <p:extLst>
      <p:ext uri="{BB962C8B-B14F-4D97-AF65-F5344CB8AC3E}">
        <p14:creationId xmlns:p14="http://schemas.microsoft.com/office/powerpoint/2010/main" val="2019739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GB"/>
              <a:t>Key Terms</a:t>
            </a:r>
            <a:endParaRPr lang="en-US"/>
          </a:p>
        </p:txBody>
      </p:sp>
      <p:sp>
        <p:nvSpPr>
          <p:cNvPr id="338947" name="Rectangle 3"/>
          <p:cNvSpPr>
            <a:spLocks noGrp="1" noChangeArrowheads="1"/>
          </p:cNvSpPr>
          <p:nvPr>
            <p:ph type="body" idx="1"/>
          </p:nvPr>
        </p:nvSpPr>
        <p:spPr/>
        <p:txBody>
          <a:bodyPr/>
          <a:lstStyle/>
          <a:p>
            <a:pPr>
              <a:lnSpc>
                <a:spcPct val="80000"/>
              </a:lnSpc>
            </a:pPr>
            <a:r>
              <a:rPr lang="en-GB" sz="2000" b="1" dirty="0"/>
              <a:t>Job Production</a:t>
            </a:r>
          </a:p>
          <a:p>
            <a:pPr lvl="1">
              <a:lnSpc>
                <a:spcPct val="80000"/>
              </a:lnSpc>
            </a:pPr>
            <a:r>
              <a:rPr lang="en-GB" sz="1800" b="1" dirty="0"/>
              <a:t>A method of production where a product Is made individually from start to finish like a bridge. Each product is likely to be different and unique.</a:t>
            </a:r>
          </a:p>
          <a:p>
            <a:pPr>
              <a:lnSpc>
                <a:spcPct val="80000"/>
              </a:lnSpc>
            </a:pPr>
            <a:r>
              <a:rPr lang="en-GB" sz="2000" b="1" dirty="0"/>
              <a:t>Batch Production</a:t>
            </a:r>
          </a:p>
          <a:p>
            <a:pPr lvl="1">
              <a:lnSpc>
                <a:spcPct val="80000"/>
              </a:lnSpc>
            </a:pPr>
            <a:r>
              <a:rPr lang="en-GB" sz="1800" b="1" dirty="0"/>
              <a:t>A method of production where a product is made in stages, with a particular operation being carried out on all products in a group or batch.</a:t>
            </a:r>
          </a:p>
          <a:p>
            <a:pPr>
              <a:lnSpc>
                <a:spcPct val="80000"/>
              </a:lnSpc>
            </a:pPr>
            <a:r>
              <a:rPr lang="en-GB" sz="2000" dirty="0"/>
              <a:t>Flow Production</a:t>
            </a:r>
          </a:p>
          <a:p>
            <a:pPr lvl="1">
              <a:lnSpc>
                <a:spcPct val="80000"/>
              </a:lnSpc>
            </a:pPr>
            <a:r>
              <a:rPr lang="en-GB" sz="1800" dirty="0"/>
              <a:t>A method of production where a product is made continuously. Products are often manufactured using an assembly line. Mass produced goods are most suitable for this type of production.</a:t>
            </a:r>
          </a:p>
          <a:p>
            <a:pPr>
              <a:lnSpc>
                <a:spcPct val="80000"/>
              </a:lnSpc>
            </a:pPr>
            <a:r>
              <a:rPr lang="en-GB" sz="2000" dirty="0"/>
              <a:t>Division of Labour</a:t>
            </a:r>
          </a:p>
          <a:p>
            <a:pPr lvl="1">
              <a:lnSpc>
                <a:spcPct val="80000"/>
              </a:lnSpc>
            </a:pPr>
            <a:r>
              <a:rPr lang="en-GB" sz="1800" dirty="0"/>
              <a:t>The specialisation of workers, where workers concentrate on performing a narrow range of tasks.</a:t>
            </a:r>
          </a:p>
          <a:p>
            <a:pPr>
              <a:lnSpc>
                <a:spcPct val="80000"/>
              </a:lnSpc>
            </a:pPr>
            <a:r>
              <a:rPr lang="en-GB" sz="2000" dirty="0"/>
              <a:t>Specialisation</a:t>
            </a:r>
          </a:p>
          <a:p>
            <a:pPr lvl="1">
              <a:lnSpc>
                <a:spcPct val="80000"/>
              </a:lnSpc>
            </a:pPr>
            <a:r>
              <a:rPr lang="en-GB" sz="1800" dirty="0"/>
              <a:t>The breaking up of activities into separate parts or jobs. Each person carries out a specific job or task and becomes a specialist in it.</a:t>
            </a:r>
            <a:endParaRPr lang="en-US" sz="1800" dirty="0"/>
          </a:p>
          <a:p>
            <a:pPr>
              <a:lnSpc>
                <a:spcPct val="80000"/>
              </a:lnSpc>
            </a:pP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Production?</a:t>
            </a:r>
            <a:endParaRPr lang="en-US" dirty="0"/>
          </a:p>
        </p:txBody>
      </p:sp>
      <p:graphicFrame>
        <p:nvGraphicFramePr>
          <p:cNvPr id="4" name="Content Placeholder 3"/>
          <p:cNvGraphicFramePr>
            <a:graphicFrameLocks noGrp="1"/>
          </p:cNvGraphicFramePr>
          <p:nvPr>
            <p:ph sz="quarter" idx="1"/>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Production Methods</a:t>
            </a:r>
            <a:endParaRPr lang="en-GB" dirty="0"/>
          </a:p>
        </p:txBody>
      </p:sp>
      <p:sp>
        <p:nvSpPr>
          <p:cNvPr id="3" name="Content Placeholder 2"/>
          <p:cNvSpPr>
            <a:spLocks noGrp="1"/>
          </p:cNvSpPr>
          <p:nvPr>
            <p:ph idx="1"/>
          </p:nvPr>
        </p:nvSpPr>
        <p:spPr/>
        <p:txBody>
          <a:bodyPr/>
          <a:lstStyle/>
          <a:p>
            <a:pPr>
              <a:lnSpc>
                <a:spcPct val="80000"/>
              </a:lnSpc>
            </a:pPr>
            <a:r>
              <a:rPr lang="en-GB" b="1" dirty="0" smtClean="0"/>
              <a:t>Job Production</a:t>
            </a:r>
          </a:p>
          <a:p>
            <a:pPr lvl="1">
              <a:lnSpc>
                <a:spcPct val="80000"/>
              </a:lnSpc>
            </a:pPr>
            <a:r>
              <a:rPr lang="en-GB" sz="3200" b="1" dirty="0" smtClean="0"/>
              <a:t>A method of production where a product Is made individually from start to finish like a bridge. Each product is likely to be different and unique.</a:t>
            </a:r>
          </a:p>
          <a:p>
            <a:pPr>
              <a:lnSpc>
                <a:spcPct val="80000"/>
              </a:lnSpc>
            </a:pPr>
            <a:r>
              <a:rPr lang="en-GB" b="1" dirty="0" smtClean="0"/>
              <a:t>Batch Production</a:t>
            </a:r>
          </a:p>
          <a:p>
            <a:pPr lvl="1">
              <a:lnSpc>
                <a:spcPct val="80000"/>
              </a:lnSpc>
            </a:pPr>
            <a:r>
              <a:rPr lang="en-GB" sz="3200" b="1" dirty="0" smtClean="0"/>
              <a:t>A method of production where a product is made in stages, with a particular operation being carried out on all products in a group or batch.</a:t>
            </a:r>
          </a:p>
          <a:p>
            <a:pPr>
              <a:buNone/>
            </a:pPr>
            <a:endParaRPr lang="en-GB"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Production Examples</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0" y="1340768"/>
            <a:ext cx="3347864" cy="27336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347864" y="1340768"/>
            <a:ext cx="3200355" cy="273630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953690" y="1340768"/>
            <a:ext cx="3190310" cy="4536503"/>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4077072"/>
            <a:ext cx="3275856" cy="2780927"/>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3203849" y="4077072"/>
            <a:ext cx="2952327" cy="278092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dirty="0" smtClean="0"/>
              <a:t>Job Production Examples</a:t>
            </a:r>
            <a:endParaRPr lang="en-GB" dirty="0"/>
          </a:p>
        </p:txBody>
      </p:sp>
      <p:sp>
        <p:nvSpPr>
          <p:cNvPr id="3" name="Content Placeholder 2"/>
          <p:cNvSpPr>
            <a:spLocks noGrp="1"/>
          </p:cNvSpPr>
          <p:nvPr>
            <p:ph idx="1"/>
          </p:nvPr>
        </p:nvSpPr>
        <p:spPr>
          <a:xfrm>
            <a:off x="4427984" y="4581128"/>
            <a:ext cx="4716016" cy="2276872"/>
          </a:xfrm>
        </p:spPr>
        <p:txBody>
          <a:bodyPr>
            <a:normAutofit fontScale="85000" lnSpcReduction="20000"/>
          </a:bodyPr>
          <a:lstStyle/>
          <a:p>
            <a:r>
              <a:rPr lang="en-GB" dirty="0" smtClean="0"/>
              <a:t>Only one can be made at a time</a:t>
            </a:r>
          </a:p>
          <a:p>
            <a:r>
              <a:rPr lang="en-GB" dirty="0" smtClean="0"/>
              <a:t>Huge combination of specialised labour and machinery working on it at once</a:t>
            </a:r>
            <a:endParaRPr lang="en-GB" dirty="0"/>
          </a:p>
        </p:txBody>
      </p:sp>
      <p:pic>
        <p:nvPicPr>
          <p:cNvPr id="2050" name="Picture 2"/>
          <p:cNvPicPr>
            <a:picLocks noChangeAspect="1" noChangeArrowheads="1"/>
          </p:cNvPicPr>
          <p:nvPr/>
        </p:nvPicPr>
        <p:blipFill>
          <a:blip r:embed="rId2" cstate="print"/>
          <a:srcRect/>
          <a:stretch>
            <a:fillRect/>
          </a:stretch>
        </p:blipFill>
        <p:spPr bwMode="auto">
          <a:xfrm>
            <a:off x="0" y="1124744"/>
            <a:ext cx="9144000" cy="345638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0" y="3451858"/>
            <a:ext cx="4427984" cy="340614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 Production Examples</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0" y="1268760"/>
            <a:ext cx="4932040" cy="5589239"/>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860032" y="1700808"/>
            <a:ext cx="4283968" cy="43924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Advantages Disadvantages? </a:t>
            </a:r>
            <a:endParaRPr lang="en-US" dirty="0"/>
          </a:p>
        </p:txBody>
      </p:sp>
      <p:sp>
        <p:nvSpPr>
          <p:cNvPr id="3" name="Content Placeholder 2"/>
          <p:cNvSpPr>
            <a:spLocks noGrp="1"/>
          </p:cNvSpPr>
          <p:nvPr>
            <p:ph idx="1"/>
          </p:nvPr>
        </p:nvSpPr>
        <p:spPr/>
        <p:txBody>
          <a:bodyPr/>
          <a:lstStyle/>
          <a:p>
            <a:r>
              <a:rPr lang="en-GB" dirty="0" smtClean="0"/>
              <a:t>Think about </a:t>
            </a:r>
          </a:p>
          <a:p>
            <a:endParaRPr lang="en-GB" dirty="0" smtClean="0"/>
          </a:p>
          <a:p>
            <a:pPr marL="914400" lvl="1" indent="-514350">
              <a:buFont typeface="+mj-lt"/>
              <a:buAutoNum type="arabicPeriod"/>
            </a:pPr>
            <a:r>
              <a:rPr lang="en-GB" dirty="0" smtClean="0"/>
              <a:t>Quality	</a:t>
            </a:r>
          </a:p>
          <a:p>
            <a:pPr marL="914400" lvl="1" indent="-514350">
              <a:buFont typeface="+mj-lt"/>
              <a:buAutoNum type="arabicPeriod"/>
            </a:pPr>
            <a:r>
              <a:rPr lang="en-GB" dirty="0" smtClean="0"/>
              <a:t>Price</a:t>
            </a:r>
          </a:p>
          <a:p>
            <a:pPr marL="914400" lvl="1" indent="-514350">
              <a:buFont typeface="+mj-lt"/>
              <a:buAutoNum type="arabicPeriod"/>
            </a:pPr>
            <a:r>
              <a:rPr lang="en-GB" dirty="0" smtClean="0"/>
              <a:t>Economies of scale</a:t>
            </a:r>
          </a:p>
          <a:p>
            <a:pPr marL="914400" lvl="1" indent="-514350">
              <a:buFont typeface="+mj-lt"/>
              <a:buAutoNum type="arabicPeriod"/>
            </a:pPr>
            <a:r>
              <a:rPr lang="en-GB" dirty="0" smtClean="0"/>
              <a:t>Flexibility of labour / business</a:t>
            </a:r>
          </a:p>
          <a:p>
            <a:pPr marL="914400" lvl="1" indent="-514350">
              <a:buFont typeface="+mj-lt"/>
              <a:buAutoNum type="arabicPeriod"/>
            </a:pPr>
            <a:r>
              <a:rPr lang="en-GB" dirty="0" smtClean="0"/>
              <a:t>Motivation</a:t>
            </a:r>
          </a:p>
          <a:p>
            <a:pPr marL="914400" lvl="1" indent="-514350">
              <a:buFont typeface="+mj-lt"/>
              <a:buAutoNum type="arabicPeriod"/>
            </a:pPr>
            <a:r>
              <a:rPr lang="en-GB" dirty="0" smtClean="0"/>
              <a:t>Uniqueness?</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2803</TotalTime>
  <Words>1210</Words>
  <Application>Microsoft Macintosh PowerPoint</Application>
  <PresentationFormat>On-screen Show (4:3)</PresentationFormat>
  <Paragraphs>143</Paragraphs>
  <Slides>33</Slides>
  <Notes>1</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5.1 Production Methods</vt:lpstr>
      <vt:lpstr>Learning Outcomes</vt:lpstr>
      <vt:lpstr>Learning objectives</vt:lpstr>
      <vt:lpstr>What is Production?</vt:lpstr>
      <vt:lpstr>Production Methods</vt:lpstr>
      <vt:lpstr>Job Production Examples</vt:lpstr>
      <vt:lpstr>Job Production Examples</vt:lpstr>
      <vt:lpstr>Job Production Examples</vt:lpstr>
      <vt:lpstr>Advantages Disadvantages? </vt:lpstr>
      <vt:lpstr>Advantages of Job Production</vt:lpstr>
      <vt:lpstr>Disadvantages of Job Production</vt:lpstr>
      <vt:lpstr>Batch Production Examples</vt:lpstr>
      <vt:lpstr>Batch Production Example</vt:lpstr>
      <vt:lpstr>Advantages Disadvantages? </vt:lpstr>
      <vt:lpstr>Batch Production Disadvantages</vt:lpstr>
      <vt:lpstr>HWK – Bristol Cars Ltd</vt:lpstr>
      <vt:lpstr>Bristol Cars Ltd</vt:lpstr>
      <vt:lpstr>Learning objectives</vt:lpstr>
      <vt:lpstr>Learning objectives</vt:lpstr>
      <vt:lpstr>Flow, Line and Mass Production</vt:lpstr>
      <vt:lpstr>Group Work – Analyse the Costs &amp; Benefits of Mass/Flow/Batch</vt:lpstr>
      <vt:lpstr>Group Work – Analyse the Costs &amp; Benefits of Mass/Flow/Batch</vt:lpstr>
      <vt:lpstr>Explain the most appropriate method of production for each of the following</vt:lpstr>
      <vt:lpstr>Explain the most appropriate method of production for each of the following</vt:lpstr>
      <vt:lpstr>Explain the most appropriate method of production for each of the following</vt:lpstr>
      <vt:lpstr>Explain the most appropriate method of production for each of the following</vt:lpstr>
      <vt:lpstr>Explain the most appropriate method of production for each of the following</vt:lpstr>
      <vt:lpstr>PowerPoint Presentation</vt:lpstr>
      <vt:lpstr>PowerPoint Presentation</vt:lpstr>
      <vt:lpstr>PowerPoint Presentation</vt:lpstr>
      <vt:lpstr>PowerPoint Presentation</vt:lpstr>
      <vt:lpstr>PowerPoint Presentation</vt:lpstr>
      <vt:lpstr>Key Terms</vt:lpstr>
    </vt:vector>
  </TitlesOfParts>
  <Company>Berts-pc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5.1 Production Methods</dc:title>
  <dc:creator>Liam</dc:creator>
  <cp:lastModifiedBy>Liam Greenbank</cp:lastModifiedBy>
  <cp:revision>126</cp:revision>
  <dcterms:created xsi:type="dcterms:W3CDTF">2012-01-13T15:46:01Z</dcterms:created>
  <dcterms:modified xsi:type="dcterms:W3CDTF">2015-02-03T09:22:04Z</dcterms:modified>
</cp:coreProperties>
</file>