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69" r:id="rId4"/>
    <p:sldId id="270" r:id="rId5"/>
    <p:sldId id="271" r:id="rId6"/>
    <p:sldId id="272" r:id="rId7"/>
    <p:sldId id="273" r:id="rId8"/>
    <p:sldId id="259" r:id="rId9"/>
    <p:sldId id="274" r:id="rId10"/>
    <p:sldId id="275" r:id="rId11"/>
    <p:sldId id="276" r:id="rId12"/>
    <p:sldId id="260" r:id="rId13"/>
    <p:sldId id="261" r:id="rId14"/>
    <p:sldId id="262" r:id="rId15"/>
    <p:sldId id="277" r:id="rId16"/>
    <p:sldId id="278" r:id="rId17"/>
    <p:sldId id="263" r:id="rId18"/>
    <p:sldId id="265" r:id="rId19"/>
    <p:sldId id="266"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9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2E6AB-AE6A-4852-9F75-DD8CA379B3FF}" type="datetimeFigureOut">
              <a:rPr lang="en-US" smtClean="0"/>
              <a:t>2/12/15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F4540B-57EE-4FEE-AA13-3359E9632519}" type="slidenum">
              <a:rPr lang="en-US" smtClean="0"/>
              <a:t>‹#›</a:t>
            </a:fld>
            <a:endParaRPr lang="en-US"/>
          </a:p>
        </p:txBody>
      </p:sp>
    </p:spTree>
    <p:extLst>
      <p:ext uri="{BB962C8B-B14F-4D97-AF65-F5344CB8AC3E}">
        <p14:creationId xmlns:p14="http://schemas.microsoft.com/office/powerpoint/2010/main" val="661506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5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6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6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6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125538" y="684213"/>
            <a:ext cx="4572000" cy="3429000"/>
          </a:xfrm>
          <a:prstGeom prst="rect">
            <a:avLst/>
          </a:prstGeom>
          <a:noFill/>
          <a:ln>
            <a:solidFill>
              <a:srgbClr val="000000"/>
            </a:solidFill>
            <a:miter lim="800000"/>
            <a:headEnd/>
            <a:tailEnd/>
          </a:ln>
        </p:spPr>
      </p:sp>
      <p:sp>
        <p:nvSpPr>
          <p:cNvPr id="296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25538" y="684213"/>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GB"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7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GB" dirty="0" smtClean="0">
              <a:solidFill>
                <a:schemeClr val="tx2"/>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5721B77-0B00-6F46-A5F3-9B5DE46F9170}" type="slidenum">
              <a:rPr lang="en-GB" sz="1200"/>
              <a:pPr eaLnBrk="1" hangingPunct="1"/>
              <a:t>4</a:t>
            </a:fld>
            <a:endParaRPr lang="en-GB" sz="1200"/>
          </a:p>
        </p:txBody>
      </p:sp>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p>
        </p:txBody>
      </p:sp>
      <p:sp>
        <p:nvSpPr>
          <p:cNvPr id="2355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17EB93EB-DCB3-F743-ACF8-35333597C526}" type="slidenum">
              <a:rPr lang="en-US" sz="1200"/>
              <a:pPr algn="r" eaLnBrk="1" hangingPunct="1"/>
              <a:t>4</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5B4A56E-0F5B-394B-831A-12D9DEA3052B}" type="slidenum">
              <a:rPr lang="en-GB" sz="1200"/>
              <a:pPr eaLnBrk="1" hangingPunct="1"/>
              <a:t>5</a:t>
            </a:fld>
            <a:endParaRPr lang="en-GB" sz="1200"/>
          </a:p>
        </p:txBody>
      </p:sp>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p>
        </p:txBody>
      </p:sp>
      <p:sp>
        <p:nvSpPr>
          <p:cNvPr id="256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7FF6EDD-5773-864C-A7B2-9C265F94C0E2}" type="slidenum">
              <a:rPr lang="en-US" sz="1200"/>
              <a:pPr algn="r" eaLnBrk="1" hangingPunct="1"/>
              <a:t>5</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4C7450-7F1F-1742-9003-E194D4CF3E8A}" type="slidenum">
              <a:rPr lang="en-GB" sz="1200"/>
              <a:pPr eaLnBrk="1" hangingPunct="1"/>
              <a:t>6</a:t>
            </a:fld>
            <a:endParaRPr lang="en-GB" sz="1200"/>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p>
        </p:txBody>
      </p:sp>
      <p:sp>
        <p:nvSpPr>
          <p:cNvPr id="276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8BE0BBA-E426-9347-8A40-F4D79685D966}" type="slidenum">
              <a:rPr lang="en-US" sz="1200"/>
              <a:pPr algn="r" eaLnBrk="1" hangingPunct="1"/>
              <a:t>6</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6664F83-BB9D-6E4C-89FE-54420D4AF033}" type="slidenum">
              <a:rPr lang="en-GB" sz="1200"/>
              <a:pPr eaLnBrk="1" hangingPunct="1"/>
              <a:t>7</a:t>
            </a:fld>
            <a:endParaRPr lang="en-GB" sz="1200"/>
          </a:p>
        </p:txBody>
      </p:sp>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p>
        </p:txBody>
      </p:sp>
      <p:sp>
        <p:nvSpPr>
          <p:cNvPr id="297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2E6CC4A-FA69-684C-841F-21DD29ADEB4A}" type="slidenum">
              <a:rPr lang="en-US" sz="1200"/>
              <a:pPr algn="r" eaLnBrk="1" hangingPunct="1"/>
              <a:t>7</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5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F609F29-D44D-F841-939E-1DC58C0EAA8E}" type="slidenum">
              <a:rPr lang="en-GB" sz="1200"/>
              <a:pPr eaLnBrk="1" hangingPunct="1"/>
              <a:t>9</a:t>
            </a:fld>
            <a:endParaRPr lang="en-GB" sz="1200"/>
          </a:p>
        </p:txBody>
      </p:sp>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p>
        </p:txBody>
      </p:sp>
      <p:sp>
        <p:nvSpPr>
          <p:cNvPr id="3379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5F1B656-D8E7-5C47-A51A-DF58576A2726}" type="slidenum">
              <a:rPr lang="en-US" sz="1200"/>
              <a:pPr algn="r" eaLnBrk="1" hangingPunct="1"/>
              <a:t>9</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A25697F-29C6-C142-8925-EA30F1308542}" type="slidenum">
              <a:rPr lang="en-GB" sz="1200"/>
              <a:pPr eaLnBrk="1" hangingPunct="1"/>
              <a:t>10</a:t>
            </a:fld>
            <a:endParaRPr lang="en-GB" sz="1200"/>
          </a:p>
        </p:txBody>
      </p:sp>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p>
        </p:txBody>
      </p:sp>
      <p:sp>
        <p:nvSpPr>
          <p:cNvPr id="3584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298020D-1C8B-9545-9035-C66A6AF03D3F}" type="slidenum">
              <a:rPr lang="en-US" sz="1200"/>
              <a:pPr algn="r" eaLnBrk="1" hangingPunct="1"/>
              <a:t>10</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612A6B1-3CA2-A445-AB99-D02125258614}" type="slidenum">
              <a:rPr lang="en-GB" sz="1200"/>
              <a:pPr eaLnBrk="1" hangingPunct="1"/>
              <a:t>11</a:t>
            </a:fld>
            <a:endParaRPr lang="en-GB" sz="1200"/>
          </a:p>
        </p:txBody>
      </p:sp>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p>
        </p:txBody>
      </p:sp>
      <p:sp>
        <p:nvSpPr>
          <p:cNvPr id="3789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155110C-E268-2446-999E-9A005A35F3A6}" type="slidenum">
              <a:rPr lang="en-US" sz="1200"/>
              <a:pPr algn="r" eaLnBrk="1" hangingPunct="1"/>
              <a:t>11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015290-584B-47B1-8D2A-2C43A7FD0470}" type="datetimeFigureOut">
              <a:rPr lang="en-US" smtClean="0"/>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15290-584B-47B1-8D2A-2C43A7FD0470}" type="datetimeFigureOut">
              <a:rPr lang="en-US" smtClean="0"/>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15290-584B-47B1-8D2A-2C43A7FD0470}" type="datetimeFigureOut">
              <a:rPr lang="en-US" smtClean="0"/>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15290-584B-47B1-8D2A-2C43A7FD0470}" type="datetimeFigureOut">
              <a:rPr lang="en-US" smtClean="0"/>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015290-584B-47B1-8D2A-2C43A7FD0470}" type="datetimeFigureOut">
              <a:rPr lang="en-US" smtClean="0"/>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015290-584B-47B1-8D2A-2C43A7FD0470}" type="datetimeFigureOut">
              <a:rPr lang="en-US" smtClean="0"/>
              <a:t>2/12/15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015290-584B-47B1-8D2A-2C43A7FD0470}" type="datetimeFigureOut">
              <a:rPr lang="en-US" smtClean="0"/>
              <a:t>2/12/15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015290-584B-47B1-8D2A-2C43A7FD0470}" type="datetimeFigureOut">
              <a:rPr lang="en-US" smtClean="0"/>
              <a:t>2/12/15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15290-584B-47B1-8D2A-2C43A7FD0470}" type="datetimeFigureOut">
              <a:rPr lang="en-US" smtClean="0"/>
              <a:t>2/12/15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15290-584B-47B1-8D2A-2C43A7FD0470}" type="datetimeFigureOut">
              <a:rPr lang="en-US" smtClean="0"/>
              <a:t>2/12/15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15290-584B-47B1-8D2A-2C43A7FD0470}" type="datetimeFigureOut">
              <a:rPr lang="en-US" smtClean="0"/>
              <a:t>2/12/15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8BCA7-FEEF-44FC-9FB8-3189795C7C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15290-584B-47B1-8D2A-2C43A7FD0470}" type="datetimeFigureOut">
              <a:rPr lang="en-US" smtClean="0"/>
              <a:t>2/12/15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8BCA7-FEEF-44FC-9FB8-3189795C7C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tags" Target="../tags/tag6.xml"/><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1" Type="http://schemas.openxmlformats.org/officeDocument/2006/relationships/tags" Target="../tags/tag7.xml"/><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1.jpeg"/><Relationship Id="rId1" Type="http://schemas.openxmlformats.org/officeDocument/2006/relationships/tags" Target="../tags/tag1.x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7.xml"/><Relationship Id="rId3"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7.xml"/><Relationship Id="rId3"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2.jpeg"/><Relationship Id="rId1" Type="http://schemas.openxmlformats.org/officeDocument/2006/relationships/tags" Target="../tags/tag4.xml"/><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tags" Target="../tags/tag5.x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fontAlgn="auto">
              <a:spcAft>
                <a:spcPts val="0"/>
              </a:spcAft>
              <a:defRPr/>
            </a:pPr>
            <a:r>
              <a:rPr lang="en-GB" dirty="0" smtClean="0"/>
              <a:t>5.2.1 </a:t>
            </a:r>
            <a:r>
              <a:rPr lang="en-GB" b="1" dirty="0" smtClean="0">
                <a:latin typeface="Sans serif"/>
              </a:rPr>
              <a:t>COSTS, REVENUE AND PROFIT</a:t>
            </a:r>
            <a:br>
              <a:rPr lang="en-GB" b="1" dirty="0" smtClean="0">
                <a:latin typeface="Sans serif"/>
              </a:rPr>
            </a:br>
            <a:endParaRPr lang="en-US" dirty="0"/>
          </a:p>
        </p:txBody>
      </p:sp>
      <p:sp>
        <p:nvSpPr>
          <p:cNvPr id="2051" name="Rectangle 3"/>
          <p:cNvSpPr>
            <a:spLocks noGrp="1" noChangeArrowheads="1"/>
          </p:cNvSpPr>
          <p:nvPr>
            <p:ph type="subTitle" idx="1"/>
          </p:nvPr>
        </p:nvSpPr>
        <p:spPr/>
        <p:txBody>
          <a:bodyPr>
            <a:normAutofit/>
          </a:bodyPr>
          <a:lstStyle/>
          <a:p>
            <a:pPr fontAlgn="auto">
              <a:spcAft>
                <a:spcPts val="0"/>
              </a:spcAft>
              <a:buFont typeface="Wingdings 2"/>
              <a:buNone/>
              <a:defRPr/>
            </a:pPr>
            <a:r>
              <a:rPr lang="en-GB" dirty="0"/>
              <a:t>IB Business &amp; Management</a:t>
            </a:r>
          </a:p>
          <a:p>
            <a:pPr fontAlgn="auto">
              <a:spcAft>
                <a:spcPts val="0"/>
              </a:spcAft>
              <a:buFont typeface="Wingdings 2"/>
              <a:buNone/>
              <a:defRPr/>
            </a:pPr>
            <a:r>
              <a:rPr lang="en-GB" dirty="0"/>
              <a:t>IB2 Higher Level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2"/>
          <p:cNvSpPr>
            <a:spLocks noGrp="1"/>
          </p:cNvSpPr>
          <p:nvPr>
            <p:ph type="title" idx="4294967295"/>
          </p:nvPr>
        </p:nvSpPr>
        <p:spPr/>
        <p:txBody>
          <a:bodyPr/>
          <a:lstStyle/>
          <a:p>
            <a:pPr eaLnBrk="1" hangingPunct="1"/>
            <a:r>
              <a:rPr lang="en-GB">
                <a:latin typeface="Arial" charset="0"/>
              </a:rPr>
              <a:t>Examples of variable costs</a:t>
            </a:r>
          </a:p>
        </p:txBody>
      </p:sp>
      <p:sp>
        <p:nvSpPr>
          <p:cNvPr id="31747" name="Content Placeholder 3"/>
          <p:cNvSpPr>
            <a:spLocks noGrp="1"/>
          </p:cNvSpPr>
          <p:nvPr>
            <p:ph idx="4294967295"/>
          </p:nvPr>
        </p:nvSpPr>
        <p:spPr>
          <a:xfrm>
            <a:off x="468313" y="1628775"/>
            <a:ext cx="5740400" cy="4525963"/>
          </a:xfrm>
        </p:spPr>
        <p:txBody>
          <a:bodyPr/>
          <a:lstStyle/>
          <a:p>
            <a:pPr eaLnBrk="1" hangingPunct="1"/>
            <a:r>
              <a:rPr lang="en-GB" dirty="0">
                <a:latin typeface="Arial" charset="0"/>
              </a:rPr>
              <a:t>Raw materials</a:t>
            </a:r>
            <a:endParaRPr lang="en-GB" dirty="0">
              <a:solidFill>
                <a:srgbClr val="7F7F7F"/>
              </a:solidFill>
              <a:latin typeface="Arial" charset="0"/>
            </a:endParaRPr>
          </a:p>
          <a:p>
            <a:pPr eaLnBrk="1" hangingPunct="1"/>
            <a:r>
              <a:rPr lang="en-GB" dirty="0">
                <a:latin typeface="Arial" charset="0"/>
              </a:rPr>
              <a:t>Bought-in stocks</a:t>
            </a:r>
            <a:endParaRPr lang="en-GB" dirty="0">
              <a:solidFill>
                <a:srgbClr val="7F7F7F"/>
              </a:solidFill>
              <a:latin typeface="Arial" charset="0"/>
            </a:endParaRPr>
          </a:p>
          <a:p>
            <a:pPr eaLnBrk="1" hangingPunct="1"/>
            <a:r>
              <a:rPr lang="en-GB" dirty="0">
                <a:latin typeface="Arial" charset="0"/>
              </a:rPr>
              <a:t>Wages based on hours worked or amount produced</a:t>
            </a:r>
            <a:endParaRPr lang="en-GB" dirty="0">
              <a:solidFill>
                <a:srgbClr val="7F7F7F"/>
              </a:solidFill>
              <a:latin typeface="Arial" charset="0"/>
            </a:endParaRPr>
          </a:p>
          <a:p>
            <a:pPr eaLnBrk="1" hangingPunct="1"/>
            <a:r>
              <a:rPr lang="en-GB" dirty="0">
                <a:latin typeface="Arial" charset="0"/>
              </a:rPr>
              <a:t>Marketing costs based on sales</a:t>
            </a:r>
          </a:p>
        </p:txBody>
      </p:sp>
      <p:pic>
        <p:nvPicPr>
          <p:cNvPr id="34819" name="Picture 4" descr="costs-stocks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72188" y="1428750"/>
            <a:ext cx="2833687" cy="184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5" descr="costs-wagesvariable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72188" y="3695700"/>
            <a:ext cx="2989262" cy="209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6509207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 calcmode="lin" valueType="num">
                                      <p:cBhvr additive="base">
                                        <p:cTn id="25"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2"/>
          <p:cNvSpPr>
            <a:spLocks noGrp="1"/>
          </p:cNvSpPr>
          <p:nvPr>
            <p:ph type="title" idx="4294967295"/>
          </p:nvPr>
        </p:nvSpPr>
        <p:spPr/>
        <p:txBody>
          <a:bodyPr/>
          <a:lstStyle/>
          <a:p>
            <a:pPr eaLnBrk="1" hangingPunct="1"/>
            <a:r>
              <a:rPr lang="en-GB">
                <a:latin typeface="Arial" charset="0"/>
              </a:rPr>
              <a:t>Examples of fixed costs</a:t>
            </a:r>
          </a:p>
        </p:txBody>
      </p:sp>
      <p:sp>
        <p:nvSpPr>
          <p:cNvPr id="4" name="Content Placeholder 3"/>
          <p:cNvSpPr>
            <a:spLocks noGrp="1"/>
          </p:cNvSpPr>
          <p:nvPr>
            <p:ph idx="4294967295"/>
          </p:nvPr>
        </p:nvSpPr>
        <p:spPr>
          <a:xfrm>
            <a:off x="468313" y="1628775"/>
            <a:ext cx="5462587" cy="4525963"/>
          </a:xfrm>
        </p:spPr>
        <p:txBody>
          <a:bodyPr/>
          <a:lstStyle/>
          <a:p>
            <a:pPr eaLnBrk="1" hangingPunct="1">
              <a:lnSpc>
                <a:spcPct val="90000"/>
              </a:lnSpc>
            </a:pPr>
            <a:r>
              <a:rPr lang="en-GB" sz="2900" dirty="0">
                <a:latin typeface="Arial" charset="0"/>
              </a:rPr>
              <a:t>Rent &amp; rates</a:t>
            </a:r>
            <a:endParaRPr lang="en-GB" sz="2900" dirty="0">
              <a:solidFill>
                <a:srgbClr val="7F7F7F"/>
              </a:solidFill>
              <a:latin typeface="Arial" charset="0"/>
            </a:endParaRPr>
          </a:p>
          <a:p>
            <a:pPr eaLnBrk="1" hangingPunct="1">
              <a:lnSpc>
                <a:spcPct val="90000"/>
              </a:lnSpc>
            </a:pPr>
            <a:r>
              <a:rPr lang="en-GB" sz="2900" dirty="0">
                <a:latin typeface="Arial" charset="0"/>
              </a:rPr>
              <a:t>Salaries</a:t>
            </a:r>
            <a:endParaRPr lang="en-GB" sz="2900" dirty="0">
              <a:solidFill>
                <a:srgbClr val="7F7F7F"/>
              </a:solidFill>
              <a:latin typeface="Arial" charset="0"/>
            </a:endParaRPr>
          </a:p>
          <a:p>
            <a:pPr eaLnBrk="1" hangingPunct="1">
              <a:lnSpc>
                <a:spcPct val="90000"/>
              </a:lnSpc>
            </a:pPr>
            <a:r>
              <a:rPr lang="en-GB" sz="2900" dirty="0" smtClean="0">
                <a:latin typeface="Arial" charset="0"/>
              </a:rPr>
              <a:t>Marketing (assume all marketing costs are not based on output unless stated)</a:t>
            </a:r>
            <a:endParaRPr lang="en-GB" sz="2900" dirty="0">
              <a:solidFill>
                <a:srgbClr val="7F7F7F"/>
              </a:solidFill>
              <a:latin typeface="Arial" charset="0"/>
            </a:endParaRPr>
          </a:p>
          <a:p>
            <a:pPr eaLnBrk="1" hangingPunct="1">
              <a:lnSpc>
                <a:spcPct val="90000"/>
              </a:lnSpc>
            </a:pPr>
            <a:r>
              <a:rPr lang="en-GB" sz="2900" dirty="0">
                <a:latin typeface="Arial" charset="0"/>
              </a:rPr>
              <a:t>Insurance, banking &amp; legal fees</a:t>
            </a:r>
            <a:endParaRPr lang="en-GB" sz="2900" dirty="0">
              <a:solidFill>
                <a:srgbClr val="7F7F7F"/>
              </a:solidFill>
              <a:latin typeface="Arial" charset="0"/>
            </a:endParaRPr>
          </a:p>
          <a:p>
            <a:pPr eaLnBrk="1" hangingPunct="1">
              <a:lnSpc>
                <a:spcPct val="90000"/>
              </a:lnSpc>
            </a:pPr>
            <a:r>
              <a:rPr lang="en-GB" sz="2900" dirty="0" smtClean="0">
                <a:latin typeface="Arial" charset="0"/>
              </a:rPr>
              <a:t>Software</a:t>
            </a:r>
            <a:endParaRPr lang="en-GB" sz="2900" dirty="0">
              <a:solidFill>
                <a:srgbClr val="7F7F7F"/>
              </a:solidFill>
              <a:latin typeface="Arial" charset="0"/>
            </a:endParaRPr>
          </a:p>
        </p:txBody>
      </p:sp>
      <p:pic>
        <p:nvPicPr>
          <p:cNvPr id="36867" name="Picture 4" descr="costs-industrialunit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57938" y="1285875"/>
            <a:ext cx="2354262" cy="154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5" descr="costs-software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69050" y="3000375"/>
            <a:ext cx="2279650" cy="163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6" descr="costs-marketing-adverts.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72225" y="4786313"/>
            <a:ext cx="23622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503613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additive="base">
                                        <p:cTn id="3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 calcmode="lin" valueType="num">
                                      <p:cBhvr additive="base">
                                        <p:cTn id="3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fontAlgn="auto">
              <a:spcAft>
                <a:spcPts val="0"/>
              </a:spcAft>
              <a:defRPr/>
            </a:pPr>
            <a:r>
              <a:rPr lang="en-GB" b="1"/>
              <a:t>Semi –Variable Costs</a:t>
            </a:r>
          </a:p>
        </p:txBody>
      </p:sp>
      <p:sp>
        <p:nvSpPr>
          <p:cNvPr id="28675" name="Rectangle 3"/>
          <p:cNvSpPr>
            <a:spLocks noGrp="1" noChangeArrowheads="1"/>
          </p:cNvSpPr>
          <p:nvPr>
            <p:ph idx="1"/>
          </p:nvPr>
        </p:nvSpPr>
        <p:spPr/>
        <p:txBody>
          <a:bodyPr>
            <a:normAutofit fontScale="92500"/>
          </a:bodyPr>
          <a:lstStyle/>
          <a:p>
            <a:r>
              <a:rPr lang="en-GB" sz="2800" dirty="0" smtClean="0"/>
              <a:t>These have a fixed and a variable element</a:t>
            </a:r>
          </a:p>
          <a:p>
            <a:r>
              <a:rPr lang="en-GB" sz="2800" dirty="0" smtClean="0"/>
              <a:t>They only tend to change when production or sales exceed a certain level of output.</a:t>
            </a:r>
          </a:p>
          <a:p>
            <a:endParaRPr lang="en-GB" sz="2800" dirty="0" smtClean="0"/>
          </a:p>
          <a:p>
            <a:r>
              <a:rPr lang="en-GB" sz="2800" dirty="0" smtClean="0"/>
              <a:t>E.g. Mobile Phone Costs – Fixed monthly cost for X minutes, and any extra minutes after that are variable</a:t>
            </a:r>
          </a:p>
          <a:p>
            <a:r>
              <a:rPr lang="en-GB" sz="2800" dirty="0" smtClean="0"/>
              <a:t>E.g. Vehicle costs:</a:t>
            </a:r>
          </a:p>
          <a:p>
            <a:endParaRPr lang="en-GB" sz="2800" dirty="0" smtClean="0"/>
          </a:p>
          <a:p>
            <a:pPr lvl="1"/>
            <a:r>
              <a:rPr lang="en-GB" sz="2400" dirty="0" smtClean="0"/>
              <a:t>Road tax and insurance are FC</a:t>
            </a:r>
          </a:p>
          <a:p>
            <a:pPr lvl="1"/>
            <a:r>
              <a:rPr lang="en-GB" sz="2400" dirty="0" smtClean="0"/>
              <a:t>Petrol on customer deliveries is a VC</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ox(in)">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ox(in)">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box(in)">
                                      <p:cBhvr>
                                        <p:cTn id="17" dur="500"/>
                                        <p:tgtEl>
                                          <p:spTgt spid="286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Effect transition="in" filter="box(in)">
                                      <p:cBhvr>
                                        <p:cTn id="22" dur="500"/>
                                        <p:tgtEl>
                                          <p:spTgt spid="286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8675">
                                            <p:txEl>
                                              <p:pRg st="6" end="6"/>
                                            </p:txEl>
                                          </p:spTgt>
                                        </p:tgtEl>
                                        <p:attrNameLst>
                                          <p:attrName>style.visibility</p:attrName>
                                        </p:attrNameLst>
                                      </p:cBhvr>
                                      <p:to>
                                        <p:strVal val="visible"/>
                                      </p:to>
                                    </p:set>
                                    <p:animEffect transition="in" filter="box(in)">
                                      <p:cBhvr>
                                        <p:cTn id="27" dur="500"/>
                                        <p:tgtEl>
                                          <p:spTgt spid="2867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8675">
                                            <p:txEl>
                                              <p:pRg st="7" end="7"/>
                                            </p:txEl>
                                          </p:spTgt>
                                        </p:tgtEl>
                                        <p:attrNameLst>
                                          <p:attrName>style.visibility</p:attrName>
                                        </p:attrNameLst>
                                      </p:cBhvr>
                                      <p:to>
                                        <p:strVal val="visible"/>
                                      </p:to>
                                    </p:set>
                                    <p:animEffect transition="in" filter="box(in)">
                                      <p:cBhvr>
                                        <p:cTn id="32"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971550" y="908050"/>
            <a:ext cx="7410450" cy="701675"/>
          </a:xfrm>
          <a:prstGeom prst="rect">
            <a:avLst/>
          </a:prstGeom>
          <a:noFill/>
          <a:ln w="12700">
            <a:noFill/>
            <a:miter lim="800000"/>
            <a:headEnd type="none" w="sm" len="sm"/>
            <a:tailEnd type="none" w="sm" len="sm"/>
          </a:ln>
        </p:spPr>
        <p:txBody>
          <a:bodyPr>
            <a:spAutoFit/>
          </a:bodyPr>
          <a:lstStyle/>
          <a:p>
            <a:pPr>
              <a:spcBef>
                <a:spcPct val="50000"/>
              </a:spcBef>
            </a:pPr>
            <a:r>
              <a:rPr lang="en-GB" sz="2000">
                <a:solidFill>
                  <a:schemeClr val="tx2"/>
                </a:solidFill>
              </a:rPr>
              <a:t>Classify the following costs according to whether they are fixed, variable or semi-variable:</a:t>
            </a:r>
          </a:p>
        </p:txBody>
      </p:sp>
      <p:sp>
        <p:nvSpPr>
          <p:cNvPr id="14339" name="Text Box 72"/>
          <p:cNvSpPr txBox="1">
            <a:spLocks noChangeArrowheads="1"/>
          </p:cNvSpPr>
          <p:nvPr/>
        </p:nvSpPr>
        <p:spPr bwMode="auto">
          <a:xfrm>
            <a:off x="1187450" y="404813"/>
            <a:ext cx="6769100" cy="457200"/>
          </a:xfrm>
          <a:prstGeom prst="rect">
            <a:avLst/>
          </a:prstGeom>
          <a:noFill/>
          <a:ln w="12700">
            <a:noFill/>
            <a:miter lim="800000"/>
            <a:headEnd type="none" w="sm" len="sm"/>
            <a:tailEnd type="none" w="sm" len="sm"/>
          </a:ln>
        </p:spPr>
        <p:txBody>
          <a:bodyPr>
            <a:spAutoFit/>
          </a:bodyPr>
          <a:lstStyle/>
          <a:p>
            <a:pPr algn="ctr">
              <a:spcBef>
                <a:spcPct val="50000"/>
              </a:spcBef>
            </a:pPr>
            <a:r>
              <a:rPr lang="en-GB" b="1">
                <a:solidFill>
                  <a:schemeClr val="tx2"/>
                </a:solidFill>
                <a:latin typeface="Sans serif"/>
              </a:rPr>
              <a:t>TASK</a:t>
            </a:r>
          </a:p>
        </p:txBody>
      </p:sp>
      <p:graphicFrame>
        <p:nvGraphicFramePr>
          <p:cNvPr id="44" name="Table 43"/>
          <p:cNvGraphicFramePr>
            <a:graphicFrameLocks noGrp="1"/>
          </p:cNvGraphicFramePr>
          <p:nvPr>
            <p:extLst>
              <p:ext uri="{D42A27DB-BD31-4B8C-83A1-F6EECF244321}">
                <p14:modId xmlns:p14="http://schemas.microsoft.com/office/powerpoint/2010/main" val="3261126372"/>
              </p:ext>
            </p:extLst>
          </p:nvPr>
        </p:nvGraphicFramePr>
        <p:xfrm>
          <a:off x="1500188" y="1928813"/>
          <a:ext cx="6096000" cy="38709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2"/>
                          </a:solidFill>
                          <a:effectLst/>
                          <a:latin typeface="Verdana" pitchFamily="34" charset="0"/>
                        </a:rPr>
                        <a:t>Advertising costs</a:t>
                      </a:r>
                    </a:p>
                  </a:txBody>
                  <a:tcPr horzOverflow="overflow"/>
                </a:tc>
                <a:tc>
                  <a:txBody>
                    <a:bodyPr/>
                    <a:lstStyle/>
                    <a:p>
                      <a:endParaRPr lang="en-US"/>
                    </a:p>
                  </a:txBody>
                  <a:tcPr/>
                </a:tc>
              </a:tr>
              <a:tr h="3708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2"/>
                          </a:solidFill>
                          <a:effectLst/>
                          <a:latin typeface="Verdana" pitchFamily="34" charset="0"/>
                        </a:rPr>
                        <a:t>Managers’ salaries</a:t>
                      </a:r>
                    </a:p>
                  </a:txBody>
                  <a:tcPr horzOverflow="overflow"/>
                </a:tc>
                <a:tc>
                  <a:txBody>
                    <a:bodyPr/>
                    <a:lstStyle/>
                    <a:p>
                      <a:endParaRPr lang="en-US"/>
                    </a:p>
                  </a:txBody>
                  <a:tcPr/>
                </a:tc>
              </a:tr>
              <a:tr h="3708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2"/>
                          </a:solidFill>
                          <a:effectLst/>
                          <a:latin typeface="Verdana" pitchFamily="34" charset="0"/>
                        </a:rPr>
                        <a:t>Raw materials</a:t>
                      </a:r>
                    </a:p>
                  </a:txBody>
                  <a:tcPr horzOverflow="overflow"/>
                </a:tc>
                <a:tc>
                  <a:txBody>
                    <a:bodyPr/>
                    <a:lstStyle/>
                    <a:p>
                      <a:endParaRPr lang="en-US"/>
                    </a:p>
                  </a:txBody>
                  <a:tcPr/>
                </a:tc>
              </a:tr>
              <a:tr h="3708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2"/>
                          </a:solidFill>
                          <a:effectLst/>
                          <a:latin typeface="Verdana" pitchFamily="34" charset="0"/>
                        </a:rPr>
                        <a:t>Direct labour</a:t>
                      </a:r>
                    </a:p>
                  </a:txBody>
                  <a:tcPr horzOverflow="overflow"/>
                </a:tc>
                <a:tc>
                  <a:txBody>
                    <a:bodyPr/>
                    <a:lstStyle/>
                    <a:p>
                      <a:endParaRPr lang="en-US"/>
                    </a:p>
                  </a:txBody>
                  <a:tcPr/>
                </a:tc>
              </a:tr>
              <a:tr h="3708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2"/>
                          </a:solidFill>
                          <a:effectLst/>
                          <a:latin typeface="Verdana" pitchFamily="34" charset="0"/>
                        </a:rPr>
                        <a:t>Rent</a:t>
                      </a:r>
                    </a:p>
                  </a:txBody>
                  <a:tcPr horzOverflow="overflow"/>
                </a:tc>
                <a:tc>
                  <a:txBody>
                    <a:bodyPr/>
                    <a:lstStyle/>
                    <a:p>
                      <a:endParaRPr lang="en-US"/>
                    </a:p>
                  </a:txBody>
                  <a:tcPr/>
                </a:tc>
              </a:tr>
              <a:tr h="3708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2"/>
                          </a:solidFill>
                          <a:effectLst/>
                          <a:latin typeface="Verdana" pitchFamily="34" charset="0"/>
                        </a:rPr>
                        <a:t>Interest payments on loans</a:t>
                      </a:r>
                    </a:p>
                  </a:txBody>
                  <a:tcPr horzOverflow="overflow"/>
                </a:tc>
                <a:tc>
                  <a:txBody>
                    <a:bodyPr/>
                    <a:lstStyle/>
                    <a:p>
                      <a:endParaRPr lang="en-US" dirty="0"/>
                    </a:p>
                  </a:txBody>
                  <a:tcPr/>
                </a:tc>
              </a:tr>
              <a:tr h="3708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Verdana" pitchFamily="34" charset="0"/>
                        </a:rPr>
                        <a:t>Insurance</a:t>
                      </a:r>
                    </a:p>
                  </a:txBody>
                  <a:tcPr horzOverflow="overflow"/>
                </a:tc>
                <a:tc>
                  <a:txBody>
                    <a:bodyPr/>
                    <a:lstStyle/>
                    <a:p>
                      <a:endParaRPr lang="en-US" dirty="0"/>
                    </a:p>
                  </a:txBody>
                  <a:tcPr/>
                </a:tc>
              </a:tr>
              <a:tr h="3708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Verdana" pitchFamily="34" charset="0"/>
                        </a:rPr>
                        <a:t>Electricity</a:t>
                      </a:r>
                    </a:p>
                  </a:txBody>
                  <a:tcPr horzOverflow="overflow"/>
                </a:tc>
                <a:tc>
                  <a:txBody>
                    <a:bodyPr/>
                    <a:lstStyle/>
                    <a:p>
                      <a:endParaRPr lang="en-US"/>
                    </a:p>
                  </a:txBody>
                  <a:tcPr/>
                </a:tc>
              </a:tr>
              <a:tr h="3708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2"/>
                          </a:solidFill>
                          <a:effectLst/>
                          <a:latin typeface="Verdana" pitchFamily="34" charset="0"/>
                        </a:rPr>
                        <a:t>Vehicle costs</a:t>
                      </a:r>
                    </a:p>
                  </a:txBody>
                  <a:tcPr horzOverflow="overflow"/>
                </a:tc>
                <a:tc>
                  <a:txBody>
                    <a:bodyPr/>
                    <a:lstStyle/>
                    <a:p>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38200" y="692150"/>
            <a:ext cx="7086600" cy="5708650"/>
          </a:xfrm>
          <a:prstGeom prst="rect">
            <a:avLst/>
          </a:prstGeom>
          <a:noFill/>
          <a:ln w="12700">
            <a:noFill/>
            <a:miter lim="800000"/>
            <a:headEnd type="none" w="sm" len="sm"/>
            <a:tailEnd type="none" w="sm" len="sm"/>
          </a:ln>
          <a:effectLst/>
        </p:spPr>
        <p:txBody>
          <a:bodyPr>
            <a:spAutoFit/>
          </a:bodyPr>
          <a:lstStyle/>
          <a:p>
            <a:pPr algn="ctr">
              <a:spcBef>
                <a:spcPct val="50000"/>
              </a:spcBef>
              <a:defRPr/>
            </a:pPr>
            <a:r>
              <a:rPr lang="en-GB" b="1" u="sng" dirty="0">
                <a:solidFill>
                  <a:schemeClr val="tx2"/>
                </a:solidFill>
                <a:latin typeface="+mj-lt"/>
              </a:rPr>
              <a:t>Total Costs</a:t>
            </a:r>
          </a:p>
          <a:p>
            <a:pPr algn="ctr">
              <a:spcBef>
                <a:spcPct val="50000"/>
              </a:spcBef>
              <a:defRPr/>
            </a:pPr>
            <a:endParaRPr lang="en-GB" sz="1400" dirty="0">
              <a:solidFill>
                <a:schemeClr val="tx2"/>
              </a:solidFill>
              <a:latin typeface="+mj-lt"/>
            </a:endParaRPr>
          </a:p>
          <a:p>
            <a:pPr algn="ctr">
              <a:spcBef>
                <a:spcPct val="50000"/>
              </a:spcBef>
              <a:buFont typeface="Arial" pitchFamily="34" charset="0"/>
              <a:buChar char="•"/>
              <a:defRPr/>
            </a:pPr>
            <a:r>
              <a:rPr lang="en-GB" sz="2000" b="1" dirty="0">
                <a:solidFill>
                  <a:schemeClr val="tx2"/>
                </a:solidFill>
                <a:latin typeface="+mj-lt"/>
              </a:rPr>
              <a:t>Are the sum of variable costs and fixed costs at a particular level of output</a:t>
            </a:r>
          </a:p>
          <a:p>
            <a:pPr algn="ctr">
              <a:spcBef>
                <a:spcPct val="50000"/>
              </a:spcBef>
              <a:buFont typeface="Wingdings" pitchFamily="2" charset="2"/>
              <a:buNone/>
              <a:defRPr/>
            </a:pPr>
            <a:r>
              <a:rPr lang="en-GB" sz="2000" b="1" u="sng" dirty="0">
                <a:solidFill>
                  <a:srgbClr val="FF0000"/>
                </a:solidFill>
                <a:latin typeface="+mj-lt"/>
              </a:rPr>
              <a:t>TC = FC + VC</a:t>
            </a:r>
          </a:p>
          <a:p>
            <a:pPr algn="ctr">
              <a:spcBef>
                <a:spcPct val="50000"/>
              </a:spcBef>
              <a:buFont typeface="Arial" pitchFamily="34" charset="0"/>
              <a:buChar char="•"/>
              <a:defRPr/>
            </a:pPr>
            <a:r>
              <a:rPr lang="en-GB" sz="2000" dirty="0">
                <a:solidFill>
                  <a:schemeClr val="tx2"/>
                </a:solidFill>
                <a:latin typeface="+mj-lt"/>
              </a:rPr>
              <a:t>Calculate the TC if:</a:t>
            </a:r>
          </a:p>
          <a:p>
            <a:pPr algn="ctr">
              <a:spcBef>
                <a:spcPct val="50000"/>
              </a:spcBef>
              <a:buFont typeface="Arial" pitchFamily="34" charset="0"/>
              <a:buChar char="•"/>
              <a:defRPr/>
            </a:pPr>
            <a:r>
              <a:rPr lang="en-GB" sz="2000" dirty="0">
                <a:solidFill>
                  <a:schemeClr val="tx2"/>
                </a:solidFill>
                <a:latin typeface="+mj-lt"/>
              </a:rPr>
              <a:t>FC for the year = £55,000</a:t>
            </a:r>
          </a:p>
          <a:p>
            <a:pPr algn="ctr">
              <a:spcBef>
                <a:spcPct val="50000"/>
              </a:spcBef>
              <a:buFont typeface="Arial" pitchFamily="34" charset="0"/>
              <a:buChar char="•"/>
              <a:defRPr/>
            </a:pPr>
            <a:r>
              <a:rPr lang="en-GB" sz="2000" dirty="0">
                <a:solidFill>
                  <a:schemeClr val="tx2"/>
                </a:solidFill>
                <a:latin typeface="+mj-lt"/>
              </a:rPr>
              <a:t>VC = £10 per unit</a:t>
            </a:r>
          </a:p>
          <a:p>
            <a:pPr algn="ctr">
              <a:spcBef>
                <a:spcPct val="50000"/>
              </a:spcBef>
              <a:buFont typeface="Arial" pitchFamily="34" charset="0"/>
              <a:buChar char="•"/>
              <a:defRPr/>
            </a:pPr>
            <a:r>
              <a:rPr lang="en-GB" sz="2000" dirty="0">
                <a:solidFill>
                  <a:schemeClr val="tx2"/>
                </a:solidFill>
                <a:latin typeface="+mj-lt"/>
              </a:rPr>
              <a:t>Output = 22,500 units</a:t>
            </a:r>
          </a:p>
          <a:p>
            <a:pPr algn="ctr">
              <a:spcBef>
                <a:spcPct val="50000"/>
              </a:spcBef>
              <a:buFont typeface="Wingdings" pitchFamily="2" charset="2"/>
              <a:buChar char="Ø"/>
              <a:defRPr/>
            </a:pPr>
            <a:endParaRPr lang="en-GB" sz="2000" dirty="0">
              <a:solidFill>
                <a:schemeClr val="tx2"/>
              </a:solidFill>
              <a:latin typeface="+mj-lt"/>
            </a:endParaRPr>
          </a:p>
          <a:p>
            <a:pPr algn="ctr">
              <a:spcBef>
                <a:spcPct val="50000"/>
              </a:spcBef>
              <a:buFont typeface="Arial" pitchFamily="34" charset="0"/>
              <a:buChar char="•"/>
              <a:defRPr/>
            </a:pPr>
            <a:r>
              <a:rPr lang="en-GB" sz="2000" dirty="0">
                <a:solidFill>
                  <a:schemeClr val="tx2"/>
                </a:solidFill>
                <a:latin typeface="+mj-lt"/>
              </a:rPr>
              <a:t>Calculate the FC if:</a:t>
            </a:r>
          </a:p>
          <a:p>
            <a:pPr algn="ctr">
              <a:spcBef>
                <a:spcPct val="50000"/>
              </a:spcBef>
              <a:buFont typeface="Arial" pitchFamily="34" charset="0"/>
              <a:buChar char="•"/>
              <a:defRPr/>
            </a:pPr>
            <a:r>
              <a:rPr lang="en-GB" sz="2000" dirty="0">
                <a:solidFill>
                  <a:schemeClr val="tx2"/>
                </a:solidFill>
                <a:latin typeface="+mj-lt"/>
              </a:rPr>
              <a:t>TC for output of 1,000 = £42,000</a:t>
            </a:r>
          </a:p>
          <a:p>
            <a:pPr algn="ctr">
              <a:spcBef>
                <a:spcPct val="50000"/>
              </a:spcBef>
              <a:buFont typeface="Arial" pitchFamily="34" charset="0"/>
              <a:buChar char="•"/>
              <a:defRPr/>
            </a:pPr>
            <a:r>
              <a:rPr lang="en-GB" sz="2000" dirty="0">
                <a:solidFill>
                  <a:schemeClr val="tx2"/>
                </a:solidFill>
                <a:latin typeface="+mj-lt"/>
              </a:rPr>
              <a:t>VC = £1.50 per unit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3867"/>
            <a:ext cx="7696200" cy="3416320"/>
          </a:xfrm>
          <a:prstGeom prst="rect">
            <a:avLst/>
          </a:prstGeom>
        </p:spPr>
        <p:txBody>
          <a:bodyPr wrap="square">
            <a:spAutoFit/>
          </a:bodyPr>
          <a:lstStyle/>
          <a:p>
            <a:r>
              <a:rPr lang="en-US" sz="2400" u="sng" dirty="0" smtClean="0"/>
              <a:t>Cost </a:t>
            </a:r>
            <a:r>
              <a:rPr lang="en-US" sz="2400" u="sng" dirty="0" err="1" smtClean="0"/>
              <a:t>Centres</a:t>
            </a:r>
            <a:endParaRPr lang="en-US" sz="2400" u="sng" dirty="0" smtClean="0"/>
          </a:p>
          <a:p>
            <a:endParaRPr lang="en-US" sz="2400" dirty="0"/>
          </a:p>
          <a:p>
            <a:r>
              <a:rPr lang="en-US" sz="2400" dirty="0" smtClean="0"/>
              <a:t>A </a:t>
            </a:r>
            <a:r>
              <a:rPr lang="en-US" sz="2400" dirty="0"/>
              <a:t>department within an organization that does not directly add to profit, but which still costs an organization money to operate. Cost centers only contribute to a company's profitability indirectly, unlike a profit center which contributes to profitability directly through its actions</a:t>
            </a:r>
            <a:r>
              <a:rPr lang="en-US" sz="2400" dirty="0" smtClean="0"/>
              <a:t>. E.g. Marketing department, help desks, customer service call </a:t>
            </a:r>
            <a:r>
              <a:rPr lang="en-US" sz="2400" dirty="0" err="1" smtClean="0"/>
              <a:t>centres</a:t>
            </a:r>
            <a:r>
              <a:rPr lang="en-US" sz="2400" dirty="0" smtClean="0"/>
              <a:t>, Research &amp; Development department</a:t>
            </a:r>
            <a:endParaRPr lang="en-US" sz="2400" dirty="0"/>
          </a:p>
        </p:txBody>
      </p:sp>
      <p:sp>
        <p:nvSpPr>
          <p:cNvPr id="3" name="Rectangle 2"/>
          <p:cNvSpPr/>
          <p:nvPr/>
        </p:nvSpPr>
        <p:spPr>
          <a:xfrm>
            <a:off x="609600" y="3657600"/>
            <a:ext cx="7543800" cy="3046988"/>
          </a:xfrm>
          <a:prstGeom prst="rect">
            <a:avLst/>
          </a:prstGeom>
        </p:spPr>
        <p:txBody>
          <a:bodyPr wrap="square">
            <a:spAutoFit/>
          </a:bodyPr>
          <a:lstStyle/>
          <a:p>
            <a:r>
              <a:rPr lang="en-US" sz="2400" u="sng" dirty="0" smtClean="0"/>
              <a:t>Profit </a:t>
            </a:r>
            <a:r>
              <a:rPr lang="en-US" sz="2400" u="sng" dirty="0" err="1" smtClean="0"/>
              <a:t>Centres</a:t>
            </a:r>
            <a:endParaRPr lang="en-US" sz="2400" u="sng" dirty="0" smtClean="0"/>
          </a:p>
          <a:p>
            <a:endParaRPr lang="en-US" sz="2400" dirty="0"/>
          </a:p>
          <a:p>
            <a:r>
              <a:rPr lang="en-US" sz="2400" dirty="0" smtClean="0"/>
              <a:t>A </a:t>
            </a:r>
            <a:r>
              <a:rPr lang="en-US" sz="2400" dirty="0"/>
              <a:t>profit center is responsible for generating its own results and earnings, and as such, its managers generally have decision-making authority related to product pricing and operating expenses</a:t>
            </a:r>
            <a:r>
              <a:rPr lang="en-US" sz="2400" dirty="0" smtClean="0"/>
              <a:t>. E.g. A business may own and operate 10 retail outlets with each retail outlet being considered a profit </a:t>
            </a:r>
            <a:r>
              <a:rPr lang="en-US" sz="2400" dirty="0" err="1" smtClean="0"/>
              <a:t>centre</a:t>
            </a:r>
            <a:endParaRPr lang="en-US" sz="2400" dirty="0"/>
          </a:p>
        </p:txBody>
      </p:sp>
    </p:spTree>
    <p:extLst>
      <p:ext uri="{BB962C8B-B14F-4D97-AF65-F5344CB8AC3E}">
        <p14:creationId xmlns:p14="http://schemas.microsoft.com/office/powerpoint/2010/main" val="340731020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02-08 at 10.47.1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1256"/>
            <a:ext cx="9144000" cy="7047812"/>
          </a:xfrm>
          <a:prstGeom prst="rect">
            <a:avLst/>
          </a:prstGeom>
        </p:spPr>
      </p:pic>
    </p:spTree>
    <p:extLst>
      <p:ext uri="{BB962C8B-B14F-4D97-AF65-F5344CB8AC3E}">
        <p14:creationId xmlns:p14="http://schemas.microsoft.com/office/powerpoint/2010/main" val="2969110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23850" y="1484313"/>
            <a:ext cx="8229600" cy="4708981"/>
          </a:xfrm>
          <a:prstGeom prst="rect">
            <a:avLst/>
          </a:prstGeom>
          <a:noFill/>
          <a:ln w="12700">
            <a:noFill/>
            <a:miter lim="800000"/>
            <a:headEnd type="none" w="sm" len="sm"/>
            <a:tailEnd type="none" w="sm" len="sm"/>
          </a:ln>
        </p:spPr>
        <p:txBody>
          <a:bodyPr>
            <a:spAutoFit/>
          </a:bodyPr>
          <a:lstStyle/>
          <a:p>
            <a:pPr>
              <a:spcBef>
                <a:spcPct val="50000"/>
              </a:spcBef>
            </a:pPr>
            <a:r>
              <a:rPr lang="en-GB" sz="2000" b="1" u="sng" dirty="0">
                <a:solidFill>
                  <a:schemeClr val="tx2"/>
                </a:solidFill>
              </a:rPr>
              <a:t>Direct Costs</a:t>
            </a:r>
          </a:p>
          <a:p>
            <a:pPr lvl="1">
              <a:spcBef>
                <a:spcPct val="50000"/>
              </a:spcBef>
              <a:buFont typeface="Arial" pitchFamily="34" charset="0"/>
              <a:buChar char="•"/>
            </a:pPr>
            <a:r>
              <a:rPr lang="en-GB" sz="2000" dirty="0">
                <a:solidFill>
                  <a:schemeClr val="tx2"/>
                </a:solidFill>
              </a:rPr>
              <a:t>Costs that can be directly attributed to the production of a particular product or service or allocated to a particular cost centre.</a:t>
            </a:r>
          </a:p>
          <a:p>
            <a:pPr lvl="1">
              <a:spcBef>
                <a:spcPct val="50000"/>
              </a:spcBef>
              <a:buFont typeface="Arial" pitchFamily="34" charset="0"/>
              <a:buChar char="•"/>
            </a:pPr>
            <a:endParaRPr lang="en-GB" sz="2000" dirty="0">
              <a:solidFill>
                <a:schemeClr val="tx2"/>
              </a:solidFill>
            </a:endParaRPr>
          </a:p>
          <a:p>
            <a:pPr lvl="1">
              <a:spcBef>
                <a:spcPct val="50000"/>
              </a:spcBef>
              <a:buFont typeface="Arial" pitchFamily="34" charset="0"/>
              <a:buChar char="•"/>
            </a:pPr>
            <a:r>
              <a:rPr lang="en-GB" sz="2000" dirty="0">
                <a:solidFill>
                  <a:schemeClr val="tx2"/>
                </a:solidFill>
              </a:rPr>
              <a:t>Examples :  raw materials and piece rate wages</a:t>
            </a:r>
          </a:p>
          <a:p>
            <a:pPr>
              <a:spcBef>
                <a:spcPct val="50000"/>
              </a:spcBef>
            </a:pPr>
            <a:endParaRPr lang="en-GB" sz="2000" dirty="0">
              <a:solidFill>
                <a:schemeClr val="tx2"/>
              </a:solidFill>
            </a:endParaRPr>
          </a:p>
          <a:p>
            <a:pPr>
              <a:spcBef>
                <a:spcPct val="50000"/>
              </a:spcBef>
            </a:pPr>
            <a:r>
              <a:rPr lang="en-GB" sz="2000" b="1" u="sng" dirty="0">
                <a:solidFill>
                  <a:schemeClr val="tx2"/>
                </a:solidFill>
              </a:rPr>
              <a:t>Indirect Costs</a:t>
            </a:r>
          </a:p>
          <a:p>
            <a:pPr lvl="1">
              <a:spcBef>
                <a:spcPct val="50000"/>
              </a:spcBef>
              <a:buFont typeface="Arial" pitchFamily="34" charset="0"/>
              <a:buChar char="•"/>
            </a:pPr>
            <a:r>
              <a:rPr lang="en-GB" sz="2000" dirty="0">
                <a:solidFill>
                  <a:schemeClr val="tx2"/>
                </a:solidFill>
              </a:rPr>
              <a:t>Costs which cannot be directly attributed to the production of a particular product or service or allocated to a particular cost centre.</a:t>
            </a:r>
          </a:p>
          <a:p>
            <a:pPr lvl="1">
              <a:spcBef>
                <a:spcPct val="50000"/>
              </a:spcBef>
            </a:pPr>
            <a:endParaRPr lang="en-GB" sz="2000" dirty="0" smtClean="0">
              <a:solidFill>
                <a:schemeClr val="tx2"/>
              </a:solidFill>
            </a:endParaRPr>
          </a:p>
          <a:p>
            <a:pPr lvl="1">
              <a:spcBef>
                <a:spcPct val="50000"/>
              </a:spcBef>
              <a:buFont typeface="Arial" pitchFamily="34" charset="0"/>
              <a:buChar char="•"/>
            </a:pPr>
            <a:r>
              <a:rPr lang="en-GB" sz="2000" dirty="0" smtClean="0">
                <a:solidFill>
                  <a:schemeClr val="tx2"/>
                </a:solidFill>
              </a:rPr>
              <a:t>Examples </a:t>
            </a:r>
            <a:r>
              <a:rPr lang="en-GB" sz="2000" dirty="0">
                <a:solidFill>
                  <a:schemeClr val="tx2"/>
                </a:solidFill>
              </a:rPr>
              <a:t>: </a:t>
            </a:r>
            <a:r>
              <a:rPr lang="en-GB" sz="2000" dirty="0" smtClean="0">
                <a:solidFill>
                  <a:schemeClr val="tx2"/>
                </a:solidFill>
              </a:rPr>
              <a:t>Managers salaries and rent</a:t>
            </a:r>
            <a:endParaRPr lang="en-GB" sz="2000" dirty="0">
              <a:solidFill>
                <a:schemeClr val="tx2"/>
              </a:solidFill>
            </a:endParaRPr>
          </a:p>
        </p:txBody>
      </p:sp>
      <p:sp>
        <p:nvSpPr>
          <p:cNvPr id="7171" name="Rectangle 3"/>
          <p:cNvSpPr>
            <a:spLocks noGrp="1" noChangeArrowheads="1"/>
          </p:cNvSpPr>
          <p:nvPr>
            <p:ph type="title"/>
          </p:nvPr>
        </p:nvSpPr>
        <p:spPr>
          <a:xfrm>
            <a:off x="285720" y="214290"/>
            <a:ext cx="7772400" cy="1143000"/>
          </a:xfrm>
        </p:spPr>
        <p:txBody>
          <a:bodyPr/>
          <a:lstStyle/>
          <a:p>
            <a:pPr fontAlgn="auto">
              <a:spcAft>
                <a:spcPts val="0"/>
              </a:spcAft>
              <a:defRPr/>
            </a:pPr>
            <a:r>
              <a:rPr lang="en-GB" dirty="0" smtClean="0"/>
              <a:t>Direct and Indirect costs</a:t>
            </a:r>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blinds(horizontal)">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blinds(horizontal)">
                                      <p:cBhvr>
                                        <p:cTn id="12" dur="500"/>
                                        <p:tgtEl>
                                          <p:spTgt spid="7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0">
                                            <p:txEl>
                                              <p:pRg st="3" end="3"/>
                                            </p:txEl>
                                          </p:spTgt>
                                        </p:tgtEl>
                                        <p:attrNameLst>
                                          <p:attrName>style.visibility</p:attrName>
                                        </p:attrNameLst>
                                      </p:cBhvr>
                                      <p:to>
                                        <p:strVal val="visible"/>
                                      </p:to>
                                    </p:set>
                                    <p:animEffect transition="in" filter="blinds(horizontal)">
                                      <p:cBhvr>
                                        <p:cTn id="17" dur="500"/>
                                        <p:tgtEl>
                                          <p:spTgt spid="717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170">
                                            <p:txEl>
                                              <p:pRg st="5" end="5"/>
                                            </p:txEl>
                                          </p:spTgt>
                                        </p:tgtEl>
                                        <p:attrNameLst>
                                          <p:attrName>style.visibility</p:attrName>
                                        </p:attrNameLst>
                                      </p:cBhvr>
                                      <p:to>
                                        <p:strVal val="visible"/>
                                      </p:to>
                                    </p:set>
                                    <p:animEffect transition="in" filter="blinds(horizontal)">
                                      <p:cBhvr>
                                        <p:cTn id="22" dur="500"/>
                                        <p:tgtEl>
                                          <p:spTgt spid="717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170">
                                            <p:txEl>
                                              <p:pRg st="6" end="6"/>
                                            </p:txEl>
                                          </p:spTgt>
                                        </p:tgtEl>
                                        <p:attrNameLst>
                                          <p:attrName>style.visibility</p:attrName>
                                        </p:attrNameLst>
                                      </p:cBhvr>
                                      <p:to>
                                        <p:strVal val="visible"/>
                                      </p:to>
                                    </p:set>
                                    <p:animEffect transition="in" filter="blinds(horizontal)">
                                      <p:cBhvr>
                                        <p:cTn id="27" dur="500"/>
                                        <p:tgtEl>
                                          <p:spTgt spid="717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170">
                                            <p:txEl>
                                              <p:pRg st="8" end="8"/>
                                            </p:txEl>
                                          </p:spTgt>
                                        </p:tgtEl>
                                        <p:attrNameLst>
                                          <p:attrName>style.visibility</p:attrName>
                                        </p:attrNameLst>
                                      </p:cBhvr>
                                      <p:to>
                                        <p:strVal val="visible"/>
                                      </p:to>
                                    </p:set>
                                    <p:animEffect transition="in" filter="blinds(horizontal)">
                                      <p:cBhvr>
                                        <p:cTn id="32" dur="500"/>
                                        <p:tgtEl>
                                          <p:spTgt spid="71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838200" y="990600"/>
            <a:ext cx="7620000" cy="1462088"/>
          </a:xfrm>
          <a:prstGeom prst="rect">
            <a:avLst/>
          </a:prstGeom>
          <a:noFill/>
          <a:ln w="12700">
            <a:noFill/>
            <a:miter lim="800000"/>
            <a:headEnd type="none" w="sm" len="sm"/>
            <a:tailEnd type="none" w="sm" len="sm"/>
          </a:ln>
        </p:spPr>
        <p:txBody>
          <a:bodyPr>
            <a:spAutoFit/>
          </a:bodyPr>
          <a:lstStyle/>
          <a:p>
            <a:pPr>
              <a:spcBef>
                <a:spcPct val="50000"/>
              </a:spcBef>
            </a:pPr>
            <a:endParaRPr lang="en-GB"/>
          </a:p>
          <a:p>
            <a:pPr>
              <a:spcBef>
                <a:spcPct val="50000"/>
              </a:spcBef>
            </a:pPr>
            <a:endParaRPr lang="en-GB"/>
          </a:p>
          <a:p>
            <a:pPr>
              <a:spcBef>
                <a:spcPct val="50000"/>
              </a:spcBef>
            </a:pPr>
            <a:endParaRPr lang="en-GB" sz="2000"/>
          </a:p>
        </p:txBody>
      </p:sp>
      <p:sp>
        <p:nvSpPr>
          <p:cNvPr id="6150" name="Text Box 6"/>
          <p:cNvSpPr txBox="1">
            <a:spLocks noChangeArrowheads="1"/>
          </p:cNvSpPr>
          <p:nvPr/>
        </p:nvSpPr>
        <p:spPr bwMode="auto">
          <a:xfrm>
            <a:off x="323850" y="1612900"/>
            <a:ext cx="8153400" cy="3140075"/>
          </a:xfrm>
          <a:prstGeom prst="rect">
            <a:avLst/>
          </a:prstGeom>
          <a:noFill/>
          <a:ln w="12700">
            <a:noFill/>
            <a:miter lim="800000"/>
            <a:headEnd type="none" w="sm" len="sm"/>
            <a:tailEnd type="none" w="sm" len="sm"/>
          </a:ln>
        </p:spPr>
        <p:txBody>
          <a:bodyPr>
            <a:spAutoFit/>
          </a:bodyPr>
          <a:lstStyle/>
          <a:p>
            <a:pPr>
              <a:spcBef>
                <a:spcPct val="50000"/>
              </a:spcBef>
            </a:pPr>
            <a:r>
              <a:rPr lang="en-GB" sz="2000" b="1" dirty="0">
                <a:solidFill>
                  <a:schemeClr val="tx2"/>
                </a:solidFill>
              </a:rPr>
              <a:t>Profit = total revenue – total costs</a:t>
            </a:r>
          </a:p>
          <a:p>
            <a:pPr>
              <a:spcBef>
                <a:spcPct val="50000"/>
              </a:spcBef>
            </a:pPr>
            <a:endParaRPr lang="en-GB" sz="2000" dirty="0">
              <a:solidFill>
                <a:schemeClr val="tx2"/>
              </a:solidFill>
            </a:endParaRPr>
          </a:p>
          <a:p>
            <a:pPr>
              <a:spcBef>
                <a:spcPct val="50000"/>
              </a:spcBef>
            </a:pPr>
            <a:r>
              <a:rPr lang="en-GB" sz="2000" dirty="0">
                <a:solidFill>
                  <a:schemeClr val="tx2"/>
                </a:solidFill>
              </a:rPr>
              <a:t>Profit is utilised (used) in several ways:</a:t>
            </a:r>
          </a:p>
          <a:p>
            <a:pPr>
              <a:spcBef>
                <a:spcPct val="50000"/>
              </a:spcBef>
            </a:pPr>
            <a:endParaRPr lang="en-GB" sz="2000" dirty="0">
              <a:solidFill>
                <a:schemeClr val="tx2"/>
              </a:solidFill>
            </a:endParaRPr>
          </a:p>
          <a:p>
            <a:pPr lvl="1">
              <a:spcBef>
                <a:spcPct val="50000"/>
              </a:spcBef>
            </a:pPr>
            <a:r>
              <a:rPr lang="en-GB" sz="2000" dirty="0">
                <a:solidFill>
                  <a:schemeClr val="tx2"/>
                </a:solidFill>
              </a:rPr>
              <a:t>Tax is paid to the government</a:t>
            </a:r>
          </a:p>
          <a:p>
            <a:pPr lvl="1">
              <a:spcBef>
                <a:spcPct val="50000"/>
              </a:spcBef>
            </a:pPr>
            <a:r>
              <a:rPr lang="en-GB" sz="2000" dirty="0">
                <a:solidFill>
                  <a:schemeClr val="tx2"/>
                </a:solidFill>
              </a:rPr>
              <a:t>Dividends are issued to shareholders</a:t>
            </a:r>
          </a:p>
          <a:p>
            <a:pPr lvl="1">
              <a:spcBef>
                <a:spcPct val="50000"/>
              </a:spcBef>
            </a:pPr>
            <a:r>
              <a:rPr lang="en-GB" sz="2000" dirty="0">
                <a:solidFill>
                  <a:schemeClr val="tx2"/>
                </a:solidFill>
              </a:rPr>
              <a:t>Retained profit is kept in the business for reinvestment</a:t>
            </a:r>
          </a:p>
        </p:txBody>
      </p:sp>
      <p:sp>
        <p:nvSpPr>
          <p:cNvPr id="6151" name="Rectangle 7"/>
          <p:cNvSpPr>
            <a:spLocks noGrp="1" noChangeArrowheads="1"/>
          </p:cNvSpPr>
          <p:nvPr>
            <p:ph type="title"/>
          </p:nvPr>
        </p:nvSpPr>
        <p:spPr>
          <a:xfrm>
            <a:off x="330952" y="225072"/>
            <a:ext cx="7772400" cy="1143000"/>
          </a:xfrm>
        </p:spPr>
        <p:txBody>
          <a:bodyPr/>
          <a:lstStyle/>
          <a:p>
            <a:pPr fontAlgn="auto">
              <a:spcAft>
                <a:spcPts val="0"/>
              </a:spcAft>
              <a:defRPr/>
            </a:pPr>
            <a:r>
              <a:rPr lang="en-GB" dirty="0"/>
              <a:t>PROFIT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box(in)">
                                      <p:cBhvr>
                                        <p:cTn id="7" dur="500"/>
                                        <p:tgtEl>
                                          <p:spTgt spid="61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150">
                                            <p:txEl>
                                              <p:pRg st="2" end="2"/>
                                            </p:txEl>
                                          </p:spTgt>
                                        </p:tgtEl>
                                        <p:attrNameLst>
                                          <p:attrName>style.visibility</p:attrName>
                                        </p:attrNameLst>
                                      </p:cBhvr>
                                      <p:to>
                                        <p:strVal val="visible"/>
                                      </p:to>
                                    </p:set>
                                    <p:animEffect transition="in" filter="box(in)">
                                      <p:cBhvr>
                                        <p:cTn id="12" dur="500"/>
                                        <p:tgtEl>
                                          <p:spTgt spid="615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150">
                                            <p:txEl>
                                              <p:pRg st="4" end="4"/>
                                            </p:txEl>
                                          </p:spTgt>
                                        </p:tgtEl>
                                        <p:attrNameLst>
                                          <p:attrName>style.visibility</p:attrName>
                                        </p:attrNameLst>
                                      </p:cBhvr>
                                      <p:to>
                                        <p:strVal val="visible"/>
                                      </p:to>
                                    </p:set>
                                    <p:animEffect transition="in" filter="box(in)">
                                      <p:cBhvr>
                                        <p:cTn id="17" dur="500"/>
                                        <p:tgtEl>
                                          <p:spTgt spid="615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150">
                                            <p:txEl>
                                              <p:pRg st="5" end="5"/>
                                            </p:txEl>
                                          </p:spTgt>
                                        </p:tgtEl>
                                        <p:attrNameLst>
                                          <p:attrName>style.visibility</p:attrName>
                                        </p:attrNameLst>
                                      </p:cBhvr>
                                      <p:to>
                                        <p:strVal val="visible"/>
                                      </p:to>
                                    </p:set>
                                    <p:animEffect transition="in" filter="box(in)">
                                      <p:cBhvr>
                                        <p:cTn id="22" dur="500"/>
                                        <p:tgtEl>
                                          <p:spTgt spid="615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150">
                                            <p:txEl>
                                              <p:pRg st="6" end="6"/>
                                            </p:txEl>
                                          </p:spTgt>
                                        </p:tgtEl>
                                        <p:attrNameLst>
                                          <p:attrName>style.visibility</p:attrName>
                                        </p:attrNameLst>
                                      </p:cBhvr>
                                      <p:to>
                                        <p:strVal val="visible"/>
                                      </p:to>
                                    </p:set>
                                    <p:animEffect transition="in" filter="box(in)">
                                      <p:cBhvr>
                                        <p:cTn id="27" dur="500"/>
                                        <p:tgtEl>
                                          <p:spTgt spid="61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838200" y="990600"/>
            <a:ext cx="7620000" cy="1462088"/>
          </a:xfrm>
          <a:prstGeom prst="rect">
            <a:avLst/>
          </a:prstGeom>
          <a:noFill/>
          <a:ln w="12700">
            <a:noFill/>
            <a:miter lim="800000"/>
            <a:headEnd type="none" w="sm" len="sm"/>
            <a:tailEnd type="none" w="sm" len="sm"/>
          </a:ln>
        </p:spPr>
        <p:txBody>
          <a:bodyPr>
            <a:spAutoFit/>
          </a:bodyPr>
          <a:lstStyle/>
          <a:p>
            <a:pPr>
              <a:spcBef>
                <a:spcPct val="50000"/>
              </a:spcBef>
            </a:pPr>
            <a:endParaRPr lang="en-GB"/>
          </a:p>
          <a:p>
            <a:pPr>
              <a:spcBef>
                <a:spcPct val="50000"/>
              </a:spcBef>
            </a:pPr>
            <a:endParaRPr lang="en-GB"/>
          </a:p>
          <a:p>
            <a:pPr>
              <a:spcBef>
                <a:spcPct val="50000"/>
              </a:spcBef>
            </a:pPr>
            <a:endParaRPr lang="en-GB" sz="2000"/>
          </a:p>
        </p:txBody>
      </p:sp>
      <p:sp>
        <p:nvSpPr>
          <p:cNvPr id="35843" name="Text Box 3"/>
          <p:cNvSpPr txBox="1">
            <a:spLocks noChangeArrowheads="1"/>
          </p:cNvSpPr>
          <p:nvPr/>
        </p:nvSpPr>
        <p:spPr bwMode="auto">
          <a:xfrm>
            <a:off x="323850" y="981075"/>
            <a:ext cx="8153400" cy="4247317"/>
          </a:xfrm>
          <a:prstGeom prst="rect">
            <a:avLst/>
          </a:prstGeom>
          <a:noFill/>
          <a:ln w="12700">
            <a:noFill/>
            <a:miter lim="800000"/>
            <a:headEnd type="none" w="sm" len="sm"/>
            <a:tailEnd type="none" w="sm" len="sm"/>
          </a:ln>
        </p:spPr>
        <p:txBody>
          <a:bodyPr>
            <a:spAutoFit/>
          </a:bodyPr>
          <a:lstStyle/>
          <a:p>
            <a:pPr>
              <a:spcBef>
                <a:spcPct val="50000"/>
              </a:spcBef>
            </a:pPr>
            <a:endParaRPr lang="en-GB" sz="2000" b="1" dirty="0"/>
          </a:p>
          <a:p>
            <a:pPr>
              <a:spcBef>
                <a:spcPct val="50000"/>
              </a:spcBef>
            </a:pPr>
            <a:r>
              <a:rPr lang="en-GB" sz="2000" b="1" u="sng" dirty="0">
                <a:solidFill>
                  <a:schemeClr val="tx2"/>
                </a:solidFill>
              </a:rPr>
              <a:t>Profit can be high or low quality</a:t>
            </a:r>
          </a:p>
          <a:p>
            <a:pPr>
              <a:spcBef>
                <a:spcPct val="50000"/>
              </a:spcBef>
            </a:pPr>
            <a:endParaRPr lang="en-GB" sz="2000" b="1" u="sng" dirty="0">
              <a:solidFill>
                <a:schemeClr val="tx2"/>
              </a:solidFill>
            </a:endParaRPr>
          </a:p>
          <a:p>
            <a:pPr>
              <a:spcBef>
                <a:spcPct val="50000"/>
              </a:spcBef>
              <a:buFont typeface="Arial" pitchFamily="34" charset="0"/>
              <a:buChar char="•"/>
            </a:pPr>
            <a:r>
              <a:rPr lang="en-GB" sz="2000" dirty="0">
                <a:solidFill>
                  <a:schemeClr val="tx2"/>
                </a:solidFill>
              </a:rPr>
              <a:t>If the profit has arisen as a result of </a:t>
            </a:r>
            <a:r>
              <a:rPr lang="en-GB" sz="2000" b="1" dirty="0">
                <a:solidFill>
                  <a:schemeClr val="tx2"/>
                </a:solidFill>
              </a:rPr>
              <a:t>a one off source</a:t>
            </a:r>
            <a:r>
              <a:rPr lang="en-GB" sz="2000" dirty="0">
                <a:solidFill>
                  <a:schemeClr val="tx2"/>
                </a:solidFill>
              </a:rPr>
              <a:t>, its quality is said to be </a:t>
            </a:r>
            <a:r>
              <a:rPr lang="en-GB" sz="2000" b="1" dirty="0">
                <a:solidFill>
                  <a:schemeClr val="tx2"/>
                </a:solidFill>
              </a:rPr>
              <a:t>low </a:t>
            </a:r>
            <a:r>
              <a:rPr lang="en-GB" sz="2000" b="1" dirty="0" smtClean="0">
                <a:solidFill>
                  <a:schemeClr val="tx2"/>
                </a:solidFill>
              </a:rPr>
              <a:t>quality profit</a:t>
            </a:r>
            <a:endParaRPr lang="en-GB" sz="2000" b="1" dirty="0">
              <a:solidFill>
                <a:schemeClr val="tx2"/>
              </a:solidFill>
            </a:endParaRPr>
          </a:p>
          <a:p>
            <a:pPr>
              <a:spcBef>
                <a:spcPct val="50000"/>
              </a:spcBef>
              <a:buFont typeface="Arial" pitchFamily="34" charset="0"/>
              <a:buChar char="•"/>
            </a:pPr>
            <a:r>
              <a:rPr lang="en-GB" sz="2000" dirty="0">
                <a:solidFill>
                  <a:schemeClr val="tx2"/>
                </a:solidFill>
              </a:rPr>
              <a:t>E.g. sale of part of the business</a:t>
            </a:r>
          </a:p>
          <a:p>
            <a:pPr>
              <a:spcBef>
                <a:spcPct val="50000"/>
              </a:spcBef>
              <a:buFont typeface="Arial" pitchFamily="34" charset="0"/>
              <a:buChar char="•"/>
            </a:pPr>
            <a:r>
              <a:rPr lang="en-GB" sz="2000" b="1" dirty="0">
                <a:solidFill>
                  <a:schemeClr val="tx2"/>
                </a:solidFill>
              </a:rPr>
              <a:t>High quality profit is trading profit which can be expected </a:t>
            </a:r>
            <a:r>
              <a:rPr lang="en-GB" sz="2000" dirty="0">
                <a:solidFill>
                  <a:schemeClr val="tx2"/>
                </a:solidFill>
              </a:rPr>
              <a:t>to be sustained into future years</a:t>
            </a:r>
          </a:p>
          <a:p>
            <a:pPr>
              <a:spcBef>
                <a:spcPct val="50000"/>
              </a:spcBef>
              <a:buFont typeface="Arial" pitchFamily="34" charset="0"/>
              <a:buChar char="•"/>
            </a:pPr>
            <a:r>
              <a:rPr lang="en-GB" sz="2000" dirty="0">
                <a:solidFill>
                  <a:schemeClr val="tx2"/>
                </a:solidFill>
              </a:rPr>
              <a:t>i.e. arises from normal trading activities</a:t>
            </a:r>
          </a:p>
          <a:p>
            <a:pPr>
              <a:spcBef>
                <a:spcPct val="50000"/>
              </a:spcBef>
              <a:buFont typeface="Arial" pitchFamily="34" charset="0"/>
              <a:buChar char="•"/>
            </a:pPr>
            <a:r>
              <a:rPr lang="en-GB" sz="2000" dirty="0">
                <a:solidFill>
                  <a:schemeClr val="tx2"/>
                </a:solidFill>
              </a:rPr>
              <a:t>High quality profit is more attractive to managers and potential investors</a:t>
            </a:r>
          </a:p>
        </p:txBody>
      </p:sp>
      <p:sp>
        <p:nvSpPr>
          <p:cNvPr id="35844" name="Rectangle 4"/>
          <p:cNvSpPr>
            <a:spLocks noGrp="1" noChangeArrowheads="1"/>
          </p:cNvSpPr>
          <p:nvPr>
            <p:ph type="title"/>
          </p:nvPr>
        </p:nvSpPr>
        <p:spPr>
          <a:xfrm>
            <a:off x="330952" y="211424"/>
            <a:ext cx="7772400" cy="1143000"/>
          </a:xfrm>
        </p:spPr>
        <p:txBody>
          <a:bodyPr/>
          <a:lstStyle/>
          <a:p>
            <a:pPr fontAlgn="auto">
              <a:spcAft>
                <a:spcPts val="0"/>
              </a:spcAft>
              <a:defRPr/>
            </a:pPr>
            <a:r>
              <a:rPr lang="en-GB" dirty="0"/>
              <a:t>Profit quality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5843">
                                            <p:txEl>
                                              <p:pRg st="3" end="3"/>
                                            </p:txEl>
                                          </p:spTgt>
                                        </p:tgtEl>
                                        <p:attrNameLst>
                                          <p:attrName>style.visibility</p:attrName>
                                        </p:attrNameLst>
                                      </p:cBhvr>
                                      <p:to>
                                        <p:strVal val="visible"/>
                                      </p:to>
                                    </p:set>
                                    <p:animEffect transition="in" filter="box(in)">
                                      <p:cBhvr>
                                        <p:cTn id="7" dur="500"/>
                                        <p:tgtEl>
                                          <p:spTgt spid="35843">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box(in)">
                                      <p:cBhvr>
                                        <p:cTn id="10" dur="500"/>
                                        <p:tgtEl>
                                          <p:spTgt spid="3584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5843">
                                            <p:txEl>
                                              <p:pRg st="4" end="4"/>
                                            </p:txEl>
                                          </p:spTgt>
                                        </p:tgtEl>
                                        <p:attrNameLst>
                                          <p:attrName>style.visibility</p:attrName>
                                        </p:attrNameLst>
                                      </p:cBhvr>
                                      <p:to>
                                        <p:strVal val="visible"/>
                                      </p:to>
                                    </p:set>
                                    <p:animEffect transition="in" filter="box(in)">
                                      <p:cBhvr>
                                        <p:cTn id="13" dur="500"/>
                                        <p:tgtEl>
                                          <p:spTgt spid="35843">
                                            <p:txEl>
                                              <p:pRg st="4" end="4"/>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5843">
                                            <p:txEl>
                                              <p:pRg st="5" end="5"/>
                                            </p:txEl>
                                          </p:spTgt>
                                        </p:tgtEl>
                                        <p:attrNameLst>
                                          <p:attrName>style.visibility</p:attrName>
                                        </p:attrNameLst>
                                      </p:cBhvr>
                                      <p:to>
                                        <p:strVal val="visible"/>
                                      </p:to>
                                    </p:set>
                                    <p:animEffect transition="in" filter="box(in)">
                                      <p:cBhvr>
                                        <p:cTn id="16" dur="500"/>
                                        <p:tgtEl>
                                          <p:spTgt spid="35843">
                                            <p:txEl>
                                              <p:pRg st="5" end="5"/>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animEffect transition="in" filter="box(in)">
                                      <p:cBhvr>
                                        <p:cTn id="19" dur="500"/>
                                        <p:tgtEl>
                                          <p:spTgt spid="35843">
                                            <p:txEl>
                                              <p:pRg st="6" end="6"/>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5843">
                                            <p:txEl>
                                              <p:pRg st="7" end="7"/>
                                            </p:txEl>
                                          </p:spTgt>
                                        </p:tgtEl>
                                        <p:attrNameLst>
                                          <p:attrName>style.visibility</p:attrName>
                                        </p:attrNameLst>
                                      </p:cBhvr>
                                      <p:to>
                                        <p:strVal val="visible"/>
                                      </p:to>
                                    </p:set>
                                    <p:animEffect transition="in" filter="box(in)">
                                      <p:cBhvr>
                                        <p:cTn id="22" dur="5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fontAlgn="auto">
              <a:spcAft>
                <a:spcPts val="0"/>
              </a:spcAft>
              <a:defRPr/>
            </a:pPr>
            <a:r>
              <a:rPr lang="en-GB"/>
              <a:t>Objectives</a:t>
            </a:r>
          </a:p>
        </p:txBody>
      </p:sp>
      <p:sp>
        <p:nvSpPr>
          <p:cNvPr id="11267" name="Rectangle 3"/>
          <p:cNvSpPr>
            <a:spLocks noGrp="1" noChangeArrowheads="1"/>
          </p:cNvSpPr>
          <p:nvPr>
            <p:ph idx="1"/>
          </p:nvPr>
        </p:nvSpPr>
        <p:spPr/>
        <p:txBody>
          <a:bodyPr/>
          <a:lstStyle/>
          <a:p>
            <a:pPr marL="609600" indent="-609600">
              <a:lnSpc>
                <a:spcPct val="90000"/>
              </a:lnSpc>
              <a:buFont typeface="Wingdings 2" pitchFamily="18" charset="2"/>
              <a:buNone/>
            </a:pPr>
            <a:r>
              <a:rPr lang="en-GB" sz="2800" smtClean="0"/>
              <a:t>By the end of the lesson, students should be able to: -</a:t>
            </a:r>
          </a:p>
          <a:p>
            <a:pPr marL="609600" indent="-609600">
              <a:lnSpc>
                <a:spcPct val="90000"/>
              </a:lnSpc>
              <a:buFont typeface="Wingdings 2" pitchFamily="18" charset="2"/>
              <a:buNone/>
            </a:pPr>
            <a:endParaRPr lang="en-GB" sz="2800" smtClean="0"/>
          </a:p>
          <a:p>
            <a:pPr marL="1009650" lvl="1" indent="-609600">
              <a:lnSpc>
                <a:spcPct val="90000"/>
              </a:lnSpc>
            </a:pPr>
            <a:r>
              <a:rPr lang="en-GB" sz="2400" smtClean="0"/>
              <a:t>To classify costs as fixed, variable, semi-variable, direct, indirect </a:t>
            </a:r>
          </a:p>
          <a:p>
            <a:pPr marL="1009650" lvl="1" indent="-609600">
              <a:lnSpc>
                <a:spcPct val="90000"/>
              </a:lnSpc>
            </a:pPr>
            <a:r>
              <a:rPr lang="en-GB" sz="2400" smtClean="0"/>
              <a:t>To understand the importance of profit quality </a:t>
            </a:r>
          </a:p>
          <a:p>
            <a:pPr marL="1009650" lvl="1" indent="-609600">
              <a:lnSpc>
                <a:spcPct val="90000"/>
              </a:lnSpc>
            </a:pPr>
            <a:r>
              <a:rPr lang="en-GB" sz="2400" smtClean="0"/>
              <a:t>To know how profit is utilised </a:t>
            </a:r>
          </a:p>
          <a:p>
            <a:pPr marL="1009650" lvl="1" indent="-609600">
              <a:lnSpc>
                <a:spcPct val="90000"/>
              </a:lnSpc>
            </a:pPr>
            <a:r>
              <a:rPr lang="en-GB" sz="2400" smtClean="0"/>
              <a:t>To calculate total cost, revenue and profit from given figures </a:t>
            </a:r>
          </a:p>
          <a:p>
            <a:pPr marL="609600" indent="-609600">
              <a:lnSpc>
                <a:spcPct val="90000"/>
              </a:lnSpc>
              <a:buFontTx/>
              <a:buAutoNum type="arabicPeriod"/>
            </a:pPr>
            <a:endParaRPr lang="en-GB" sz="280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1752" y="416256"/>
            <a:ext cx="8686800" cy="841248"/>
          </a:xfrm>
        </p:spPr>
        <p:txBody>
          <a:bodyPr/>
          <a:lstStyle/>
          <a:p>
            <a:pPr fontAlgn="auto">
              <a:spcAft>
                <a:spcPts val="0"/>
              </a:spcAft>
              <a:defRPr/>
            </a:pPr>
            <a:r>
              <a:rPr lang="en-GB" dirty="0"/>
              <a:t>Key terms</a:t>
            </a:r>
          </a:p>
        </p:txBody>
      </p:sp>
      <p:sp>
        <p:nvSpPr>
          <p:cNvPr id="11267" name="Rectangle 3"/>
          <p:cNvSpPr>
            <a:spLocks noGrp="1" noChangeArrowheads="1"/>
          </p:cNvSpPr>
          <p:nvPr>
            <p:ph sz="half" idx="1"/>
          </p:nvPr>
        </p:nvSpPr>
        <p:spPr>
          <a:xfrm>
            <a:off x="906463" y="1981200"/>
            <a:ext cx="3160712" cy="4114800"/>
          </a:xfrm>
        </p:spPr>
        <p:txBody>
          <a:bodyPr/>
          <a:lstStyle/>
          <a:p>
            <a:r>
              <a:rPr lang="en-GB" smtClean="0"/>
              <a:t>Revenue</a:t>
            </a:r>
          </a:p>
          <a:p>
            <a:r>
              <a:rPr lang="en-GB" smtClean="0"/>
              <a:t>Output</a:t>
            </a:r>
          </a:p>
          <a:p>
            <a:r>
              <a:rPr lang="en-GB" smtClean="0"/>
              <a:t>Fixed cost</a:t>
            </a:r>
          </a:p>
          <a:p>
            <a:r>
              <a:rPr lang="en-GB" smtClean="0"/>
              <a:t>Variable cost</a:t>
            </a:r>
          </a:p>
          <a:p>
            <a:r>
              <a:rPr lang="en-GB" smtClean="0"/>
              <a:t>Average cost</a:t>
            </a:r>
          </a:p>
          <a:p>
            <a:pPr>
              <a:buFontTx/>
              <a:buNone/>
            </a:pPr>
            <a:endParaRPr lang="en-GB" smtClean="0"/>
          </a:p>
          <a:p>
            <a:pPr>
              <a:buFontTx/>
              <a:buNone/>
            </a:pPr>
            <a:endParaRPr lang="en-GB" smtClean="0"/>
          </a:p>
        </p:txBody>
      </p:sp>
      <p:sp>
        <p:nvSpPr>
          <p:cNvPr id="11268" name="Rectangle 4"/>
          <p:cNvSpPr>
            <a:spLocks noGrp="1" noChangeArrowheads="1"/>
          </p:cNvSpPr>
          <p:nvPr>
            <p:ph sz="half" idx="2"/>
          </p:nvPr>
        </p:nvSpPr>
        <p:spPr>
          <a:xfrm>
            <a:off x="4356100" y="1844675"/>
            <a:ext cx="3810000" cy="4114800"/>
          </a:xfrm>
        </p:spPr>
        <p:txBody>
          <a:bodyPr/>
          <a:lstStyle/>
          <a:p>
            <a:r>
              <a:rPr lang="en-GB" smtClean="0"/>
              <a:t>Semi variable cost</a:t>
            </a:r>
          </a:p>
          <a:p>
            <a:r>
              <a:rPr lang="en-GB" smtClean="0"/>
              <a:t>Direct cost</a:t>
            </a:r>
          </a:p>
          <a:p>
            <a:r>
              <a:rPr lang="en-GB" smtClean="0"/>
              <a:t>Profit quality</a:t>
            </a:r>
          </a:p>
          <a:p>
            <a:r>
              <a:rPr lang="en-GB" smtClean="0"/>
              <a:t>Profit utilisation</a:t>
            </a:r>
          </a:p>
          <a:p>
            <a:r>
              <a:rPr lang="en-GB" smtClean="0"/>
              <a:t>Profit margin</a:t>
            </a:r>
          </a:p>
          <a:p>
            <a:r>
              <a:rPr lang="en-GB" smtClean="0"/>
              <a:t>One-off profit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box(in)">
                                      <p:cBhvr>
                                        <p:cTn id="7" dur="500"/>
                                        <p:tgtEl>
                                          <p:spTgt spid="112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box(in)">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box(in)">
                                      <p:cBhvr>
                                        <p:cTn id="17" dur="500"/>
                                        <p:tgtEl>
                                          <p:spTgt spid="112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267">
                                            <p:txEl>
                                              <p:pRg st="4" end="4"/>
                                            </p:txEl>
                                          </p:spTgt>
                                        </p:tgtEl>
                                        <p:attrNameLst>
                                          <p:attrName>style.visibility</p:attrName>
                                        </p:attrNameLst>
                                      </p:cBhvr>
                                      <p:to>
                                        <p:strVal val="visible"/>
                                      </p:to>
                                    </p:set>
                                    <p:animEffect transition="in" filter="box(in)">
                                      <p:cBhvr>
                                        <p:cTn id="22" dur="500"/>
                                        <p:tgtEl>
                                          <p:spTgt spid="112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1268">
                                            <p:txEl>
                                              <p:pRg st="0" end="0"/>
                                            </p:txEl>
                                          </p:spTgt>
                                        </p:tgtEl>
                                        <p:attrNameLst>
                                          <p:attrName>style.visibility</p:attrName>
                                        </p:attrNameLst>
                                      </p:cBhvr>
                                      <p:to>
                                        <p:strVal val="visible"/>
                                      </p:to>
                                    </p:set>
                                    <p:animEffect transition="in" filter="box(in)">
                                      <p:cBhvr>
                                        <p:cTn id="27" dur="500"/>
                                        <p:tgtEl>
                                          <p:spTgt spid="1126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1268">
                                            <p:txEl>
                                              <p:pRg st="1" end="1"/>
                                            </p:txEl>
                                          </p:spTgt>
                                        </p:tgtEl>
                                        <p:attrNameLst>
                                          <p:attrName>style.visibility</p:attrName>
                                        </p:attrNameLst>
                                      </p:cBhvr>
                                      <p:to>
                                        <p:strVal val="visible"/>
                                      </p:to>
                                    </p:set>
                                    <p:animEffect transition="in" filter="box(in)">
                                      <p:cBhvr>
                                        <p:cTn id="32" dur="500"/>
                                        <p:tgtEl>
                                          <p:spTgt spid="1126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1268">
                                            <p:txEl>
                                              <p:pRg st="2" end="2"/>
                                            </p:txEl>
                                          </p:spTgt>
                                        </p:tgtEl>
                                        <p:attrNameLst>
                                          <p:attrName>style.visibility</p:attrName>
                                        </p:attrNameLst>
                                      </p:cBhvr>
                                      <p:to>
                                        <p:strVal val="visible"/>
                                      </p:to>
                                    </p:set>
                                    <p:animEffect transition="in" filter="box(in)">
                                      <p:cBhvr>
                                        <p:cTn id="37" dur="500"/>
                                        <p:tgtEl>
                                          <p:spTgt spid="1126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1268">
                                            <p:txEl>
                                              <p:pRg st="3" end="3"/>
                                            </p:txEl>
                                          </p:spTgt>
                                        </p:tgtEl>
                                        <p:attrNameLst>
                                          <p:attrName>style.visibility</p:attrName>
                                        </p:attrNameLst>
                                      </p:cBhvr>
                                      <p:to>
                                        <p:strVal val="visible"/>
                                      </p:to>
                                    </p:set>
                                    <p:animEffect transition="in" filter="box(in)">
                                      <p:cBhvr>
                                        <p:cTn id="42" dur="500"/>
                                        <p:tgtEl>
                                          <p:spTgt spid="1126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1268">
                                            <p:txEl>
                                              <p:pRg st="4" end="4"/>
                                            </p:txEl>
                                          </p:spTgt>
                                        </p:tgtEl>
                                        <p:attrNameLst>
                                          <p:attrName>style.visibility</p:attrName>
                                        </p:attrNameLst>
                                      </p:cBhvr>
                                      <p:to>
                                        <p:strVal val="visible"/>
                                      </p:to>
                                    </p:set>
                                    <p:animEffect transition="in" filter="box(in)">
                                      <p:cBhvr>
                                        <p:cTn id="47" dur="500"/>
                                        <p:tgtEl>
                                          <p:spTgt spid="1126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1268">
                                            <p:txEl>
                                              <p:pRg st="5" end="5"/>
                                            </p:txEl>
                                          </p:spTgt>
                                        </p:tgtEl>
                                        <p:attrNameLst>
                                          <p:attrName>style.visibility</p:attrName>
                                        </p:attrNameLst>
                                      </p:cBhvr>
                                      <p:to>
                                        <p:strVal val="visible"/>
                                      </p:to>
                                    </p:set>
                                    <p:animEffect transition="in" filter="box(in)">
                                      <p:cBhvr>
                                        <p:cTn id="52" dur="500"/>
                                        <p:tgtEl>
                                          <p:spTgt spid="1126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Formulas to Remember</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Total Revenue = </a:t>
            </a:r>
            <a:r>
              <a:rPr lang="en-US" dirty="0" smtClean="0"/>
              <a:t>Selling Price X Quantity</a:t>
            </a:r>
          </a:p>
          <a:p>
            <a:r>
              <a:rPr lang="en-US" b="1" dirty="0" smtClean="0"/>
              <a:t>Average Revenue </a:t>
            </a:r>
            <a:r>
              <a:rPr lang="en-US" dirty="0" smtClean="0"/>
              <a:t>= Total Revenue/Quantity</a:t>
            </a:r>
          </a:p>
          <a:p>
            <a:r>
              <a:rPr lang="en-US" b="1" dirty="0" smtClean="0"/>
              <a:t>Contribution</a:t>
            </a:r>
            <a:r>
              <a:rPr lang="en-US" dirty="0" smtClean="0"/>
              <a:t> = Selling Price – Variable Cost per unit</a:t>
            </a:r>
          </a:p>
          <a:p>
            <a:r>
              <a:rPr lang="en-US" b="1" dirty="0" smtClean="0"/>
              <a:t>Break Even Point </a:t>
            </a:r>
            <a:r>
              <a:rPr lang="en-US" dirty="0" smtClean="0"/>
              <a:t>= Fixed Cost/Contribution per unit</a:t>
            </a:r>
          </a:p>
          <a:p>
            <a:r>
              <a:rPr lang="en-US" b="1" dirty="0" smtClean="0"/>
              <a:t>Total Contribution </a:t>
            </a:r>
            <a:r>
              <a:rPr lang="en-US" dirty="0" smtClean="0"/>
              <a:t>= Contribution X Output</a:t>
            </a:r>
          </a:p>
          <a:p>
            <a:r>
              <a:rPr lang="en-US" b="1" dirty="0" smtClean="0"/>
              <a:t>Profit</a:t>
            </a:r>
            <a:r>
              <a:rPr lang="en-US" dirty="0" smtClean="0"/>
              <a:t> = Total Sales – Total Costs</a:t>
            </a:r>
          </a:p>
          <a:p>
            <a:r>
              <a:rPr lang="en-US" b="1" dirty="0" smtClean="0"/>
              <a:t>Total Cost </a:t>
            </a:r>
            <a:r>
              <a:rPr lang="en-US" dirty="0" smtClean="0"/>
              <a:t>= Total Fixed Cost + Total Variable Cost</a:t>
            </a:r>
          </a:p>
          <a:p>
            <a:r>
              <a:rPr lang="en-US" b="1" dirty="0" smtClean="0"/>
              <a:t>Average Cost </a:t>
            </a:r>
            <a:r>
              <a:rPr lang="en-US" dirty="0" smtClean="0"/>
              <a:t>= Total Cost/Quantity</a:t>
            </a:r>
          </a:p>
          <a:p>
            <a:r>
              <a:rPr lang="en-US" b="1" dirty="0" smtClean="0"/>
              <a:t>OR Average Cost </a:t>
            </a:r>
            <a:r>
              <a:rPr lang="en-US" dirty="0" smtClean="0"/>
              <a:t>= Average Fixed Cost + Average Variable Cost</a:t>
            </a:r>
          </a:p>
          <a:p>
            <a:r>
              <a:rPr lang="en-US" b="1" dirty="0" smtClean="0"/>
              <a:t>Average Fixed Costs (AFC) </a:t>
            </a:r>
            <a:r>
              <a:rPr lang="en-US" dirty="0" smtClean="0"/>
              <a:t>= Total Fixed Cost/Quantity</a:t>
            </a:r>
          </a:p>
          <a:p>
            <a:r>
              <a:rPr lang="en-US" b="1" dirty="0" smtClean="0"/>
              <a:t>Average Variable Costs (AVC) </a:t>
            </a:r>
            <a:r>
              <a:rPr lang="en-US" dirty="0" smtClean="0"/>
              <a:t>= Total Variable Cost/Quantity</a:t>
            </a:r>
          </a:p>
          <a:p>
            <a:r>
              <a:rPr lang="en-US" b="1" dirty="0" smtClean="0"/>
              <a:t>Total Variable Costs </a:t>
            </a:r>
            <a:r>
              <a:rPr lang="en-US" dirty="0" smtClean="0"/>
              <a:t>= Average Variable Costs X Quantity</a:t>
            </a:r>
          </a:p>
          <a:p>
            <a:r>
              <a:rPr lang="en-US" b="1" dirty="0" smtClean="0"/>
              <a:t>Total Fixed Costs </a:t>
            </a:r>
            <a:r>
              <a:rPr lang="en-US" dirty="0" smtClean="0"/>
              <a:t>= Average Fixed Cost X Quantity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GB">
                <a:latin typeface="Arial" charset="0"/>
              </a:rPr>
              <a:t>What are sales?</a:t>
            </a:r>
          </a:p>
        </p:txBody>
      </p:sp>
      <p:sp>
        <p:nvSpPr>
          <p:cNvPr id="22530" name="Content Placeholder 2"/>
          <p:cNvSpPr>
            <a:spLocks noGrp="1"/>
          </p:cNvSpPr>
          <p:nvPr>
            <p:ph idx="4294967295"/>
          </p:nvPr>
        </p:nvSpPr>
        <p:spPr>
          <a:xfrm>
            <a:off x="457200" y="1600200"/>
            <a:ext cx="5740400" cy="4525963"/>
          </a:xfrm>
        </p:spPr>
        <p:txBody>
          <a:bodyPr/>
          <a:lstStyle/>
          <a:p>
            <a:pPr eaLnBrk="1" hangingPunct="1">
              <a:lnSpc>
                <a:spcPct val="90000"/>
              </a:lnSpc>
            </a:pPr>
            <a:r>
              <a:rPr lang="en-GB">
                <a:latin typeface="Arial" charset="0"/>
              </a:rPr>
              <a:t>Various terms used!</a:t>
            </a:r>
            <a:endParaRPr lang="en-GB">
              <a:solidFill>
                <a:srgbClr val="7F7F7F"/>
              </a:solidFill>
              <a:latin typeface="Arial" charset="0"/>
            </a:endParaRPr>
          </a:p>
          <a:p>
            <a:pPr lvl="1" eaLnBrk="1" hangingPunct="1">
              <a:lnSpc>
                <a:spcPct val="90000"/>
              </a:lnSpc>
            </a:pPr>
            <a:r>
              <a:rPr lang="en-GB">
                <a:latin typeface="Arial" charset="0"/>
                <a:cs typeface="Arial" charset="0"/>
              </a:rPr>
              <a:t>Sales</a:t>
            </a:r>
            <a:endParaRPr lang="en-GB">
              <a:solidFill>
                <a:srgbClr val="7F7F7F"/>
              </a:solidFill>
              <a:latin typeface="Arial" charset="0"/>
              <a:cs typeface="Arial" charset="0"/>
            </a:endParaRPr>
          </a:p>
          <a:p>
            <a:pPr lvl="1" eaLnBrk="1" hangingPunct="1">
              <a:lnSpc>
                <a:spcPct val="90000"/>
              </a:lnSpc>
            </a:pPr>
            <a:r>
              <a:rPr lang="en-US">
                <a:latin typeface="Arial" charset="0"/>
                <a:cs typeface="Arial" charset="0"/>
              </a:rPr>
              <a:t>Revenues</a:t>
            </a:r>
            <a:endParaRPr lang="en-GB">
              <a:solidFill>
                <a:srgbClr val="7F7F7F"/>
              </a:solidFill>
              <a:latin typeface="Arial" charset="0"/>
              <a:cs typeface="Arial" charset="0"/>
            </a:endParaRPr>
          </a:p>
          <a:p>
            <a:pPr lvl="1" eaLnBrk="1" hangingPunct="1">
              <a:lnSpc>
                <a:spcPct val="90000"/>
              </a:lnSpc>
            </a:pPr>
            <a:r>
              <a:rPr lang="en-US">
                <a:latin typeface="Arial" charset="0"/>
                <a:cs typeface="Arial" charset="0"/>
              </a:rPr>
              <a:t>Income</a:t>
            </a:r>
            <a:endParaRPr lang="en-GB">
              <a:solidFill>
                <a:srgbClr val="7F7F7F"/>
              </a:solidFill>
              <a:latin typeface="Arial" charset="0"/>
              <a:cs typeface="Arial" charset="0"/>
            </a:endParaRPr>
          </a:p>
          <a:p>
            <a:pPr lvl="1" eaLnBrk="1" hangingPunct="1">
              <a:lnSpc>
                <a:spcPct val="90000"/>
              </a:lnSpc>
            </a:pPr>
            <a:r>
              <a:rPr lang="en-US">
                <a:latin typeface="Arial" charset="0"/>
                <a:cs typeface="Arial" charset="0"/>
              </a:rPr>
              <a:t>Turnover</a:t>
            </a:r>
            <a:endParaRPr lang="en-GB">
              <a:solidFill>
                <a:srgbClr val="7F7F7F"/>
              </a:solidFill>
              <a:latin typeface="Arial" charset="0"/>
              <a:cs typeface="Arial" charset="0"/>
            </a:endParaRPr>
          </a:p>
          <a:p>
            <a:pPr lvl="1" eaLnBrk="1" hangingPunct="1">
              <a:lnSpc>
                <a:spcPct val="90000"/>
              </a:lnSpc>
            </a:pPr>
            <a:r>
              <a:rPr lang="en-US">
                <a:latin typeface="Arial" charset="0"/>
                <a:cs typeface="Arial" charset="0"/>
              </a:rPr>
              <a:t>Takings</a:t>
            </a:r>
            <a:endParaRPr lang="en-US">
              <a:solidFill>
                <a:srgbClr val="7F7F7F"/>
              </a:solidFill>
              <a:latin typeface="Arial" charset="0"/>
              <a:cs typeface="Arial" charset="0"/>
            </a:endParaRPr>
          </a:p>
          <a:p>
            <a:pPr eaLnBrk="1" hangingPunct="1">
              <a:lnSpc>
                <a:spcPct val="90000"/>
              </a:lnSpc>
            </a:pPr>
            <a:r>
              <a:rPr lang="en-US">
                <a:latin typeface="Arial" charset="0"/>
              </a:rPr>
              <a:t>Sales arise through the </a:t>
            </a:r>
            <a:r>
              <a:rPr lang="en-US">
                <a:solidFill>
                  <a:srgbClr val="FF0000"/>
                </a:solidFill>
                <a:latin typeface="Arial" charset="0"/>
              </a:rPr>
              <a:t>trading</a:t>
            </a:r>
            <a:r>
              <a:rPr lang="en-US">
                <a:latin typeface="Arial" charset="0"/>
              </a:rPr>
              <a:t> activities of a business</a:t>
            </a:r>
          </a:p>
        </p:txBody>
      </p:sp>
      <p:pic>
        <p:nvPicPr>
          <p:cNvPr id="22531" name="Picture 3" descr="shutterstock_1683769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72188" y="1500188"/>
            <a:ext cx="2811462" cy="4214812"/>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363892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
          <p:cNvSpPr>
            <a:spLocks noGrp="1"/>
          </p:cNvSpPr>
          <p:nvPr>
            <p:ph type="title" idx="4294967295"/>
          </p:nvPr>
        </p:nvSpPr>
        <p:spPr/>
        <p:txBody>
          <a:bodyPr/>
          <a:lstStyle/>
          <a:p>
            <a:pPr eaLnBrk="1" hangingPunct="1"/>
            <a:r>
              <a:rPr lang="en-GB">
                <a:latin typeface="Arial" charset="0"/>
              </a:rPr>
              <a:t>Calculating sales</a:t>
            </a:r>
          </a:p>
        </p:txBody>
      </p:sp>
      <p:sp>
        <p:nvSpPr>
          <p:cNvPr id="24578" name="Content Placeholder 3"/>
          <p:cNvSpPr>
            <a:spLocks noGrp="1"/>
          </p:cNvSpPr>
          <p:nvPr>
            <p:ph idx="4294967295"/>
          </p:nvPr>
        </p:nvSpPr>
        <p:spPr>
          <a:xfrm>
            <a:off x="457200" y="1600200"/>
            <a:ext cx="8229600" cy="2165350"/>
          </a:xfrm>
        </p:spPr>
        <p:txBody>
          <a:bodyPr/>
          <a:lstStyle/>
          <a:p>
            <a:pPr eaLnBrk="1" hangingPunct="1"/>
            <a:r>
              <a:rPr lang="en-US">
                <a:latin typeface="Arial" charset="0"/>
              </a:rPr>
              <a:t>The value of sales achieved in a given period is a function of the </a:t>
            </a:r>
            <a:r>
              <a:rPr lang="en-US">
                <a:solidFill>
                  <a:srgbClr val="FF0000"/>
                </a:solidFill>
                <a:latin typeface="Arial" charset="0"/>
              </a:rPr>
              <a:t>quantity</a:t>
            </a:r>
            <a:r>
              <a:rPr lang="en-US">
                <a:latin typeface="Arial" charset="0"/>
              </a:rPr>
              <a:t> of product sold multiplied by the</a:t>
            </a:r>
            <a:r>
              <a:rPr lang="en-US">
                <a:solidFill>
                  <a:srgbClr val="FF0000"/>
                </a:solidFill>
                <a:latin typeface="Arial" charset="0"/>
              </a:rPr>
              <a:t> price </a:t>
            </a:r>
            <a:r>
              <a:rPr lang="en-US">
                <a:latin typeface="Arial" charset="0"/>
              </a:rPr>
              <a:t>that customers paid</a:t>
            </a:r>
            <a:endParaRPr lang="en-GB">
              <a:latin typeface="Arial" charset="0"/>
            </a:endParaRPr>
          </a:p>
        </p:txBody>
      </p:sp>
      <p:sp>
        <p:nvSpPr>
          <p:cNvPr id="24579" name="TextBox 4"/>
          <p:cNvSpPr txBox="1">
            <a:spLocks noChangeArrowheads="1"/>
          </p:cNvSpPr>
          <p:nvPr/>
        </p:nvSpPr>
        <p:spPr bwMode="auto">
          <a:xfrm>
            <a:off x="571500" y="3857625"/>
            <a:ext cx="8072438" cy="205105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b="1"/>
              <a:t>A formula to remember:</a:t>
            </a:r>
          </a:p>
          <a:p>
            <a:pPr algn="ctr" eaLnBrk="1" hangingPunct="1"/>
            <a:endParaRPr lang="en-US" sz="2800" b="1"/>
          </a:p>
          <a:p>
            <a:pPr algn="ctr" eaLnBrk="1" hangingPunct="1"/>
            <a:r>
              <a:rPr lang="en-US" sz="3600" b="1"/>
              <a:t>Total sales = Quantity sold x Selling price</a:t>
            </a:r>
            <a:endParaRPr lang="en-GB" sz="3600"/>
          </a:p>
        </p:txBody>
      </p:sp>
    </p:spTree>
    <p:custDataLst>
      <p:tags r:id="rId1"/>
    </p:custDataLst>
    <p:extLst>
      <p:ext uri="{BB962C8B-B14F-4D97-AF65-F5344CB8AC3E}">
        <p14:creationId xmlns:p14="http://schemas.microsoft.com/office/powerpoint/2010/main" val="1933600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GB">
                <a:latin typeface="Arial" charset="0"/>
              </a:rPr>
              <a:t>Calculating sales - example</a:t>
            </a:r>
          </a:p>
        </p:txBody>
      </p:sp>
      <p:graphicFrame>
        <p:nvGraphicFramePr>
          <p:cNvPr id="3" name="Table 2"/>
          <p:cNvGraphicFramePr>
            <a:graphicFrameLocks noGrp="1"/>
          </p:cNvGraphicFramePr>
          <p:nvPr/>
        </p:nvGraphicFramePr>
        <p:xfrm>
          <a:off x="857250" y="1500188"/>
          <a:ext cx="7572375" cy="3924304"/>
        </p:xfrm>
        <a:graphic>
          <a:graphicData uri="http://schemas.openxmlformats.org/drawingml/2006/table">
            <a:tbl>
              <a:tblPr/>
              <a:tblGrid>
                <a:gridCol w="1549400"/>
                <a:gridCol w="2006600"/>
                <a:gridCol w="2008188"/>
                <a:gridCol w="2008187"/>
              </a:tblGrid>
              <a:tr h="490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2000" b="0" i="1" u="none" strike="noStrike" cap="none" normalizeH="0" baseline="0">
                          <a:ln>
                            <a:noFill/>
                          </a:ln>
                          <a:solidFill>
                            <a:srgbClr val="000000"/>
                          </a:solidFill>
                          <a:effectLst/>
                          <a:latin typeface="Arial" charset="0"/>
                          <a:ea typeface="ＭＳ Ｐゴシック" charset="0"/>
                          <a:cs typeface="Arial" charset="0"/>
                        </a:rPr>
                        <a:t>Product</a:t>
                      </a:r>
                    </a:p>
                  </a:txBody>
                  <a:tcPr marL="72000" marR="72000" marT="72000" marB="7200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0" i="1" u="none" strike="noStrike" cap="none" normalizeH="0" baseline="0">
                          <a:ln>
                            <a:noFill/>
                          </a:ln>
                          <a:solidFill>
                            <a:srgbClr val="000000"/>
                          </a:solidFill>
                          <a:effectLst/>
                          <a:latin typeface="Arial" charset="0"/>
                          <a:ea typeface="ＭＳ Ｐゴシック" charset="0"/>
                          <a:cs typeface="Arial" charset="0"/>
                        </a:rPr>
                        <a:t>Qty</a:t>
                      </a:r>
                    </a:p>
                  </a:txBody>
                  <a:tcPr marL="72000" marR="72000" marT="72000" marB="720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0" i="1" u="none" strike="noStrike" cap="none" normalizeH="0" baseline="0">
                          <a:ln>
                            <a:noFill/>
                          </a:ln>
                          <a:solidFill>
                            <a:srgbClr val="000000"/>
                          </a:solidFill>
                          <a:effectLst/>
                          <a:latin typeface="Arial" charset="0"/>
                          <a:ea typeface="ＭＳ Ｐゴシック" charset="0"/>
                          <a:cs typeface="Arial" charset="0"/>
                        </a:rPr>
                        <a:t>Price</a:t>
                      </a:r>
                    </a:p>
                  </a:txBody>
                  <a:tcPr marL="72000" marR="72000" marT="72000" marB="720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0" i="1" u="none" strike="noStrike" cap="none" normalizeH="0" baseline="0">
                          <a:ln>
                            <a:noFill/>
                          </a:ln>
                          <a:solidFill>
                            <a:srgbClr val="000000"/>
                          </a:solidFill>
                          <a:effectLst/>
                          <a:latin typeface="Arial" charset="0"/>
                          <a:ea typeface="ＭＳ Ｐゴシック" charset="0"/>
                          <a:cs typeface="Arial" charset="0"/>
                        </a:rPr>
                        <a:t>Sales</a:t>
                      </a:r>
                    </a:p>
                  </a:txBody>
                  <a:tcPr marL="72000" marR="72000" marT="72000" marB="7200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7FCBC"/>
                    </a:solidFill>
                  </a:tcPr>
                </a:tc>
              </a:tr>
              <a:tr h="490538">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1" u="none" strike="noStrike" cap="none" normalizeH="0" baseline="0">
                        <a:ln>
                          <a:noFill/>
                        </a:ln>
                        <a:solidFill>
                          <a:srgbClr val="000000"/>
                        </a:solidFill>
                        <a:effectLst/>
                        <a:latin typeface="Arial" charset="0"/>
                        <a:ea typeface="ＭＳ Ｐゴシック" charset="0"/>
                        <a:cs typeface="Arial" charset="0"/>
                      </a:endParaRPr>
                    </a:p>
                  </a:txBody>
                  <a:tcPr marL="72000" marR="72000" marT="72000" marB="720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2000" b="0" i="1" u="none" strike="noStrike" cap="none" normalizeH="0" baseline="0">
                        <a:ln>
                          <a:noFill/>
                        </a:ln>
                        <a:solidFill>
                          <a:srgbClr val="000000"/>
                        </a:solidFill>
                        <a:effectLst/>
                        <a:latin typeface="Arial" charset="0"/>
                        <a:ea typeface="ＭＳ Ｐゴシック" charset="0"/>
                        <a:cs typeface="Arial" charset="0"/>
                      </a:endParaRP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0" i="1" u="none" strike="noStrike" cap="none" normalizeH="0" baseline="0">
                          <a:ln>
                            <a:noFill/>
                          </a:ln>
                          <a:solidFill>
                            <a:srgbClr val="000000"/>
                          </a:solidFill>
                          <a:effectLst/>
                          <a:latin typeface="Arial" charset="0"/>
                          <a:ea typeface="ＭＳ Ｐゴシック" charset="0"/>
                          <a:cs typeface="Arial" charset="0"/>
                        </a:rPr>
                        <a:t>£ / unit</a:t>
                      </a: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0" i="1" u="none" strike="noStrike" cap="none" normalizeH="0" baseline="0">
                          <a:ln>
                            <a:noFill/>
                          </a:ln>
                          <a:solidFill>
                            <a:srgbClr val="000000"/>
                          </a:solidFill>
                          <a:effectLst/>
                          <a:latin typeface="Arial" charset="0"/>
                          <a:ea typeface="ＭＳ Ｐゴシック" charset="0"/>
                          <a:cs typeface="Arial" charset="0"/>
                        </a:rPr>
                        <a:t>£</a:t>
                      </a:r>
                    </a:p>
                  </a:txBody>
                  <a:tcPr marL="72000" marR="72000" marT="72000" marB="720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7FCBC"/>
                    </a:solidFill>
                  </a:tcPr>
                </a:tc>
              </a:tr>
              <a:tr h="490538">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000000"/>
                        </a:solidFill>
                        <a:effectLst/>
                        <a:latin typeface="Arial" charset="0"/>
                        <a:ea typeface="ＭＳ Ｐゴシック" charset="0"/>
                        <a:cs typeface="Arial" charset="0"/>
                      </a:endParaRPr>
                    </a:p>
                  </a:txBody>
                  <a:tcPr marL="72000" marR="72000" marT="72000" marB="720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000000"/>
                        </a:solidFill>
                        <a:effectLst/>
                        <a:latin typeface="Arial" charset="0"/>
                        <a:ea typeface="ＭＳ Ｐゴシック" charset="0"/>
                        <a:cs typeface="Arial" charset="0"/>
                      </a:endParaRP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000000"/>
                        </a:solidFill>
                        <a:effectLst/>
                        <a:latin typeface="Arial" charset="0"/>
                        <a:ea typeface="ＭＳ Ｐゴシック" charset="0"/>
                        <a:cs typeface="Arial" charset="0"/>
                      </a:endParaRP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000000"/>
                        </a:solidFill>
                        <a:effectLst/>
                        <a:latin typeface="Arial" charset="0"/>
                        <a:ea typeface="ＭＳ Ｐゴシック" charset="0"/>
                        <a:cs typeface="Arial" charset="0"/>
                      </a:endParaRPr>
                    </a:p>
                  </a:txBody>
                  <a:tcPr marL="72000" marR="72000" marT="72000" marB="720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7FCBC"/>
                    </a:solidFill>
                  </a:tcPr>
                </a:tc>
              </a:tr>
              <a:tr h="490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Blue</a:t>
                      </a:r>
                    </a:p>
                  </a:txBody>
                  <a:tcPr marL="72000" marR="72000" marT="72000" marB="720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5,000</a:t>
                      </a: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£10</a:t>
                      </a: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£50,000</a:t>
                      </a:r>
                    </a:p>
                  </a:txBody>
                  <a:tcPr marL="72000" marR="72000" marT="72000" marB="720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7FCBC"/>
                    </a:solidFill>
                  </a:tcPr>
                </a:tc>
              </a:tr>
              <a:tr h="490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Red</a:t>
                      </a:r>
                    </a:p>
                  </a:txBody>
                  <a:tcPr marL="72000" marR="72000" marT="72000" marB="720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2,500</a:t>
                      </a: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£12</a:t>
                      </a: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£30,000</a:t>
                      </a:r>
                    </a:p>
                  </a:txBody>
                  <a:tcPr marL="72000" marR="72000" marT="72000" marB="720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7FCBC"/>
                    </a:solidFill>
                  </a:tcPr>
                </a:tc>
              </a:tr>
              <a:tr h="490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Pink</a:t>
                      </a:r>
                    </a:p>
                  </a:txBody>
                  <a:tcPr marL="72000" marR="72000" marT="72000" marB="720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8,000</a:t>
                      </a: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£11</a:t>
                      </a: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£88,000</a:t>
                      </a:r>
                    </a:p>
                  </a:txBody>
                  <a:tcPr marL="72000" marR="72000" marT="72000" marB="720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7FCBC"/>
                    </a:solidFill>
                  </a:tcPr>
                </a:tc>
              </a:tr>
              <a:tr h="490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Purple</a:t>
                      </a:r>
                    </a:p>
                  </a:txBody>
                  <a:tcPr marL="72000" marR="72000" marT="72000" marB="720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4,000</a:t>
                      </a: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£10</a:t>
                      </a:r>
                    </a:p>
                  </a:txBody>
                  <a:tcPr marL="72000" marR="72000" marT="72000" marB="72000" anchor="ctr" horzOverflow="overflow">
                    <a:lnL>
                      <a:noFill/>
                    </a:lnL>
                    <a:lnR>
                      <a:noFill/>
                    </a:lnR>
                    <a:lnT>
                      <a:noFill/>
                    </a:lnT>
                    <a:lnB>
                      <a:noFill/>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£40,000</a:t>
                      </a:r>
                    </a:p>
                  </a:txBody>
                  <a:tcPr marL="72000" marR="72000" marT="72000" marB="720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7FCBC"/>
                    </a:solidFill>
                  </a:tcPr>
                </a:tc>
              </a:tr>
              <a:tr h="490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Total</a:t>
                      </a:r>
                    </a:p>
                  </a:txBody>
                  <a:tcPr marL="72000" marR="72000" marT="72000" marB="7200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19,500</a:t>
                      </a:r>
                    </a:p>
                  </a:txBody>
                  <a:tcPr marL="72000" marR="72000" marT="72000" marB="720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000000"/>
                        </a:solidFill>
                        <a:effectLst/>
                        <a:latin typeface="Arial" charset="0"/>
                        <a:ea typeface="ＭＳ Ｐゴシック" charset="0"/>
                        <a:cs typeface="Arial" charset="0"/>
                      </a:endParaRPr>
                    </a:p>
                  </a:txBody>
                  <a:tcPr marL="72000" marR="72000" marT="72000" marB="720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7FCB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Arial" charset="0"/>
                          <a:ea typeface="ＭＳ Ｐゴシック" charset="0"/>
                          <a:cs typeface="Arial" charset="0"/>
                        </a:rPr>
                        <a:t>£208,000</a:t>
                      </a:r>
                    </a:p>
                  </a:txBody>
                  <a:tcPr marL="72000" marR="72000" marT="72000" marB="7200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7FCBC"/>
                    </a:solidFill>
                  </a:tcPr>
                </a:tc>
              </a:tr>
            </a:tbl>
          </a:graphicData>
        </a:graphic>
      </p:graphicFrame>
    </p:spTree>
    <p:custDataLst>
      <p:tags r:id="rId1"/>
    </p:custDataLst>
    <p:extLst>
      <p:ext uri="{BB962C8B-B14F-4D97-AF65-F5344CB8AC3E}">
        <p14:creationId xmlns:p14="http://schemas.microsoft.com/office/powerpoint/2010/main" val="26562709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GB">
                <a:latin typeface="Arial" charset="0"/>
              </a:rPr>
              <a:t>Graphing sales</a:t>
            </a:r>
          </a:p>
        </p:txBody>
      </p:sp>
      <p:pic>
        <p:nvPicPr>
          <p:cNvPr id="28674" name="Picture 2" descr="graph-paper-back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92313" y="1765300"/>
            <a:ext cx="5727700"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p:cNvSpPr txBox="1">
            <a:spLocks noChangeArrowheads="1"/>
          </p:cNvSpPr>
          <p:nvPr/>
        </p:nvSpPr>
        <p:spPr bwMode="auto">
          <a:xfrm rot="-5400000">
            <a:off x="-392906" y="3504407"/>
            <a:ext cx="2682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a:t>Sales  (£</a:t>
            </a:r>
            <a:r>
              <a:rPr lang="ja-JP" altLang="en-GB" sz="1800"/>
              <a:t>’</a:t>
            </a:r>
            <a:r>
              <a:rPr lang="en-GB" altLang="ja-JP" sz="1800"/>
              <a:t>000)</a:t>
            </a:r>
            <a:endParaRPr lang="en-GB" sz="1800"/>
          </a:p>
        </p:txBody>
      </p:sp>
      <p:sp>
        <p:nvSpPr>
          <p:cNvPr id="28676" name="TextBox 4"/>
          <p:cNvSpPr txBox="1">
            <a:spLocks noChangeArrowheads="1"/>
          </p:cNvSpPr>
          <p:nvPr/>
        </p:nvSpPr>
        <p:spPr bwMode="auto">
          <a:xfrm>
            <a:off x="4824413" y="6127750"/>
            <a:ext cx="28956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GB" sz="1800"/>
              <a:t>Units of Output (</a:t>
            </a:r>
            <a:r>
              <a:rPr lang="ja-JP" altLang="en-GB" sz="1800"/>
              <a:t>‘</a:t>
            </a:r>
            <a:r>
              <a:rPr lang="en-GB" altLang="ja-JP" sz="1800"/>
              <a:t>000)</a:t>
            </a:r>
            <a:endParaRPr lang="en-GB" sz="1800"/>
          </a:p>
        </p:txBody>
      </p:sp>
      <p:sp>
        <p:nvSpPr>
          <p:cNvPr id="28677" name="TextBox 5"/>
          <p:cNvSpPr txBox="1">
            <a:spLocks noChangeArrowheads="1"/>
          </p:cNvSpPr>
          <p:nvPr/>
        </p:nvSpPr>
        <p:spPr bwMode="auto">
          <a:xfrm>
            <a:off x="1552575" y="5126038"/>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10</a:t>
            </a:r>
          </a:p>
        </p:txBody>
      </p:sp>
      <p:sp>
        <p:nvSpPr>
          <p:cNvPr id="28678" name="TextBox 6"/>
          <p:cNvSpPr txBox="1">
            <a:spLocks noChangeArrowheads="1"/>
          </p:cNvSpPr>
          <p:nvPr/>
        </p:nvSpPr>
        <p:spPr bwMode="auto">
          <a:xfrm>
            <a:off x="1552575" y="5511800"/>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0</a:t>
            </a:r>
          </a:p>
        </p:txBody>
      </p:sp>
      <p:sp>
        <p:nvSpPr>
          <p:cNvPr id="28679" name="TextBox 7"/>
          <p:cNvSpPr txBox="1">
            <a:spLocks noChangeArrowheads="1"/>
          </p:cNvSpPr>
          <p:nvPr/>
        </p:nvSpPr>
        <p:spPr bwMode="auto">
          <a:xfrm>
            <a:off x="1552575" y="4352925"/>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30</a:t>
            </a:r>
          </a:p>
        </p:txBody>
      </p:sp>
      <p:sp>
        <p:nvSpPr>
          <p:cNvPr id="28680" name="TextBox 8"/>
          <p:cNvSpPr txBox="1">
            <a:spLocks noChangeArrowheads="1"/>
          </p:cNvSpPr>
          <p:nvPr/>
        </p:nvSpPr>
        <p:spPr bwMode="auto">
          <a:xfrm>
            <a:off x="1552575" y="4738688"/>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20</a:t>
            </a:r>
          </a:p>
        </p:txBody>
      </p:sp>
      <p:sp>
        <p:nvSpPr>
          <p:cNvPr id="28681" name="TextBox 9"/>
          <p:cNvSpPr txBox="1">
            <a:spLocks noChangeArrowheads="1"/>
          </p:cNvSpPr>
          <p:nvPr/>
        </p:nvSpPr>
        <p:spPr bwMode="auto">
          <a:xfrm>
            <a:off x="1552575" y="3579813"/>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50</a:t>
            </a:r>
          </a:p>
        </p:txBody>
      </p:sp>
      <p:sp>
        <p:nvSpPr>
          <p:cNvPr id="28682" name="TextBox 10"/>
          <p:cNvSpPr txBox="1">
            <a:spLocks noChangeArrowheads="1"/>
          </p:cNvSpPr>
          <p:nvPr/>
        </p:nvSpPr>
        <p:spPr bwMode="auto">
          <a:xfrm>
            <a:off x="1552575" y="3967163"/>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40</a:t>
            </a:r>
          </a:p>
        </p:txBody>
      </p:sp>
      <p:sp>
        <p:nvSpPr>
          <p:cNvPr id="28683" name="TextBox 11"/>
          <p:cNvSpPr txBox="1">
            <a:spLocks noChangeArrowheads="1"/>
          </p:cNvSpPr>
          <p:nvPr/>
        </p:nvSpPr>
        <p:spPr bwMode="auto">
          <a:xfrm>
            <a:off x="1552575" y="2808288"/>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70</a:t>
            </a:r>
          </a:p>
        </p:txBody>
      </p:sp>
      <p:sp>
        <p:nvSpPr>
          <p:cNvPr id="28684" name="TextBox 12"/>
          <p:cNvSpPr txBox="1">
            <a:spLocks noChangeArrowheads="1"/>
          </p:cNvSpPr>
          <p:nvPr/>
        </p:nvSpPr>
        <p:spPr bwMode="auto">
          <a:xfrm>
            <a:off x="1552575" y="3194050"/>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60</a:t>
            </a:r>
          </a:p>
        </p:txBody>
      </p:sp>
      <p:sp>
        <p:nvSpPr>
          <p:cNvPr id="28685" name="TextBox 13"/>
          <p:cNvSpPr txBox="1">
            <a:spLocks noChangeArrowheads="1"/>
          </p:cNvSpPr>
          <p:nvPr/>
        </p:nvSpPr>
        <p:spPr bwMode="auto">
          <a:xfrm>
            <a:off x="1552575" y="2035175"/>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90</a:t>
            </a:r>
          </a:p>
        </p:txBody>
      </p:sp>
      <p:sp>
        <p:nvSpPr>
          <p:cNvPr id="28686" name="TextBox 14"/>
          <p:cNvSpPr txBox="1">
            <a:spLocks noChangeArrowheads="1"/>
          </p:cNvSpPr>
          <p:nvPr/>
        </p:nvSpPr>
        <p:spPr bwMode="auto">
          <a:xfrm>
            <a:off x="1552575" y="2420938"/>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80</a:t>
            </a:r>
          </a:p>
        </p:txBody>
      </p:sp>
      <p:sp>
        <p:nvSpPr>
          <p:cNvPr id="28687" name="TextBox 15"/>
          <p:cNvSpPr txBox="1">
            <a:spLocks noChangeArrowheads="1"/>
          </p:cNvSpPr>
          <p:nvPr/>
        </p:nvSpPr>
        <p:spPr bwMode="auto">
          <a:xfrm>
            <a:off x="1489075" y="1649413"/>
            <a:ext cx="438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100</a:t>
            </a:r>
          </a:p>
        </p:txBody>
      </p:sp>
      <p:sp>
        <p:nvSpPr>
          <p:cNvPr id="28688" name="TextBox 16"/>
          <p:cNvSpPr txBox="1">
            <a:spLocks noChangeArrowheads="1"/>
          </p:cNvSpPr>
          <p:nvPr/>
        </p:nvSpPr>
        <p:spPr bwMode="auto">
          <a:xfrm>
            <a:off x="2366963" y="5788025"/>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1</a:t>
            </a:r>
          </a:p>
        </p:txBody>
      </p:sp>
      <p:sp>
        <p:nvSpPr>
          <p:cNvPr id="28689" name="TextBox 17"/>
          <p:cNvSpPr txBox="1">
            <a:spLocks noChangeArrowheads="1"/>
          </p:cNvSpPr>
          <p:nvPr/>
        </p:nvSpPr>
        <p:spPr bwMode="auto">
          <a:xfrm>
            <a:off x="2997200" y="5788025"/>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2</a:t>
            </a:r>
          </a:p>
        </p:txBody>
      </p:sp>
      <p:sp>
        <p:nvSpPr>
          <p:cNvPr id="28690" name="TextBox 18"/>
          <p:cNvSpPr txBox="1">
            <a:spLocks noChangeArrowheads="1"/>
          </p:cNvSpPr>
          <p:nvPr/>
        </p:nvSpPr>
        <p:spPr bwMode="auto">
          <a:xfrm>
            <a:off x="3563938" y="5788025"/>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3</a:t>
            </a:r>
          </a:p>
        </p:txBody>
      </p:sp>
      <p:sp>
        <p:nvSpPr>
          <p:cNvPr id="28691" name="TextBox 19"/>
          <p:cNvSpPr txBox="1">
            <a:spLocks noChangeArrowheads="1"/>
          </p:cNvSpPr>
          <p:nvPr/>
        </p:nvSpPr>
        <p:spPr bwMode="auto">
          <a:xfrm>
            <a:off x="4192588" y="5803900"/>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4</a:t>
            </a:r>
          </a:p>
        </p:txBody>
      </p:sp>
      <p:sp>
        <p:nvSpPr>
          <p:cNvPr id="28692" name="TextBox 20"/>
          <p:cNvSpPr txBox="1">
            <a:spLocks noChangeArrowheads="1"/>
          </p:cNvSpPr>
          <p:nvPr/>
        </p:nvSpPr>
        <p:spPr bwMode="auto">
          <a:xfrm>
            <a:off x="4822825" y="5788025"/>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5</a:t>
            </a:r>
          </a:p>
        </p:txBody>
      </p:sp>
      <p:sp>
        <p:nvSpPr>
          <p:cNvPr id="28693" name="TextBox 21"/>
          <p:cNvSpPr txBox="1">
            <a:spLocks noChangeArrowheads="1"/>
          </p:cNvSpPr>
          <p:nvPr/>
        </p:nvSpPr>
        <p:spPr bwMode="auto">
          <a:xfrm>
            <a:off x="5451475" y="5788025"/>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6</a:t>
            </a:r>
          </a:p>
        </p:txBody>
      </p:sp>
      <p:sp>
        <p:nvSpPr>
          <p:cNvPr id="28694" name="TextBox 22"/>
          <p:cNvSpPr txBox="1">
            <a:spLocks noChangeArrowheads="1"/>
          </p:cNvSpPr>
          <p:nvPr/>
        </p:nvSpPr>
        <p:spPr bwMode="auto">
          <a:xfrm>
            <a:off x="6021388" y="5788025"/>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7</a:t>
            </a:r>
          </a:p>
        </p:txBody>
      </p:sp>
      <p:sp>
        <p:nvSpPr>
          <p:cNvPr id="28695" name="TextBox 23"/>
          <p:cNvSpPr txBox="1">
            <a:spLocks noChangeArrowheads="1"/>
          </p:cNvSpPr>
          <p:nvPr/>
        </p:nvSpPr>
        <p:spPr bwMode="auto">
          <a:xfrm>
            <a:off x="6586538" y="5788025"/>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8</a:t>
            </a:r>
          </a:p>
        </p:txBody>
      </p:sp>
      <p:sp>
        <p:nvSpPr>
          <p:cNvPr id="28696" name="TextBox 24"/>
          <p:cNvSpPr txBox="1">
            <a:spLocks noChangeArrowheads="1"/>
          </p:cNvSpPr>
          <p:nvPr/>
        </p:nvSpPr>
        <p:spPr bwMode="auto">
          <a:xfrm>
            <a:off x="7151688" y="5788025"/>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9</a:t>
            </a:r>
          </a:p>
        </p:txBody>
      </p:sp>
      <p:sp>
        <p:nvSpPr>
          <p:cNvPr id="28697" name="TextBox 25"/>
          <p:cNvSpPr txBox="1">
            <a:spLocks noChangeArrowheads="1"/>
          </p:cNvSpPr>
          <p:nvPr/>
        </p:nvSpPr>
        <p:spPr bwMode="auto">
          <a:xfrm>
            <a:off x="7626350" y="5788025"/>
            <a:ext cx="346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10</a:t>
            </a:r>
          </a:p>
        </p:txBody>
      </p:sp>
      <p:sp>
        <p:nvSpPr>
          <p:cNvPr id="28698" name="TextBox 31"/>
          <p:cNvSpPr txBox="1">
            <a:spLocks noChangeArrowheads="1"/>
          </p:cNvSpPr>
          <p:nvPr/>
        </p:nvSpPr>
        <p:spPr bwMode="auto">
          <a:xfrm>
            <a:off x="7215188" y="2916238"/>
            <a:ext cx="1357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GB" sz="1800"/>
              <a:t>Total sales</a:t>
            </a:r>
          </a:p>
        </p:txBody>
      </p:sp>
      <p:cxnSp>
        <p:nvCxnSpPr>
          <p:cNvPr id="33" name="Straight Connector 32"/>
          <p:cNvCxnSpPr/>
          <p:nvPr/>
        </p:nvCxnSpPr>
        <p:spPr>
          <a:xfrm flipV="1">
            <a:off x="1992313" y="3357563"/>
            <a:ext cx="5722937" cy="231457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2357438" y="1643063"/>
            <a:ext cx="4714875" cy="1928812"/>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a:solidFill>
                  <a:schemeClr val="tx1"/>
                </a:solidFill>
                <a:latin typeface="Arial" charset="0"/>
                <a:ea typeface="ＭＳ Ｐゴシック" charset="0"/>
                <a:cs typeface="Arial" charset="0"/>
              </a:rPr>
              <a:t>Using the sales formula, you can chart the value of total sales. Revenues rise as higher quantities are sold.  In the chart below, we assume that each unit of product is sold for the same price (£6).  E.g. 10,000 units sold at £6 per unit = total sales of £60,000  </a:t>
            </a:r>
          </a:p>
        </p:txBody>
      </p:sp>
    </p:spTree>
    <p:custDataLst>
      <p:tags r:id="rId1"/>
    </p:custDataLst>
    <p:extLst>
      <p:ext uri="{BB962C8B-B14F-4D97-AF65-F5344CB8AC3E}">
        <p14:creationId xmlns:p14="http://schemas.microsoft.com/office/powerpoint/2010/main" val="23086599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23850" y="1484313"/>
            <a:ext cx="8229600" cy="4324261"/>
          </a:xfrm>
          <a:prstGeom prst="rect">
            <a:avLst/>
          </a:prstGeom>
          <a:noFill/>
          <a:ln w="12700">
            <a:noFill/>
            <a:miter lim="800000"/>
            <a:headEnd type="none" w="sm" len="sm"/>
            <a:tailEnd type="none" w="sm" len="sm"/>
          </a:ln>
          <a:effectLst/>
        </p:spPr>
        <p:txBody>
          <a:bodyPr>
            <a:spAutoFit/>
          </a:bodyPr>
          <a:lstStyle/>
          <a:p>
            <a:pPr>
              <a:spcBef>
                <a:spcPct val="50000"/>
              </a:spcBef>
              <a:defRPr/>
            </a:pPr>
            <a:r>
              <a:rPr lang="en-GB" u="sng" dirty="0">
                <a:solidFill>
                  <a:schemeClr val="tx2"/>
                </a:solidFill>
                <a:latin typeface="+mj-lt"/>
              </a:rPr>
              <a:t>Fixed Costs</a:t>
            </a:r>
          </a:p>
          <a:p>
            <a:pPr lvl="1">
              <a:spcBef>
                <a:spcPct val="50000"/>
              </a:spcBef>
              <a:buFont typeface="Arial" pitchFamily="34" charset="0"/>
              <a:buChar char="•"/>
              <a:defRPr/>
            </a:pPr>
            <a:r>
              <a:rPr lang="en-GB" sz="2000" dirty="0">
                <a:solidFill>
                  <a:schemeClr val="tx2"/>
                </a:solidFill>
                <a:latin typeface="+mj-lt"/>
              </a:rPr>
              <a:t>Costs which </a:t>
            </a:r>
            <a:r>
              <a:rPr lang="en-GB" sz="2000" b="1" dirty="0">
                <a:solidFill>
                  <a:schemeClr val="tx2"/>
                </a:solidFill>
                <a:latin typeface="+mj-lt"/>
              </a:rPr>
              <a:t>do not </a:t>
            </a:r>
            <a:r>
              <a:rPr lang="en-GB" sz="2000" dirty="0">
                <a:solidFill>
                  <a:schemeClr val="tx2"/>
                </a:solidFill>
                <a:latin typeface="+mj-lt"/>
              </a:rPr>
              <a:t>vary with the level of output</a:t>
            </a:r>
          </a:p>
          <a:p>
            <a:pPr lvl="1">
              <a:spcBef>
                <a:spcPct val="50000"/>
              </a:spcBef>
              <a:buFont typeface="Arial" pitchFamily="34" charset="0"/>
              <a:buChar char="•"/>
              <a:defRPr/>
            </a:pPr>
            <a:r>
              <a:rPr lang="en-GB" sz="2000" dirty="0">
                <a:solidFill>
                  <a:schemeClr val="tx2"/>
                </a:solidFill>
                <a:latin typeface="+mj-lt"/>
              </a:rPr>
              <a:t>E.g. rent on factory does not change depending on how many products are produced</a:t>
            </a:r>
          </a:p>
          <a:p>
            <a:pPr lvl="1">
              <a:spcBef>
                <a:spcPct val="50000"/>
              </a:spcBef>
              <a:buFont typeface="Arial" pitchFamily="34" charset="0"/>
              <a:buChar char="•"/>
              <a:defRPr/>
            </a:pPr>
            <a:r>
              <a:rPr lang="en-GB" sz="2000" dirty="0">
                <a:solidFill>
                  <a:schemeClr val="tx2"/>
                </a:solidFill>
                <a:latin typeface="+mj-lt"/>
              </a:rPr>
              <a:t>These costs </a:t>
            </a:r>
            <a:r>
              <a:rPr lang="en-GB" sz="2000" u="sng" dirty="0" smtClean="0">
                <a:solidFill>
                  <a:schemeClr val="tx2"/>
                </a:solidFill>
                <a:latin typeface="+mj-lt"/>
              </a:rPr>
              <a:t>can</a:t>
            </a:r>
            <a:r>
              <a:rPr lang="en-GB" sz="2000" dirty="0" smtClean="0">
                <a:solidFill>
                  <a:schemeClr val="tx2"/>
                </a:solidFill>
                <a:latin typeface="+mj-lt"/>
              </a:rPr>
              <a:t> </a:t>
            </a:r>
            <a:r>
              <a:rPr lang="en-GB" sz="2000" dirty="0">
                <a:solidFill>
                  <a:schemeClr val="tx2"/>
                </a:solidFill>
                <a:latin typeface="+mj-lt"/>
              </a:rPr>
              <a:t>change over time</a:t>
            </a:r>
          </a:p>
          <a:p>
            <a:pPr>
              <a:spcBef>
                <a:spcPct val="50000"/>
              </a:spcBef>
              <a:defRPr/>
            </a:pPr>
            <a:endParaRPr lang="en-GB" sz="2000" dirty="0">
              <a:solidFill>
                <a:schemeClr val="tx2"/>
              </a:solidFill>
              <a:latin typeface="+mj-lt"/>
            </a:endParaRPr>
          </a:p>
          <a:p>
            <a:pPr>
              <a:spcBef>
                <a:spcPct val="50000"/>
              </a:spcBef>
              <a:defRPr/>
            </a:pPr>
            <a:r>
              <a:rPr lang="en-GB" u="sng" dirty="0">
                <a:solidFill>
                  <a:schemeClr val="tx2"/>
                </a:solidFill>
                <a:latin typeface="+mj-lt"/>
              </a:rPr>
              <a:t>Variable Costs</a:t>
            </a:r>
          </a:p>
          <a:p>
            <a:pPr lvl="1">
              <a:spcBef>
                <a:spcPct val="50000"/>
              </a:spcBef>
              <a:buFont typeface="Arial" pitchFamily="34" charset="0"/>
              <a:buChar char="•"/>
              <a:defRPr/>
            </a:pPr>
            <a:r>
              <a:rPr lang="en-GB" sz="2000" dirty="0">
                <a:solidFill>
                  <a:schemeClr val="tx2"/>
                </a:solidFill>
                <a:latin typeface="+mj-lt"/>
              </a:rPr>
              <a:t>These vary directly with output</a:t>
            </a:r>
          </a:p>
          <a:p>
            <a:pPr lvl="1">
              <a:spcBef>
                <a:spcPct val="50000"/>
              </a:spcBef>
              <a:buFont typeface="Arial" pitchFamily="34" charset="0"/>
              <a:buChar char="•"/>
              <a:defRPr/>
            </a:pPr>
            <a:r>
              <a:rPr lang="en-GB" sz="2000" dirty="0">
                <a:solidFill>
                  <a:schemeClr val="tx2"/>
                </a:solidFill>
                <a:latin typeface="+mj-lt"/>
              </a:rPr>
              <a:t>i.e. as output rises the variable cost rises</a:t>
            </a:r>
          </a:p>
          <a:p>
            <a:pPr lvl="1">
              <a:spcBef>
                <a:spcPct val="50000"/>
              </a:spcBef>
              <a:buFont typeface="Arial" pitchFamily="34" charset="0"/>
              <a:buChar char="•"/>
              <a:defRPr/>
            </a:pPr>
            <a:r>
              <a:rPr lang="en-GB" sz="2000" dirty="0">
                <a:solidFill>
                  <a:schemeClr val="tx2"/>
                </a:solidFill>
                <a:latin typeface="+mj-lt"/>
              </a:rPr>
              <a:t>E.g. raw </a:t>
            </a:r>
            <a:r>
              <a:rPr lang="en-GB" sz="2000" dirty="0" smtClean="0">
                <a:solidFill>
                  <a:schemeClr val="tx2"/>
                </a:solidFill>
                <a:latin typeface="+mj-lt"/>
              </a:rPr>
              <a:t>materials</a:t>
            </a:r>
            <a:endParaRPr lang="en-GB" sz="2000" dirty="0">
              <a:solidFill>
                <a:schemeClr val="tx2"/>
              </a:solidFill>
              <a:latin typeface="+mj-lt"/>
            </a:endParaRPr>
          </a:p>
        </p:txBody>
      </p:sp>
      <p:sp>
        <p:nvSpPr>
          <p:cNvPr id="7171" name="Rectangle 3"/>
          <p:cNvSpPr>
            <a:spLocks noGrp="1" noChangeArrowheads="1"/>
          </p:cNvSpPr>
          <p:nvPr>
            <p:ph type="title"/>
          </p:nvPr>
        </p:nvSpPr>
        <p:spPr>
          <a:xfrm>
            <a:off x="285720" y="214290"/>
            <a:ext cx="7772400" cy="1143000"/>
          </a:xfrm>
        </p:spPr>
        <p:txBody>
          <a:bodyPr/>
          <a:lstStyle/>
          <a:p>
            <a:pPr fontAlgn="auto">
              <a:spcAft>
                <a:spcPts val="0"/>
              </a:spcAft>
              <a:defRPr/>
            </a:pPr>
            <a:r>
              <a:rPr lang="en-GB" dirty="0"/>
              <a:t>Types of costs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blinds(horizontal)">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blinds(horizontal)">
                                      <p:cBhvr>
                                        <p:cTn id="12" dur="500"/>
                                        <p:tgtEl>
                                          <p:spTgt spid="7170">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7170">
                                            <p:txEl>
                                              <p:pRg st="2" end="2"/>
                                            </p:txEl>
                                          </p:spTgt>
                                        </p:tgtEl>
                                        <p:attrNameLst>
                                          <p:attrName>style.visibility</p:attrName>
                                        </p:attrNameLst>
                                      </p:cBhvr>
                                      <p:to>
                                        <p:strVal val="visible"/>
                                      </p:to>
                                    </p:set>
                                    <p:animEffect transition="in" filter="blinds(horizontal)">
                                      <p:cBhvr>
                                        <p:cTn id="15" dur="500"/>
                                        <p:tgtEl>
                                          <p:spTgt spid="7170">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7170">
                                            <p:txEl>
                                              <p:pRg st="3" end="3"/>
                                            </p:txEl>
                                          </p:spTgt>
                                        </p:tgtEl>
                                        <p:attrNameLst>
                                          <p:attrName>style.visibility</p:attrName>
                                        </p:attrNameLst>
                                      </p:cBhvr>
                                      <p:to>
                                        <p:strVal val="visible"/>
                                      </p:to>
                                    </p:set>
                                    <p:animEffect transition="in" filter="blinds(horizontal)">
                                      <p:cBhvr>
                                        <p:cTn id="18" dur="500"/>
                                        <p:tgtEl>
                                          <p:spTgt spid="7170">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7170">
                                            <p:txEl>
                                              <p:pRg st="5" end="5"/>
                                            </p:txEl>
                                          </p:spTgt>
                                        </p:tgtEl>
                                        <p:attrNameLst>
                                          <p:attrName>style.visibility</p:attrName>
                                        </p:attrNameLst>
                                      </p:cBhvr>
                                      <p:to>
                                        <p:strVal val="visible"/>
                                      </p:to>
                                    </p:set>
                                    <p:animEffect transition="in" filter="blinds(horizontal)">
                                      <p:cBhvr>
                                        <p:cTn id="23" dur="500"/>
                                        <p:tgtEl>
                                          <p:spTgt spid="7170">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170">
                                            <p:txEl>
                                              <p:pRg st="6" end="6"/>
                                            </p:txEl>
                                          </p:spTgt>
                                        </p:tgtEl>
                                        <p:attrNameLst>
                                          <p:attrName>style.visibility</p:attrName>
                                        </p:attrNameLst>
                                      </p:cBhvr>
                                      <p:to>
                                        <p:strVal val="visible"/>
                                      </p:to>
                                    </p:set>
                                    <p:animEffect transition="in" filter="blinds(horizontal)">
                                      <p:cBhvr>
                                        <p:cTn id="28" dur="500"/>
                                        <p:tgtEl>
                                          <p:spTgt spid="7170">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7170">
                                            <p:txEl>
                                              <p:pRg st="7" end="7"/>
                                            </p:txEl>
                                          </p:spTgt>
                                        </p:tgtEl>
                                        <p:attrNameLst>
                                          <p:attrName>style.visibility</p:attrName>
                                        </p:attrNameLst>
                                      </p:cBhvr>
                                      <p:to>
                                        <p:strVal val="visible"/>
                                      </p:to>
                                    </p:set>
                                    <p:animEffect transition="in" filter="blinds(horizontal)">
                                      <p:cBhvr>
                                        <p:cTn id="33" dur="500"/>
                                        <p:tgtEl>
                                          <p:spTgt spid="7170">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7170">
                                            <p:txEl>
                                              <p:pRg st="8" end="8"/>
                                            </p:txEl>
                                          </p:spTgt>
                                        </p:tgtEl>
                                        <p:attrNameLst>
                                          <p:attrName>style.visibility</p:attrName>
                                        </p:attrNameLst>
                                      </p:cBhvr>
                                      <p:to>
                                        <p:strVal val="visible"/>
                                      </p:to>
                                    </p:set>
                                    <p:animEffect transition="in" filter="blinds(horizontal)">
                                      <p:cBhvr>
                                        <p:cTn id="38" dur="500"/>
                                        <p:tgtEl>
                                          <p:spTgt spid="71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GB">
                <a:latin typeface="Arial" charset="0"/>
              </a:rPr>
              <a:t>Variable &amp; fixed costs</a:t>
            </a:r>
          </a:p>
        </p:txBody>
      </p:sp>
      <p:sp>
        <p:nvSpPr>
          <p:cNvPr id="21507" name="Content Placeholder 2"/>
          <p:cNvSpPr>
            <a:spLocks noGrp="1"/>
          </p:cNvSpPr>
          <p:nvPr>
            <p:ph idx="4294967295"/>
          </p:nvPr>
        </p:nvSpPr>
        <p:spPr>
          <a:xfrm>
            <a:off x="457200" y="1600200"/>
            <a:ext cx="5256213" cy="4525963"/>
          </a:xfrm>
        </p:spPr>
        <p:txBody>
          <a:bodyPr/>
          <a:lstStyle/>
          <a:p>
            <a:pPr eaLnBrk="1" hangingPunct="1"/>
            <a:r>
              <a:rPr lang="en-GB" sz="2900">
                <a:latin typeface="Arial" charset="0"/>
              </a:rPr>
              <a:t>Variable costs</a:t>
            </a:r>
            <a:endParaRPr lang="en-GB" sz="2900">
              <a:solidFill>
                <a:srgbClr val="7F7F7F"/>
              </a:solidFill>
              <a:latin typeface="Arial" charset="0"/>
            </a:endParaRPr>
          </a:p>
          <a:p>
            <a:pPr lvl="1" eaLnBrk="1" hangingPunct="1"/>
            <a:r>
              <a:rPr lang="en-GB" sz="2600">
                <a:solidFill>
                  <a:srgbClr val="FF0000"/>
                </a:solidFill>
                <a:latin typeface="Arial" charset="0"/>
                <a:cs typeface="Arial" charset="0"/>
              </a:rPr>
              <a:t>Costs which change as output varies</a:t>
            </a:r>
            <a:endParaRPr lang="en-GB" sz="2600">
              <a:solidFill>
                <a:srgbClr val="7F7F7F"/>
              </a:solidFill>
              <a:latin typeface="Arial" charset="0"/>
              <a:cs typeface="Arial" charset="0"/>
            </a:endParaRPr>
          </a:p>
          <a:p>
            <a:pPr eaLnBrk="1" hangingPunct="1"/>
            <a:r>
              <a:rPr lang="en-GB" sz="2900">
                <a:latin typeface="Arial" charset="0"/>
              </a:rPr>
              <a:t>Fixed costs</a:t>
            </a:r>
            <a:endParaRPr lang="en-GB" sz="2900">
              <a:solidFill>
                <a:srgbClr val="7F7F7F"/>
              </a:solidFill>
              <a:latin typeface="Arial" charset="0"/>
            </a:endParaRPr>
          </a:p>
          <a:p>
            <a:pPr lvl="1" eaLnBrk="1" hangingPunct="1"/>
            <a:r>
              <a:rPr lang="en-GB" sz="2600">
                <a:solidFill>
                  <a:srgbClr val="FF0000"/>
                </a:solidFill>
                <a:latin typeface="Arial" charset="0"/>
                <a:cs typeface="Arial" charset="0"/>
              </a:rPr>
              <a:t>Costs which do not change when output varies</a:t>
            </a:r>
            <a:endParaRPr lang="en-GB" sz="2600">
              <a:solidFill>
                <a:srgbClr val="7F7F7F"/>
              </a:solidFill>
              <a:latin typeface="Arial" charset="0"/>
              <a:cs typeface="Arial" charset="0"/>
            </a:endParaRPr>
          </a:p>
        </p:txBody>
      </p:sp>
      <p:pic>
        <p:nvPicPr>
          <p:cNvPr id="32771" name="Picture 3" descr="costs-variable-cemen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92788" y="1500188"/>
            <a:ext cx="315118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costs-industrialunit3.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86438" y="4000500"/>
            <a:ext cx="30638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2688651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 calcmode="lin" valueType="num">
                                      <p:cBhvr additive="base">
                                        <p:cTn id="11"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 calcmode="lin" valueType="num">
                                      <p:cBhvr additive="base">
                                        <p:cTn id="17"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150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1507">
                                            <p:txEl>
                                              <p:pRg st="3" end="3"/>
                                            </p:txEl>
                                          </p:spTgt>
                                        </p:tgtEl>
                                        <p:attrNameLst>
                                          <p:attrName>style.visibility</p:attrName>
                                        </p:attrNameLst>
                                      </p:cBhvr>
                                      <p:to>
                                        <p:strVal val="visible"/>
                                      </p:to>
                                    </p:set>
                                    <p:anim calcmode="lin" valueType="num">
                                      <p:cBhvr additive="base">
                                        <p:cTn id="21"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Lst>
</file>

<file path=ppt/tags/tag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Lst>
</file>

<file path=ppt/tags/tag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Lst>
</file>

<file path=ppt/tags/tag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Lst>
</file>

<file path=ppt/tags/tag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3141</TotalTime>
  <Words>1021</Words>
  <Application>Microsoft Macintosh PowerPoint</Application>
  <PresentationFormat>On-screen Show (4:3)</PresentationFormat>
  <Paragraphs>208</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5.2.1 COSTS, REVENUE AND PROFIT </vt:lpstr>
      <vt:lpstr>Objectives</vt:lpstr>
      <vt:lpstr>Formulas to Remember</vt:lpstr>
      <vt:lpstr>What are sales?</vt:lpstr>
      <vt:lpstr>Calculating sales</vt:lpstr>
      <vt:lpstr>Calculating sales - example</vt:lpstr>
      <vt:lpstr>Graphing sales</vt:lpstr>
      <vt:lpstr>Types of costs</vt:lpstr>
      <vt:lpstr>Variable &amp; fixed costs</vt:lpstr>
      <vt:lpstr>Examples of variable costs</vt:lpstr>
      <vt:lpstr>Examples of fixed costs</vt:lpstr>
      <vt:lpstr>Semi –Variable Costs</vt:lpstr>
      <vt:lpstr>PowerPoint Presentation</vt:lpstr>
      <vt:lpstr>PowerPoint Presentation</vt:lpstr>
      <vt:lpstr>PowerPoint Presentation</vt:lpstr>
      <vt:lpstr>PowerPoint Presentation</vt:lpstr>
      <vt:lpstr>Direct and Indirect costs</vt:lpstr>
      <vt:lpstr>PROFIT</vt:lpstr>
      <vt:lpstr>Profit quality</vt:lpstr>
      <vt:lpstr>Key terms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5.2.1 COSTS, REVENUE AND PROFIT</dc:title>
  <dc:creator>lgreenbank</dc:creator>
  <cp:lastModifiedBy>Liam Greenbank</cp:lastModifiedBy>
  <cp:revision>15</cp:revision>
  <dcterms:created xsi:type="dcterms:W3CDTF">2011-05-09T07:16:57Z</dcterms:created>
  <dcterms:modified xsi:type="dcterms:W3CDTF">2015-02-12T03:38:35Z</dcterms:modified>
</cp:coreProperties>
</file>