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av" ContentType="audio/wav"/>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82" r:id="rId3"/>
    <p:sldId id="283" r:id="rId4"/>
    <p:sldId id="284" r:id="rId5"/>
    <p:sldId id="285" r:id="rId6"/>
    <p:sldId id="286" r:id="rId7"/>
    <p:sldId id="287" r:id="rId8"/>
    <p:sldId id="288" r:id="rId9"/>
    <p:sldId id="289" r:id="rId10"/>
    <p:sldId id="290" r:id="rId11"/>
    <p:sldId id="293" r:id="rId12"/>
    <p:sldId id="294" r:id="rId13"/>
    <p:sldId id="295" r:id="rId14"/>
    <p:sldId id="309" r:id="rId15"/>
    <p:sldId id="259" r:id="rId16"/>
    <p:sldId id="260" r:id="rId17"/>
    <p:sldId id="261" r:id="rId18"/>
    <p:sldId id="262" r:id="rId19"/>
    <p:sldId id="310"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300" r:id="rId39"/>
    <p:sldId id="301" r:id="rId40"/>
    <p:sldId id="302" r:id="rId41"/>
    <p:sldId id="303" r:id="rId42"/>
    <p:sldId id="304" r:id="rId43"/>
    <p:sldId id="307" r:id="rId44"/>
    <p:sldId id="30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8" autoAdjust="0"/>
    <p:restoredTop sz="94660"/>
  </p:normalViewPr>
  <p:slideViewPr>
    <p:cSldViewPr>
      <p:cViewPr varScale="1">
        <p:scale>
          <a:sx n="74" d="100"/>
          <a:sy n="74" d="100"/>
        </p:scale>
        <p:origin x="-215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49751-736C-45DA-9302-43D3764F6FC8}" type="datetimeFigureOut">
              <a:rPr lang="en-GB" smtClean="0"/>
              <a:pPr/>
              <a:t>2/12/15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95CE93-5494-4626-A087-D6680067B0E5}" type="slidenum">
              <a:rPr lang="en-GB" smtClean="0"/>
              <a:pPr/>
              <a:t>‹#›</a:t>
            </a:fld>
            <a:endParaRPr lang="en-GB"/>
          </a:p>
        </p:txBody>
      </p:sp>
    </p:spTree>
    <p:extLst>
      <p:ext uri="{BB962C8B-B14F-4D97-AF65-F5344CB8AC3E}">
        <p14:creationId xmlns:p14="http://schemas.microsoft.com/office/powerpoint/2010/main" val="198779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B77E1B97-95A0-4C05-B85D-6E41B6154F81}" type="slidenum">
              <a:rPr lang="en-GB" smtClean="0"/>
              <a:pPr/>
              <a:t>2</a:t>
            </a:fld>
            <a:endParaRPr lang="en-GB" smtClean="0"/>
          </a:p>
        </p:txBody>
      </p:sp>
      <p:sp>
        <p:nvSpPr>
          <p:cNvPr id="164867" name="Slide Image Placeholder 1"/>
          <p:cNvSpPr>
            <a:spLocks noGrp="1" noRot="1" noChangeAspect="1" noTextEdit="1"/>
          </p:cNvSpPr>
          <p:nvPr>
            <p:ph type="sldImg"/>
          </p:nvPr>
        </p:nvSpPr>
        <p:spPr>
          <a:ln/>
        </p:spPr>
      </p:sp>
      <p:sp>
        <p:nvSpPr>
          <p:cNvPr id="164868"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6486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5AD3A00-01A5-4112-A4CE-13B80998C82C}" type="slidenum">
              <a:rPr lang="en-GB" sz="1200"/>
              <a:pPr algn="r"/>
              <a:t>2</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3E5731-F996-4012-9915-D541CD2648E2}" type="slidenum">
              <a:rPr lang="en-GB" sz="1200"/>
              <a:pPr algn="r"/>
              <a:t>34</a:t>
            </a:fld>
            <a:endParaRPr lang="en-GB" sz="120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72FC3-FCDE-4065-A19D-4402A025AD29}" type="slidenum">
              <a:rPr lang="en-GB" smtClean="0"/>
              <a:pPr fontAlgn="base">
                <a:spcBef>
                  <a:spcPct val="0"/>
                </a:spcBef>
                <a:spcAft>
                  <a:spcPct val="0"/>
                </a:spcAft>
                <a:defRPr/>
              </a:pPr>
              <a:t>36</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426816D1-C2E1-4EF5-ADCD-241BAD84F8F9}" type="slidenum">
              <a:rPr lang="en-GB" smtClean="0"/>
              <a:pPr/>
              <a:t>3</a:t>
            </a:fld>
            <a:endParaRPr lang="en-GB" smtClean="0"/>
          </a:p>
        </p:txBody>
      </p:sp>
      <p:sp>
        <p:nvSpPr>
          <p:cNvPr id="165891" name="Slide Image Placeholder 1"/>
          <p:cNvSpPr>
            <a:spLocks noGrp="1" noRot="1" noChangeAspect="1" noTextEdit="1"/>
          </p:cNvSpPr>
          <p:nvPr>
            <p:ph type="sldImg"/>
          </p:nvPr>
        </p:nvSpPr>
        <p:spPr>
          <a:ln/>
        </p:spPr>
      </p:sp>
      <p:sp>
        <p:nvSpPr>
          <p:cNvPr id="165892"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6589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68784A5-9F65-4516-83BF-777AF110EA20}" type="slidenum">
              <a:rPr lang="en-GB" sz="1200"/>
              <a:pPr algn="r"/>
              <a:t>3</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480BD099-A710-4971-99B7-C6EEEFE98000}" type="slidenum">
              <a:rPr lang="en-GB" smtClean="0"/>
              <a:pPr/>
              <a:t>13</a:t>
            </a:fld>
            <a:endParaRPr lang="en-GB"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0B9868D6-40CC-4A7A-A1B0-9C81622F1D84}" type="slidenum">
              <a:rPr lang="en-GB" smtClean="0"/>
              <a:pPr/>
              <a:t>14</a:t>
            </a:fld>
            <a:endParaRPr lang="en-GB"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787FC98F-9827-4901-B86F-17751E53FE3A}" type="slidenum">
              <a:rPr lang="en-GB" smtClean="0"/>
              <a:pPr/>
              <a:t>19</a:t>
            </a:fld>
            <a:endParaRPr lang="en-GB"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2468563" y="685800"/>
            <a:ext cx="1920875" cy="1439863"/>
          </a:xfrm>
          <a:noFill/>
          <a:ln>
            <a:solidFill>
              <a:srgbClr val="000000"/>
            </a:solidFill>
            <a:miter lim="800000"/>
            <a:headEnd/>
            <a:tailEnd/>
          </a:ln>
        </p:spPr>
      </p:sp>
      <p:sp>
        <p:nvSpPr>
          <p:cNvPr id="3" name="Notes Placeholder 2"/>
          <p:cNvSpPr>
            <a:spLocks noGrp="1"/>
          </p:cNvSpPr>
          <p:nvPr>
            <p:ph type="body" idx="1"/>
          </p:nvPr>
        </p:nvSpPr>
        <p:spPr>
          <a:xfrm>
            <a:off x="642938" y="2286000"/>
            <a:ext cx="5486400" cy="5643563"/>
          </a:xfrm>
        </p:spPr>
        <p:txBody>
          <a:bodyPr>
            <a:normAutofit lnSpcReduction="10000"/>
          </a:bodyPr>
          <a:lstStyle/>
          <a:p>
            <a:pPr algn="ctr" eaLnBrk="1" fontAlgn="auto" hangingPunct="1">
              <a:spcBef>
                <a:spcPts val="0"/>
              </a:spcBef>
              <a:spcAft>
                <a:spcPts val="0"/>
              </a:spcAft>
              <a:defRPr/>
            </a:pPr>
            <a:r>
              <a:rPr lang="en-GB" b="1" u="sng" dirty="0" err="1" smtClean="0"/>
              <a:t>Wipeout</a:t>
            </a:r>
            <a:r>
              <a:rPr lang="en-GB" b="1" u="sng" dirty="0" smtClean="0"/>
              <a:t> Challenge: See Notes View on how to use this game</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Game objective:  The winning team is the one with the highest points!</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b="1" dirty="0" smtClean="0"/>
              <a:t>How to play:  </a:t>
            </a:r>
          </a:p>
          <a:p>
            <a:pPr eaLnBrk="1" fontAlgn="auto" hangingPunct="1">
              <a:spcBef>
                <a:spcPts val="0"/>
              </a:spcBef>
              <a:spcAft>
                <a:spcPts val="0"/>
              </a:spcAft>
              <a:buFont typeface="Arial" pitchFamily="34" charset="0"/>
              <a:buChar char="•"/>
              <a:defRPr/>
            </a:pPr>
            <a:r>
              <a:rPr lang="en-GB" dirty="0" smtClean="0"/>
              <a:t>Using any method you wish (e.g. Drawing straws) to determine which team goes first.</a:t>
            </a:r>
          </a:p>
          <a:p>
            <a:pPr eaLnBrk="1" fontAlgn="auto" hangingPunct="1">
              <a:spcBef>
                <a:spcPts val="0"/>
              </a:spcBef>
              <a:spcAft>
                <a:spcPts val="0"/>
              </a:spcAft>
              <a:buFont typeface="Arial" pitchFamily="34" charset="0"/>
              <a:buChar char="•"/>
              <a:defRPr/>
            </a:pPr>
            <a:r>
              <a:rPr lang="en-GB" dirty="0" smtClean="0"/>
              <a:t>This team chooses the first answer that they think is correct (for the question posed at the bottom of the screen.  The games master then clicks on the teams answer.  If they are correct they will get a ‘star’ symbol.  If the team is incorrect they will get the big ‘W’ symbol.</a:t>
            </a:r>
          </a:p>
          <a:p>
            <a:pPr eaLnBrk="1" fontAlgn="auto" hangingPunct="1">
              <a:spcBef>
                <a:spcPts val="0"/>
              </a:spcBef>
              <a:spcAft>
                <a:spcPts val="0"/>
              </a:spcAft>
              <a:buFont typeface="Arial" pitchFamily="34" charset="0"/>
              <a:buChar char="•"/>
              <a:defRPr/>
            </a:pPr>
            <a:r>
              <a:rPr lang="en-GB" dirty="0" smtClean="0"/>
              <a:t>If the team are correct they can choose to pick another answer or pass that responsibility to the next team (going clockwise).</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b="1" dirty="0" smtClean="0"/>
              <a:t>Scoring:</a:t>
            </a:r>
          </a:p>
          <a:p>
            <a:pPr eaLnBrk="1" fontAlgn="auto" hangingPunct="1">
              <a:spcBef>
                <a:spcPts val="0"/>
              </a:spcBef>
              <a:spcAft>
                <a:spcPts val="0"/>
              </a:spcAft>
              <a:buFont typeface="Arial" pitchFamily="34" charset="0"/>
              <a:buChar char="•"/>
              <a:defRPr/>
            </a:pPr>
            <a:r>
              <a:rPr lang="en-GB" dirty="0" smtClean="0"/>
              <a:t>The team scores points based upon the number of correct answers already given – the 1</a:t>
            </a:r>
            <a:r>
              <a:rPr lang="en-GB" baseline="30000" dirty="0" smtClean="0"/>
              <a:t>st</a:t>
            </a:r>
            <a:r>
              <a:rPr lang="en-GB" dirty="0" smtClean="0"/>
              <a:t> star on the board brings 10 points, the 2</a:t>
            </a:r>
            <a:r>
              <a:rPr lang="en-GB" baseline="30000" dirty="0" smtClean="0"/>
              <a:t>nd</a:t>
            </a:r>
            <a:r>
              <a:rPr lang="en-GB" dirty="0" smtClean="0"/>
              <a:t> brings 20 points and so until 110 points is given for the 11</a:t>
            </a:r>
            <a:r>
              <a:rPr lang="en-GB" baseline="30000" dirty="0" smtClean="0"/>
              <a:t>th</a:t>
            </a:r>
            <a:r>
              <a:rPr lang="en-GB" dirty="0" smtClean="0"/>
              <a:t> correct answers. </a:t>
            </a:r>
            <a:r>
              <a:rPr lang="en-GB" i="1" dirty="0" smtClean="0"/>
              <a:t>(See guide at the side of the screen)</a:t>
            </a:r>
          </a:p>
          <a:p>
            <a:pPr eaLnBrk="1" fontAlgn="auto" hangingPunct="1">
              <a:spcBef>
                <a:spcPts val="0"/>
              </a:spcBef>
              <a:spcAft>
                <a:spcPts val="0"/>
              </a:spcAft>
              <a:buFont typeface="Arial" pitchFamily="34" charset="0"/>
              <a:buChar char="•"/>
              <a:defRPr/>
            </a:pPr>
            <a:r>
              <a:rPr lang="en-GB" dirty="0" smtClean="0"/>
              <a:t>If the team gives an incorrect answer (gets a big ‘W’) then their entire score is ‘wiped’ out. </a:t>
            </a:r>
          </a:p>
          <a:p>
            <a:pPr eaLnBrk="1" fontAlgn="auto" hangingPunct="1">
              <a:spcBef>
                <a:spcPts val="0"/>
              </a:spcBef>
              <a:spcAft>
                <a:spcPts val="0"/>
              </a:spcAft>
              <a:buFont typeface="Arial" pitchFamily="34" charset="0"/>
              <a:buChar char="•"/>
              <a:defRPr/>
            </a:pPr>
            <a:r>
              <a:rPr lang="en-GB" dirty="0" smtClean="0"/>
              <a:t>The scoring accumulates between the 3 games but can also be wiped out at any point (teams can not bank points from one game to another.</a:t>
            </a:r>
          </a:p>
          <a:p>
            <a:pPr eaLnBrk="1" fontAlgn="auto" hangingPunct="1">
              <a:spcBef>
                <a:spcPts val="0"/>
              </a:spcBef>
              <a:spcAft>
                <a:spcPts val="0"/>
              </a:spcAft>
              <a:buFont typeface="Arial" pitchFamily="34" charset="0"/>
              <a:buChar char="•"/>
              <a:defRPr/>
            </a:pPr>
            <a:r>
              <a:rPr lang="en-GB" dirty="0" smtClean="0"/>
              <a:t>If all 5 incorrect answers are found, then the game ends and the games master can move on to the next game (if there is one!)</a:t>
            </a:r>
          </a:p>
          <a:p>
            <a:pPr eaLnBrk="1" fontAlgn="auto" hangingPunct="1">
              <a:spcBef>
                <a:spcPts val="0"/>
              </a:spcBef>
              <a:spcAft>
                <a:spcPts val="0"/>
              </a:spcAft>
              <a:buFont typeface="Arial" pitchFamily="34" charset="0"/>
              <a:buChar char="•"/>
              <a:defRPr/>
            </a:pPr>
            <a:endParaRPr lang="en-GB" dirty="0" smtClean="0"/>
          </a:p>
          <a:p>
            <a:pPr eaLnBrk="1" fontAlgn="auto" hangingPunct="1">
              <a:spcBef>
                <a:spcPts val="0"/>
              </a:spcBef>
              <a:spcAft>
                <a:spcPts val="0"/>
              </a:spcAft>
              <a:defRPr/>
            </a:pPr>
            <a:r>
              <a:rPr lang="en-GB" b="1" dirty="0" smtClean="0"/>
              <a:t>Editing:</a:t>
            </a:r>
          </a:p>
          <a:p>
            <a:pPr eaLnBrk="1" fontAlgn="auto" hangingPunct="1">
              <a:spcBef>
                <a:spcPts val="0"/>
              </a:spcBef>
              <a:spcAft>
                <a:spcPts val="0"/>
              </a:spcAft>
              <a:defRPr/>
            </a:pPr>
            <a:r>
              <a:rPr lang="en-GB" dirty="0" smtClean="0"/>
              <a:t>To edit answers, click on any individual square and change text.  The incorrect answers (</a:t>
            </a:r>
            <a:r>
              <a:rPr lang="en-GB" dirty="0" err="1" smtClean="0"/>
              <a:t>wipeouts</a:t>
            </a:r>
            <a:r>
              <a:rPr lang="en-GB" dirty="0" smtClean="0"/>
              <a:t>) are signified by the red crosses (which don’t appear when you run the slide show).</a:t>
            </a:r>
          </a:p>
          <a:p>
            <a:pPr eaLnBrk="1" fontAlgn="auto" hangingPunct="1">
              <a:spcBef>
                <a:spcPts val="0"/>
              </a:spcBef>
              <a:spcAft>
                <a:spcPts val="0"/>
              </a:spcAft>
              <a:defRPr/>
            </a:pPr>
            <a:r>
              <a:rPr lang="en-GB" b="1" dirty="0" smtClean="0"/>
              <a:t>Tip:</a:t>
            </a:r>
          </a:p>
          <a:p>
            <a:pPr eaLnBrk="1" fontAlgn="auto" hangingPunct="1">
              <a:spcBef>
                <a:spcPts val="0"/>
              </a:spcBef>
              <a:spcAft>
                <a:spcPts val="0"/>
              </a:spcAft>
              <a:defRPr/>
            </a:pPr>
            <a:r>
              <a:rPr lang="en-GB" dirty="0" smtClean="0"/>
              <a:t>Use the final slide of this presentation to show the accumulated scores.  Print off as many of the final slide as you need for the number of teams.  Laminate the card (if you can) and then the teams can add or wipe out as required.</a:t>
            </a:r>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6F7949-8DD3-4ECF-BE2F-C17DA6D09B8C}" type="slidenum">
              <a:rPr lang="en-GB" smtClean="0"/>
              <a:pPr fontAlgn="base">
                <a:spcBef>
                  <a:spcPct val="0"/>
                </a:spcBef>
                <a:spcAft>
                  <a:spcPct val="0"/>
                </a:spcAft>
                <a:defRPr/>
              </a:pPr>
              <a:t>26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72FC3-FCDE-4065-A19D-4402A025AD29}" type="slidenum">
              <a:rPr lang="en-GB" smtClean="0"/>
              <a:pPr fontAlgn="base">
                <a:spcBef>
                  <a:spcPct val="0"/>
                </a:spcBef>
                <a:spcAft>
                  <a:spcPct val="0"/>
                </a:spcAft>
                <a:defRPr/>
              </a:pPr>
              <a:t>27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4E44B891-F2A8-43B1-96DB-17BD899FAB0B}" type="slidenum">
              <a:rPr lang="en-GB" smtClean="0"/>
              <a:pPr/>
              <a:t>32</a:t>
            </a:fld>
            <a:endParaRPr lang="en-GB"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D930C1-7B0A-4EEB-BC5F-928AB60F5035}" type="datetimeFigureOut">
              <a:rPr lang="en-GB" smtClean="0"/>
              <a:pPr/>
              <a:t>2/12/15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A39DC-81ED-4F51-9A36-441CADA0C1B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D930C1-7B0A-4EEB-BC5F-928AB60F5035}" type="datetimeFigureOut">
              <a:rPr lang="en-GB" smtClean="0"/>
              <a:pPr/>
              <a:t>2/12/15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A39DC-81ED-4F51-9A36-441CADA0C1B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D930C1-7B0A-4EEB-BC5F-928AB60F5035}" type="datetimeFigureOut">
              <a:rPr lang="en-GB" smtClean="0"/>
              <a:pPr/>
              <a:t>2/12/15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A39DC-81ED-4F51-9A36-441CADA0C1B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D930C1-7B0A-4EEB-BC5F-928AB60F5035}" type="datetimeFigureOut">
              <a:rPr lang="en-GB" smtClean="0"/>
              <a:pPr/>
              <a:t>2/12/15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A39DC-81ED-4F51-9A36-441CADA0C1B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930C1-7B0A-4EEB-BC5F-928AB60F5035}" type="datetimeFigureOut">
              <a:rPr lang="en-GB" smtClean="0"/>
              <a:pPr/>
              <a:t>2/12/15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A39DC-81ED-4F51-9A36-441CADA0C1B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D930C1-7B0A-4EEB-BC5F-928AB60F5035}" type="datetimeFigureOut">
              <a:rPr lang="en-GB" smtClean="0"/>
              <a:pPr/>
              <a:t>2/12/15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BA39DC-81ED-4F51-9A36-441CADA0C1B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D930C1-7B0A-4EEB-BC5F-928AB60F5035}" type="datetimeFigureOut">
              <a:rPr lang="en-GB" smtClean="0"/>
              <a:pPr/>
              <a:t>2/12/15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BA39DC-81ED-4F51-9A36-441CADA0C1B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D930C1-7B0A-4EEB-BC5F-928AB60F5035}" type="datetimeFigureOut">
              <a:rPr lang="en-GB" smtClean="0"/>
              <a:pPr/>
              <a:t>2/12/15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BA39DC-81ED-4F51-9A36-441CADA0C1B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930C1-7B0A-4EEB-BC5F-928AB60F5035}" type="datetimeFigureOut">
              <a:rPr lang="en-GB" smtClean="0"/>
              <a:pPr/>
              <a:t>2/12/15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BA39DC-81ED-4F51-9A36-441CADA0C1B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930C1-7B0A-4EEB-BC5F-928AB60F5035}" type="datetimeFigureOut">
              <a:rPr lang="en-GB" smtClean="0"/>
              <a:pPr/>
              <a:t>2/12/15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BA39DC-81ED-4F51-9A36-441CADA0C1B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930C1-7B0A-4EEB-BC5F-928AB60F5035}" type="datetimeFigureOut">
              <a:rPr lang="en-GB" smtClean="0"/>
              <a:pPr/>
              <a:t>2/12/15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BA39DC-81ED-4F51-9A36-441CADA0C1B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930C1-7B0A-4EEB-BC5F-928AB60F5035}" type="datetimeFigureOut">
              <a:rPr lang="en-GB" smtClean="0"/>
              <a:pPr/>
              <a:t>2/12/15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A39DC-81ED-4F51-9A36-441CADA0C1B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LApWU34o0eY" TargetMode="External"/><Relationship Id="rId3" Type="http://schemas.openxmlformats.org/officeDocument/2006/relationships/hyperlink" Target="http://www.youtube.com/watch?v=EHFKE6PD_6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4peC31MgLE" TargetMode="Externa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dependent.co.uk/life-style/food-and-drink/news/rat-found-in-tin-of-baked-beans-2069687.html" TargetMode="Externa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ewsone.com/nation/news-one-staff/couple-says-they-found-mouse-in-can-of-pepsi/" TargetMode="Externa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npDksBFa6sI&amp;feature=related"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hyperlink" Target="http://www.youtube.com/watch?v=F3hz37CqBKM&amp;feature=relat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audio" Target="../media/audio2.wav"/><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N2diPZOtty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cdonalds.com/us/en/contact_us/restaurant_feedback.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audio" Target="../media/audio2.wav"/><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Quality Control, Quality Assurance &amp; Total Quality Management</a:t>
            </a:r>
            <a:endParaRPr lang="en-GB" dirty="0"/>
          </a:p>
        </p:txBody>
      </p:sp>
      <p:sp>
        <p:nvSpPr>
          <p:cNvPr id="3" name="Subtitle 2"/>
          <p:cNvSpPr>
            <a:spLocks noGrp="1"/>
          </p:cNvSpPr>
          <p:nvPr>
            <p:ph type="subTitle" idx="1"/>
          </p:nvPr>
        </p:nvSpPr>
        <p:spPr/>
        <p:txBody>
          <a:bodyPr/>
          <a:lstStyle/>
          <a:p>
            <a:r>
              <a:rPr lang="en-GB" dirty="0" smtClean="0"/>
              <a:t>IB BUSINESS</a:t>
            </a:r>
          </a:p>
          <a:p>
            <a:r>
              <a:rPr lang="en-GB" dirty="0" smtClean="0"/>
              <a:t>UNIT 5.4</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smtClean="0"/>
              <a:t>Quality – How do we measure it?</a:t>
            </a:r>
          </a:p>
        </p:txBody>
      </p:sp>
      <p:sp>
        <p:nvSpPr>
          <p:cNvPr id="45059" name="Content Placeholder 2"/>
          <p:cNvSpPr>
            <a:spLocks noGrp="1"/>
          </p:cNvSpPr>
          <p:nvPr>
            <p:ph idx="1"/>
          </p:nvPr>
        </p:nvSpPr>
        <p:spPr/>
        <p:txBody>
          <a:bodyPr>
            <a:normAutofit/>
          </a:bodyPr>
          <a:lstStyle/>
          <a:p>
            <a:pPr>
              <a:buNone/>
            </a:pPr>
            <a:endParaRPr lang="en-GB" dirty="0"/>
          </a:p>
          <a:p>
            <a:r>
              <a:rPr lang="en-GB" dirty="0" smtClean="0">
                <a:hlinkClick r:id="rId2"/>
              </a:rPr>
              <a:t>http://www.youtube.com/watch?v=LApWU34o0eY</a:t>
            </a:r>
            <a:endParaRPr lang="en-GB" dirty="0" smtClean="0"/>
          </a:p>
          <a:p>
            <a:r>
              <a:rPr lang="en-GB" dirty="0" smtClean="0">
                <a:hlinkClick r:id="rId3"/>
              </a:rPr>
              <a:t>http://www.youtube.com/watch?v=EHFKE6PD_6U</a:t>
            </a:r>
            <a:endParaRPr lang="en-GB" dirty="0" smtClean="0"/>
          </a:p>
          <a:p>
            <a:endParaRPr lang="en-GB" dirty="0" smtClean="0"/>
          </a:p>
        </p:txBody>
      </p:sp>
    </p:spTree>
    <p:extLst>
      <p:ext uri="{BB962C8B-B14F-4D97-AF65-F5344CB8AC3E}">
        <p14:creationId xmlns:p14="http://schemas.microsoft.com/office/powerpoint/2010/main" val="15353485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smtClean="0"/>
              <a:t>Methods of maintaining Quality</a:t>
            </a:r>
          </a:p>
        </p:txBody>
      </p:sp>
      <p:sp>
        <p:nvSpPr>
          <p:cNvPr id="48131" name="Content Placeholder 2"/>
          <p:cNvSpPr>
            <a:spLocks noGrp="1"/>
          </p:cNvSpPr>
          <p:nvPr>
            <p:ph idx="1"/>
          </p:nvPr>
        </p:nvSpPr>
        <p:spPr>
          <a:xfrm>
            <a:off x="468313" y="1484313"/>
            <a:ext cx="8229600" cy="4525962"/>
          </a:xfrm>
        </p:spPr>
        <p:txBody>
          <a:bodyPr/>
          <a:lstStyle/>
          <a:p>
            <a:r>
              <a:rPr lang="en-GB" sz="2800" b="1" dirty="0" smtClean="0"/>
              <a:t>Quality Control </a:t>
            </a:r>
            <a:r>
              <a:rPr lang="en-GB" sz="2800" dirty="0" smtClean="0"/>
              <a:t>– A traditional way to make sure that products went out of factories with no defects was to have Quality Control departments whose job it was to take samples at the end of production at regular intervals to check for errors. If errors were found then a whole batch of production might have to be scrapped or </a:t>
            </a:r>
            <a:r>
              <a:rPr lang="en-GB" sz="2800" smtClean="0"/>
              <a:t>reworked.</a:t>
            </a:r>
            <a:endParaRPr lang="en-GB" sz="2800" dirty="0" smtClean="0"/>
          </a:p>
        </p:txBody>
      </p:sp>
    </p:spTree>
    <p:extLst>
      <p:ext uri="{BB962C8B-B14F-4D97-AF65-F5344CB8AC3E}">
        <p14:creationId xmlns:p14="http://schemas.microsoft.com/office/powerpoint/2010/main" val="24660964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smtClean="0"/>
              <a:t>Methods of maintaining Quality</a:t>
            </a:r>
          </a:p>
        </p:txBody>
      </p:sp>
      <p:sp>
        <p:nvSpPr>
          <p:cNvPr id="49155" name="Content Placeholder 2"/>
          <p:cNvSpPr>
            <a:spLocks noGrp="1"/>
          </p:cNvSpPr>
          <p:nvPr>
            <p:ph idx="1"/>
          </p:nvPr>
        </p:nvSpPr>
        <p:spPr>
          <a:xfrm>
            <a:off x="468313" y="1268413"/>
            <a:ext cx="8229600" cy="4525962"/>
          </a:xfrm>
        </p:spPr>
        <p:txBody>
          <a:bodyPr>
            <a:normAutofit lnSpcReduction="10000"/>
          </a:bodyPr>
          <a:lstStyle/>
          <a:p>
            <a:r>
              <a:rPr lang="en-GB" sz="2800" b="1" dirty="0" smtClean="0"/>
              <a:t>Quality Assurance </a:t>
            </a:r>
            <a:r>
              <a:rPr lang="en-GB" sz="2800" dirty="0" smtClean="0"/>
              <a:t>– the management process of guaranteeing the customer of a product’s quality. It informs customers that all products have been made to the required specification and that certain quality standards have been met. This can be an important source of competitive advantage for a business. Quality assurance is more concerned about preventing poor quality output rather than rectifying it. </a:t>
            </a:r>
            <a:r>
              <a:rPr lang="en-GB" sz="2800" b="1" dirty="0" smtClean="0"/>
              <a:t>Therefore, a key focus of quality assurance is product design and development, which is checked at EACH stage of the production process</a:t>
            </a:r>
          </a:p>
        </p:txBody>
      </p:sp>
    </p:spTree>
    <p:extLst>
      <p:ext uri="{BB962C8B-B14F-4D97-AF65-F5344CB8AC3E}">
        <p14:creationId xmlns:p14="http://schemas.microsoft.com/office/powerpoint/2010/main" val="42156886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GB" smtClean="0"/>
              <a:t>Methods of Maintaining Quality</a:t>
            </a:r>
          </a:p>
        </p:txBody>
      </p:sp>
      <p:sp>
        <p:nvSpPr>
          <p:cNvPr id="50179" name="Rectangle 3"/>
          <p:cNvSpPr>
            <a:spLocks noGrp="1" noChangeArrowheads="1"/>
          </p:cNvSpPr>
          <p:nvPr>
            <p:ph type="body" idx="1"/>
          </p:nvPr>
        </p:nvSpPr>
        <p:spPr/>
        <p:txBody>
          <a:bodyPr/>
          <a:lstStyle/>
          <a:p>
            <a:pPr eaLnBrk="1" hangingPunct="1">
              <a:lnSpc>
                <a:spcPct val="90000"/>
              </a:lnSpc>
            </a:pPr>
            <a:r>
              <a:rPr lang="en-GB" b="1" dirty="0" smtClean="0">
                <a:solidFill>
                  <a:schemeClr val="accent2"/>
                </a:solidFill>
              </a:rPr>
              <a:t>Total Quality Management (TQM) – both have become very popular in business</a:t>
            </a:r>
          </a:p>
          <a:p>
            <a:pPr eaLnBrk="1" hangingPunct="1">
              <a:lnSpc>
                <a:spcPct val="90000"/>
              </a:lnSpc>
            </a:pPr>
            <a:r>
              <a:rPr lang="en-GB" dirty="0" smtClean="0"/>
              <a:t>TQM – A culture of quality that involves all employees who must adopt a target of ‘right first time’ and ‘zero defects’ in their production. In this way every department contributes to the quality of products at each stage of production and are constantly trying to improve</a:t>
            </a:r>
          </a:p>
        </p:txBody>
      </p:sp>
    </p:spTree>
    <p:extLst>
      <p:ext uri="{BB962C8B-B14F-4D97-AF65-F5344CB8AC3E}">
        <p14:creationId xmlns:p14="http://schemas.microsoft.com/office/powerpoint/2010/main" val="19446374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r>
              <a:rPr lang="en-GB" sz="4000" dirty="0" smtClean="0"/>
              <a:t>Benefits of Having a Quality Control System</a:t>
            </a:r>
          </a:p>
        </p:txBody>
      </p:sp>
      <p:sp>
        <p:nvSpPr>
          <p:cNvPr id="53251" name="Rectangle 3"/>
          <p:cNvSpPr>
            <a:spLocks noGrp="1" noChangeArrowheads="1"/>
          </p:cNvSpPr>
          <p:nvPr>
            <p:ph type="body" idx="1"/>
          </p:nvPr>
        </p:nvSpPr>
        <p:spPr>
          <a:xfrm>
            <a:off x="179388" y="1530350"/>
            <a:ext cx="8785225" cy="5327650"/>
          </a:xfrm>
        </p:spPr>
        <p:txBody>
          <a:bodyPr/>
          <a:lstStyle/>
          <a:p>
            <a:pPr eaLnBrk="1" hangingPunct="1"/>
            <a:r>
              <a:rPr lang="en-GB" b="1" dirty="0" smtClean="0">
                <a:solidFill>
                  <a:schemeClr val="accent2"/>
                </a:solidFill>
              </a:rPr>
              <a:t>Impacts on Sales Positively</a:t>
            </a:r>
          </a:p>
          <a:p>
            <a:pPr eaLnBrk="1" hangingPunct="1"/>
            <a:r>
              <a:rPr lang="en-GB" b="1" dirty="0" smtClean="0"/>
              <a:t>Creates a USP</a:t>
            </a:r>
            <a:r>
              <a:rPr lang="en-GB" dirty="0" smtClean="0"/>
              <a:t> – </a:t>
            </a:r>
            <a:r>
              <a:rPr lang="en-GB" i="1" dirty="0" smtClean="0"/>
              <a:t>Can advertise your quality system</a:t>
            </a:r>
          </a:p>
          <a:p>
            <a:pPr eaLnBrk="1" hangingPunct="1"/>
            <a:r>
              <a:rPr lang="en-GB" b="1" dirty="0" smtClean="0">
                <a:solidFill>
                  <a:schemeClr val="accent2"/>
                </a:solidFill>
              </a:rPr>
              <a:t>Impact on Selling Price</a:t>
            </a:r>
            <a:r>
              <a:rPr lang="en-GB" dirty="0" smtClean="0"/>
              <a:t> – Can increase it if products perceived to be quality</a:t>
            </a:r>
          </a:p>
          <a:p>
            <a:pPr eaLnBrk="1" hangingPunct="1"/>
            <a:r>
              <a:rPr lang="en-GB" b="1" dirty="0" smtClean="0"/>
              <a:t>Cost Reductions</a:t>
            </a:r>
            <a:r>
              <a:rPr lang="en-GB" dirty="0" smtClean="0"/>
              <a:t> – e.g. Waste is reduced, not as much repair needed</a:t>
            </a:r>
          </a:p>
          <a:p>
            <a:pPr eaLnBrk="1" hangingPunct="1"/>
            <a:r>
              <a:rPr lang="en-GB" b="1" dirty="0" smtClean="0">
                <a:solidFill>
                  <a:schemeClr val="accent2"/>
                </a:solidFill>
              </a:rPr>
              <a:t>Reputation Improved</a:t>
            </a:r>
            <a:r>
              <a:rPr lang="en-GB" dirty="0" smtClean="0"/>
              <a:t> – </a:t>
            </a:r>
            <a:r>
              <a:rPr lang="en-GB" i="1" dirty="0" smtClean="0"/>
              <a:t>e.g. Cadbury’s reputation in 2006 was damaged by negative publicity concerning a salmonella scare</a:t>
            </a:r>
          </a:p>
          <a:p>
            <a:pPr eaLnBrk="1" hangingPunct="1"/>
            <a:endParaRPr lang="en-GB" i="1" dirty="0" smtClean="0"/>
          </a:p>
          <a:p>
            <a:pPr eaLnBrk="1" hangingPunct="1"/>
            <a:endParaRPr lang="en-GB" dirty="0" smtClean="0"/>
          </a:p>
        </p:txBody>
      </p:sp>
    </p:spTree>
    <p:extLst>
      <p:ext uri="{BB962C8B-B14F-4D97-AF65-F5344CB8AC3E}">
        <p14:creationId xmlns:p14="http://schemas.microsoft.com/office/powerpoint/2010/main" val="31667147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Quality Control Problems – Is it always an effective method?</a:t>
            </a:r>
            <a:endParaRPr lang="en-GB" dirty="0"/>
          </a:p>
        </p:txBody>
      </p:sp>
      <p:sp>
        <p:nvSpPr>
          <p:cNvPr id="3" name="Content Placeholder 2"/>
          <p:cNvSpPr>
            <a:spLocks noGrp="1"/>
          </p:cNvSpPr>
          <p:nvPr>
            <p:ph idx="1"/>
          </p:nvPr>
        </p:nvSpPr>
        <p:spPr/>
        <p:txBody>
          <a:bodyPr/>
          <a:lstStyle/>
          <a:p>
            <a:r>
              <a:rPr lang="en-GB" dirty="0" smtClean="0"/>
              <a:t>Have a look at some of these cases…</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Control Problems</a:t>
            </a:r>
            <a:endParaRPr lang="en-GB" dirty="0"/>
          </a:p>
        </p:txBody>
      </p:sp>
      <p:sp>
        <p:nvSpPr>
          <p:cNvPr id="3" name="Content Placeholder 2"/>
          <p:cNvSpPr>
            <a:spLocks noGrp="1"/>
          </p:cNvSpPr>
          <p:nvPr>
            <p:ph idx="1"/>
          </p:nvPr>
        </p:nvSpPr>
        <p:spPr/>
        <p:txBody>
          <a:bodyPr/>
          <a:lstStyle/>
          <a:p>
            <a:r>
              <a:rPr lang="en-GB" dirty="0" smtClean="0">
                <a:hlinkClick r:id="rId2"/>
              </a:rPr>
              <a:t>http://www.youtube.com/watch?v=I4peC31MgLE</a:t>
            </a:r>
            <a:r>
              <a:rPr lang="en-GB" dirty="0" smtClean="0"/>
              <a:t> </a:t>
            </a:r>
          </a:p>
          <a:p>
            <a:pPr>
              <a:buNone/>
            </a:pPr>
            <a:endParaRPr lang="en-GB" dirty="0" smtClean="0"/>
          </a:p>
          <a:p>
            <a:pPr>
              <a:buNone/>
            </a:pPr>
            <a:endParaRPr lang="en-GB" dirty="0"/>
          </a:p>
        </p:txBody>
      </p:sp>
      <p:pic>
        <p:nvPicPr>
          <p:cNvPr id="223234" name="Picture 2"/>
          <p:cNvPicPr>
            <a:picLocks noChangeAspect="1" noChangeArrowheads="1"/>
          </p:cNvPicPr>
          <p:nvPr/>
        </p:nvPicPr>
        <p:blipFill>
          <a:blip r:embed="rId3" cstate="print"/>
          <a:srcRect/>
          <a:stretch>
            <a:fillRect/>
          </a:stretch>
        </p:blipFill>
        <p:spPr bwMode="auto">
          <a:xfrm>
            <a:off x="2267744" y="2996952"/>
            <a:ext cx="4625021" cy="33876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Control Problems</a:t>
            </a:r>
            <a:endParaRPr lang="en-GB" dirty="0"/>
          </a:p>
        </p:txBody>
      </p:sp>
      <p:sp>
        <p:nvSpPr>
          <p:cNvPr id="3" name="Content Placeholder 2"/>
          <p:cNvSpPr>
            <a:spLocks noGrp="1"/>
          </p:cNvSpPr>
          <p:nvPr>
            <p:ph idx="1"/>
          </p:nvPr>
        </p:nvSpPr>
        <p:spPr/>
        <p:txBody>
          <a:bodyPr/>
          <a:lstStyle/>
          <a:p>
            <a:r>
              <a:rPr lang="en-GB" dirty="0" smtClean="0">
                <a:hlinkClick r:id="rId2"/>
              </a:rPr>
              <a:t>http://www.independent.co.uk/life-style/food-and-drink/news/rat-found-in-tin-of-baked-beans-2069687.html</a:t>
            </a:r>
            <a:endParaRPr lang="en-GB" dirty="0" smtClean="0"/>
          </a:p>
          <a:p>
            <a:endParaRPr lang="en-GB" dirty="0" smtClean="0"/>
          </a:p>
          <a:p>
            <a:endParaRPr lang="en-GB" dirty="0"/>
          </a:p>
        </p:txBody>
      </p:sp>
      <p:pic>
        <p:nvPicPr>
          <p:cNvPr id="224258" name="Picture 2"/>
          <p:cNvPicPr>
            <a:picLocks noChangeAspect="1" noChangeArrowheads="1"/>
          </p:cNvPicPr>
          <p:nvPr/>
        </p:nvPicPr>
        <p:blipFill>
          <a:blip r:embed="rId3" cstate="print"/>
          <a:srcRect/>
          <a:stretch>
            <a:fillRect/>
          </a:stretch>
        </p:blipFill>
        <p:spPr bwMode="auto">
          <a:xfrm>
            <a:off x="2195736" y="3284984"/>
            <a:ext cx="4648547" cy="316835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Control Problems</a:t>
            </a:r>
            <a:endParaRPr lang="en-GB" dirty="0"/>
          </a:p>
        </p:txBody>
      </p:sp>
      <p:sp>
        <p:nvSpPr>
          <p:cNvPr id="3" name="Content Placeholder 2"/>
          <p:cNvSpPr>
            <a:spLocks noGrp="1"/>
          </p:cNvSpPr>
          <p:nvPr>
            <p:ph idx="1"/>
          </p:nvPr>
        </p:nvSpPr>
        <p:spPr/>
        <p:txBody>
          <a:bodyPr/>
          <a:lstStyle/>
          <a:p>
            <a:r>
              <a:rPr lang="en-GB" dirty="0" smtClean="0">
                <a:hlinkClick r:id="rId2"/>
              </a:rPr>
              <a:t>http://newsone.com/nation/news-one-staff/couple-says-they-found-mouse-in-can-of-pepsi/</a:t>
            </a:r>
            <a:r>
              <a:rPr lang="en-GB" dirty="0" smtClean="0"/>
              <a:t> </a:t>
            </a:r>
          </a:p>
          <a:p>
            <a:endParaRPr lang="en-GB" dirty="0" smtClean="0"/>
          </a:p>
          <a:p>
            <a:endParaRPr lang="en-GB" dirty="0"/>
          </a:p>
        </p:txBody>
      </p:sp>
      <p:pic>
        <p:nvPicPr>
          <p:cNvPr id="225282" name="Picture 2"/>
          <p:cNvPicPr>
            <a:picLocks noChangeAspect="1" noChangeArrowheads="1"/>
          </p:cNvPicPr>
          <p:nvPr/>
        </p:nvPicPr>
        <p:blipFill>
          <a:blip r:embed="rId3" cstate="print"/>
          <a:srcRect/>
          <a:stretch>
            <a:fillRect/>
          </a:stretch>
        </p:blipFill>
        <p:spPr bwMode="auto">
          <a:xfrm>
            <a:off x="1475656" y="3212976"/>
            <a:ext cx="6086475" cy="3390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n-GB" sz="4000" dirty="0" smtClean="0"/>
              <a:t>Problems Involved in having a Quality Control System</a:t>
            </a:r>
          </a:p>
        </p:txBody>
      </p:sp>
      <p:sp>
        <p:nvSpPr>
          <p:cNvPr id="54275" name="Rectangle 3"/>
          <p:cNvSpPr>
            <a:spLocks noGrp="1" noChangeArrowheads="1"/>
          </p:cNvSpPr>
          <p:nvPr>
            <p:ph type="body" idx="1"/>
          </p:nvPr>
        </p:nvSpPr>
        <p:spPr>
          <a:xfrm>
            <a:off x="179388" y="1530350"/>
            <a:ext cx="8785225" cy="5327650"/>
          </a:xfrm>
        </p:spPr>
        <p:txBody>
          <a:bodyPr>
            <a:normAutofit lnSpcReduction="10000"/>
          </a:bodyPr>
          <a:lstStyle/>
          <a:p>
            <a:pPr eaLnBrk="1" hangingPunct="1"/>
            <a:r>
              <a:rPr lang="en-GB" b="1" dirty="0" smtClean="0">
                <a:solidFill>
                  <a:schemeClr val="accent2"/>
                </a:solidFill>
              </a:rPr>
              <a:t>Not all products are checked so there is still a chance that defect products will end up with customer</a:t>
            </a:r>
          </a:p>
          <a:p>
            <a:pPr eaLnBrk="1" hangingPunct="1"/>
            <a:r>
              <a:rPr lang="en-GB" b="1" dirty="0" smtClean="0">
                <a:solidFill>
                  <a:schemeClr val="accent2"/>
                </a:solidFill>
              </a:rPr>
              <a:t>Costs</a:t>
            </a:r>
            <a:r>
              <a:rPr lang="en-GB" dirty="0" smtClean="0">
                <a:solidFill>
                  <a:schemeClr val="accent2"/>
                </a:solidFill>
              </a:rPr>
              <a:t> – </a:t>
            </a:r>
            <a:r>
              <a:rPr lang="en-GB" dirty="0" smtClean="0"/>
              <a:t>Quality monitoring costs money</a:t>
            </a:r>
          </a:p>
          <a:p>
            <a:pPr eaLnBrk="1" hangingPunct="1"/>
            <a:r>
              <a:rPr lang="en-GB" b="1" dirty="0" smtClean="0">
                <a:solidFill>
                  <a:schemeClr val="accent2"/>
                </a:solidFill>
              </a:rPr>
              <a:t>Training</a:t>
            </a:r>
            <a:r>
              <a:rPr lang="en-GB" dirty="0" smtClean="0">
                <a:solidFill>
                  <a:schemeClr val="accent2"/>
                </a:solidFill>
              </a:rPr>
              <a:t> – </a:t>
            </a:r>
            <a:r>
              <a:rPr lang="en-GB" dirty="0" smtClean="0"/>
              <a:t>To keep up quality, staff must be well-trained to implement the quality system. Training can be very costly</a:t>
            </a:r>
          </a:p>
          <a:p>
            <a:pPr eaLnBrk="1" hangingPunct="1"/>
            <a:r>
              <a:rPr lang="en-GB" b="1" dirty="0" smtClean="0">
                <a:solidFill>
                  <a:schemeClr val="accent2"/>
                </a:solidFill>
              </a:rPr>
              <a:t>Disruption to Production</a:t>
            </a:r>
            <a:r>
              <a:rPr lang="en-GB" dirty="0" smtClean="0">
                <a:solidFill>
                  <a:schemeClr val="accent2"/>
                </a:solidFill>
              </a:rPr>
              <a:t> – </a:t>
            </a:r>
            <a:r>
              <a:rPr lang="en-GB" dirty="0" smtClean="0"/>
              <a:t>workers may be taken off production line in order to be trained or check quality at different times – more mistakes will happen too with workers moving in and out</a:t>
            </a:r>
            <a:endParaRPr lang="en-GB" i="1" dirty="0" smtClean="0"/>
          </a:p>
          <a:p>
            <a:pPr eaLnBrk="1" hangingPunct="1"/>
            <a:endParaRPr lang="en-GB" i="1" dirty="0" smtClean="0"/>
          </a:p>
          <a:p>
            <a:pPr eaLnBrk="1" hangingPunct="1"/>
            <a:endParaRPr lang="en-GB" dirty="0" smtClean="0"/>
          </a:p>
        </p:txBody>
      </p:sp>
    </p:spTree>
    <p:extLst>
      <p:ext uri="{BB962C8B-B14F-4D97-AF65-F5344CB8AC3E}">
        <p14:creationId xmlns:p14="http://schemas.microsoft.com/office/powerpoint/2010/main" val="25093885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GB" smtClean="0"/>
              <a:t>Learning Objectives</a:t>
            </a:r>
          </a:p>
        </p:txBody>
      </p:sp>
      <p:sp>
        <p:nvSpPr>
          <p:cNvPr id="36867" name="Rectangle 3"/>
          <p:cNvSpPr>
            <a:spLocks noGrp="1" noChangeArrowheads="1"/>
          </p:cNvSpPr>
          <p:nvPr>
            <p:ph type="body" idx="4294967295"/>
          </p:nvPr>
        </p:nvSpPr>
        <p:spPr/>
        <p:txBody>
          <a:bodyPr/>
          <a:lstStyle/>
          <a:p>
            <a:pPr eaLnBrk="1" hangingPunct="1">
              <a:lnSpc>
                <a:spcPct val="80000"/>
              </a:lnSpc>
            </a:pPr>
            <a:r>
              <a:rPr lang="en-GB" sz="2900" b="1" dirty="0" smtClean="0"/>
              <a:t>By the end of this lesson, students should be able to:</a:t>
            </a:r>
          </a:p>
          <a:p>
            <a:pPr eaLnBrk="1" hangingPunct="1">
              <a:lnSpc>
                <a:spcPct val="80000"/>
              </a:lnSpc>
            </a:pPr>
            <a:endParaRPr lang="en-GB" sz="2900" b="1" dirty="0" smtClean="0">
              <a:solidFill>
                <a:schemeClr val="accent2"/>
              </a:solidFill>
            </a:endParaRPr>
          </a:p>
          <a:p>
            <a:pPr eaLnBrk="1" hangingPunct="1">
              <a:lnSpc>
                <a:spcPct val="80000"/>
              </a:lnSpc>
            </a:pPr>
            <a:r>
              <a:rPr lang="en-GB" sz="2900" dirty="0" smtClean="0">
                <a:solidFill>
                  <a:schemeClr val="accent2"/>
                </a:solidFill>
              </a:rPr>
              <a:t>Demonstrate understanding of different production methods being used in given scenarios </a:t>
            </a:r>
          </a:p>
          <a:p>
            <a:pPr eaLnBrk="1" hangingPunct="1">
              <a:lnSpc>
                <a:spcPct val="80000"/>
              </a:lnSpc>
            </a:pPr>
            <a:r>
              <a:rPr lang="en-GB" sz="2900" dirty="0" smtClean="0">
                <a:solidFill>
                  <a:schemeClr val="accent2"/>
                </a:solidFill>
              </a:rPr>
              <a:t>Analyse the benefits and issues a business may face in introducing quality systems</a:t>
            </a:r>
          </a:p>
          <a:p>
            <a:pPr eaLnBrk="1" hangingPunct="1">
              <a:lnSpc>
                <a:spcPct val="80000"/>
              </a:lnSpc>
            </a:pPr>
            <a:r>
              <a:rPr lang="en-GB" sz="2900" dirty="0" smtClean="0">
                <a:solidFill>
                  <a:schemeClr val="accent2"/>
                </a:solidFill>
              </a:rPr>
              <a:t>Demonstrate understanding of the various quality standards available to a company</a:t>
            </a:r>
            <a:endParaRPr lang="en-GB" sz="2600" dirty="0" smtClean="0">
              <a:solidFill>
                <a:schemeClr val="accent2"/>
              </a:solidFill>
            </a:endParaRPr>
          </a:p>
        </p:txBody>
      </p:sp>
    </p:spTree>
    <p:custDataLst>
      <p:tags r:id="rId1"/>
    </p:custDataLst>
    <p:extLst>
      <p:ext uri="{BB962C8B-B14F-4D97-AF65-F5344CB8AC3E}">
        <p14:creationId xmlns:p14="http://schemas.microsoft.com/office/powerpoint/2010/main" val="4572668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Quality Assurance – Ways to avoid Quality Control Problems</a:t>
            </a:r>
            <a:endParaRPr lang="en-GB" dirty="0"/>
          </a:p>
        </p:txBody>
      </p:sp>
      <p:sp>
        <p:nvSpPr>
          <p:cNvPr id="3" name="Content Placeholder 2"/>
          <p:cNvSpPr>
            <a:spLocks noGrp="1"/>
          </p:cNvSpPr>
          <p:nvPr>
            <p:ph idx="1"/>
          </p:nvPr>
        </p:nvSpPr>
        <p:spPr>
          <a:xfrm>
            <a:off x="457200" y="1600200"/>
            <a:ext cx="8291264" cy="4925144"/>
          </a:xfrm>
        </p:spPr>
        <p:txBody>
          <a:bodyPr/>
          <a:lstStyle/>
          <a:p>
            <a:r>
              <a:rPr lang="en-GB" dirty="0" smtClean="0"/>
              <a:t>This involves inspection being carried out during the production process in order to prevent poor quality products from completing production.</a:t>
            </a:r>
          </a:p>
          <a:p>
            <a:r>
              <a:rPr lang="en-GB" dirty="0" smtClean="0"/>
              <a:t>It is an aim to maintain quality throughout an organisation – it is also referred to as </a:t>
            </a:r>
            <a:r>
              <a:rPr lang="en-GB" b="1" dirty="0" smtClean="0"/>
              <a:t>TOTAL QUALITY MANAGEMENT (TQM)</a:t>
            </a:r>
            <a:endParaRPr lang="en-GB" b="1"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Features of TQM</a:t>
            </a:r>
            <a:endParaRPr lang="en-GB" dirty="0"/>
          </a:p>
        </p:txBody>
      </p:sp>
      <p:sp>
        <p:nvSpPr>
          <p:cNvPr id="3" name="Content Placeholder 2"/>
          <p:cNvSpPr>
            <a:spLocks noGrp="1"/>
          </p:cNvSpPr>
          <p:nvPr>
            <p:ph idx="1"/>
          </p:nvPr>
        </p:nvSpPr>
        <p:spPr>
          <a:xfrm>
            <a:off x="251520" y="1268760"/>
            <a:ext cx="8496944" cy="4857403"/>
          </a:xfrm>
        </p:spPr>
        <p:txBody>
          <a:bodyPr>
            <a:normAutofit lnSpcReduction="10000"/>
          </a:bodyPr>
          <a:lstStyle/>
          <a:p>
            <a:r>
              <a:rPr lang="en-GB" b="1" dirty="0" smtClean="0"/>
              <a:t>Quality Chains </a:t>
            </a:r>
            <a:r>
              <a:rPr lang="en-GB" dirty="0" smtClean="0"/>
              <a:t>– every worker in a business is like a link in a chain – production will not carry on semi-finished work until it has been inspected and has reached a specific quality standard</a:t>
            </a:r>
          </a:p>
          <a:p>
            <a:r>
              <a:rPr lang="en-GB" b="1" dirty="0" smtClean="0"/>
              <a:t>Everyone is involved </a:t>
            </a:r>
            <a:r>
              <a:rPr lang="en-GB" dirty="0" smtClean="0"/>
              <a:t>– every department, activity and worker is organised to take into account quality at all times</a:t>
            </a:r>
          </a:p>
          <a:p>
            <a:r>
              <a:rPr lang="en-GB" b="1" dirty="0" smtClean="0"/>
              <a:t>Teamwork</a:t>
            </a:r>
            <a:r>
              <a:rPr lang="en-GB" dirty="0" smtClean="0"/>
              <a:t> – TQM stresses that teamwork is the most effective way of solving problems</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Features of TQM</a:t>
            </a:r>
            <a:endParaRPr lang="en-GB" dirty="0"/>
          </a:p>
        </p:txBody>
      </p:sp>
      <p:sp>
        <p:nvSpPr>
          <p:cNvPr id="3" name="Content Placeholder 2"/>
          <p:cNvSpPr>
            <a:spLocks noGrp="1"/>
          </p:cNvSpPr>
          <p:nvPr>
            <p:ph idx="1"/>
          </p:nvPr>
        </p:nvSpPr>
        <p:spPr>
          <a:xfrm>
            <a:off x="251520" y="1268760"/>
            <a:ext cx="8496944" cy="4857403"/>
          </a:xfrm>
        </p:spPr>
        <p:txBody>
          <a:bodyPr/>
          <a:lstStyle/>
          <a:p>
            <a:r>
              <a:rPr lang="en-GB" b="1" dirty="0" smtClean="0"/>
              <a:t>Quality Audits – </a:t>
            </a:r>
            <a:r>
              <a:rPr lang="en-GB" dirty="0" smtClean="0"/>
              <a:t>Data is used to monitor quality standards</a:t>
            </a:r>
          </a:p>
          <a:p>
            <a:r>
              <a:rPr lang="en-GB" b="1" dirty="0" smtClean="0"/>
              <a:t>Customer Focused</a:t>
            </a:r>
            <a:r>
              <a:rPr lang="en-GB" dirty="0" smtClean="0"/>
              <a:t>– firms using TQM are committed to their customers. They respond to changes in people’s needs and expectations</a:t>
            </a:r>
          </a:p>
          <a:p>
            <a:r>
              <a:rPr lang="en-GB" b="1" dirty="0" smtClean="0"/>
              <a:t>Zero Defects</a:t>
            </a:r>
            <a:r>
              <a:rPr lang="en-GB" dirty="0" smtClean="0"/>
              <a:t> – Many quality systems have a zero defect policy. This aims to ensure that every product that is manufactured is free from defects</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TQM Case Study - Subway</a:t>
            </a:r>
            <a:endParaRPr lang="en-GB" dirty="0"/>
          </a:p>
        </p:txBody>
      </p:sp>
      <p:sp>
        <p:nvSpPr>
          <p:cNvPr id="3" name="Content Placeholder 2"/>
          <p:cNvSpPr>
            <a:spLocks noGrp="1"/>
          </p:cNvSpPr>
          <p:nvPr>
            <p:ph idx="1"/>
          </p:nvPr>
        </p:nvSpPr>
        <p:spPr/>
        <p:txBody>
          <a:bodyPr/>
          <a:lstStyle/>
          <a:p>
            <a:r>
              <a:rPr lang="en-GB" dirty="0" smtClean="0">
                <a:hlinkClick r:id="rId2"/>
              </a:rPr>
              <a:t>http://www.youtube.com/watch?v=F3hz37CqBKM&amp;feature=related</a:t>
            </a:r>
            <a:endParaRPr lang="en-GB" dirty="0" smtClean="0"/>
          </a:p>
          <a:p>
            <a:r>
              <a:rPr lang="en-GB" dirty="0" smtClean="0">
                <a:hlinkClick r:id="rId3"/>
              </a:rPr>
              <a:t>http://www.youtube.com/watch?v=npDksBFa6sI&amp;feature=related</a:t>
            </a:r>
            <a:endParaRPr lang="en-GB" dirty="0" smtClean="0"/>
          </a:p>
          <a:p>
            <a:pPr>
              <a:buNone/>
            </a:pPr>
            <a:endParaRPr lang="en-GB" dirty="0"/>
          </a:p>
        </p:txBody>
      </p:sp>
      <p:pic>
        <p:nvPicPr>
          <p:cNvPr id="226306" name="Picture 2"/>
          <p:cNvPicPr>
            <a:picLocks noChangeAspect="1" noChangeArrowheads="1"/>
          </p:cNvPicPr>
          <p:nvPr/>
        </p:nvPicPr>
        <p:blipFill>
          <a:blip r:embed="rId4" cstate="print"/>
          <a:srcRect/>
          <a:stretch>
            <a:fillRect/>
          </a:stretch>
        </p:blipFill>
        <p:spPr bwMode="auto">
          <a:xfrm>
            <a:off x="1475656" y="3664941"/>
            <a:ext cx="6611270" cy="319305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TQM Case Study - Subway</a:t>
            </a:r>
            <a:endParaRPr lang="en-GB" dirty="0"/>
          </a:p>
        </p:txBody>
      </p:sp>
      <p:sp>
        <p:nvSpPr>
          <p:cNvPr id="3" name="Content Placeholder 2"/>
          <p:cNvSpPr>
            <a:spLocks noGrp="1"/>
          </p:cNvSpPr>
          <p:nvPr>
            <p:ph idx="1"/>
          </p:nvPr>
        </p:nvSpPr>
        <p:spPr/>
        <p:txBody>
          <a:bodyPr>
            <a:normAutofit lnSpcReduction="10000"/>
          </a:bodyPr>
          <a:lstStyle/>
          <a:p>
            <a:r>
              <a:rPr lang="en-GB" sz="2800" dirty="0" smtClean="0"/>
              <a:t>Subway has recently become the market leader, ahead of McDonalds, in the number of outlets worldwide. Their TQM is one of the secrets to their success – they even have a dedicated section on their website for customers to comment on their experiences at Subway, which helps the firm to gain customer feedback to further improve its quality standards.</a:t>
            </a:r>
          </a:p>
          <a:p>
            <a:r>
              <a:rPr lang="en-GB" sz="2800" b="1" dirty="0" smtClean="0"/>
              <a:t>Task – In your groups, analyse the possible advantages and disadvantages of TQM to Subway as a global franchise</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GB" dirty="0" smtClean="0"/>
              <a:t>Possible Answers – Subway Case Study</a:t>
            </a:r>
            <a:endParaRPr lang="en-GB" dirty="0"/>
          </a:p>
        </p:txBody>
      </p:sp>
      <p:sp>
        <p:nvSpPr>
          <p:cNvPr id="3" name="Content Placeholder 2"/>
          <p:cNvSpPr>
            <a:spLocks noGrp="1"/>
          </p:cNvSpPr>
          <p:nvPr>
            <p:ph idx="1"/>
          </p:nvPr>
        </p:nvSpPr>
        <p:spPr>
          <a:xfrm>
            <a:off x="179512" y="1196752"/>
            <a:ext cx="4536504" cy="5661248"/>
          </a:xfrm>
        </p:spPr>
        <p:txBody>
          <a:bodyPr/>
          <a:lstStyle/>
          <a:p>
            <a:pPr>
              <a:buNone/>
            </a:pPr>
            <a:r>
              <a:rPr lang="en-GB" sz="2200" b="1" u="sng" dirty="0" smtClean="0"/>
              <a:t>Advantages:</a:t>
            </a:r>
          </a:p>
          <a:p>
            <a:r>
              <a:rPr lang="en-GB" sz="2200" b="1" dirty="0" smtClean="0"/>
              <a:t>Waste and inefficiencies are removed </a:t>
            </a:r>
          </a:p>
          <a:p>
            <a:r>
              <a:rPr lang="en-GB" sz="2200" b="1" dirty="0" smtClean="0"/>
              <a:t>Can keep Subway competitive against giants such as McDonalds, Burger King and KFC</a:t>
            </a:r>
          </a:p>
          <a:p>
            <a:r>
              <a:rPr lang="en-GB" sz="2200" b="1" dirty="0" smtClean="0"/>
              <a:t>Gives them a good reputation for quality – gives them USP</a:t>
            </a:r>
          </a:p>
          <a:p>
            <a:r>
              <a:rPr lang="en-GB" sz="2200" b="1" dirty="0" smtClean="0"/>
              <a:t>Can improve staff motivation as they are proud to work for a quality, reputable firm</a:t>
            </a:r>
          </a:p>
          <a:p>
            <a:r>
              <a:rPr lang="en-GB" sz="2200" b="1" dirty="0" smtClean="0"/>
              <a:t>Can therefore attract new people to start a Subway franchise</a:t>
            </a:r>
          </a:p>
          <a:p>
            <a:endParaRPr lang="en-GB" sz="2000" b="1" dirty="0" smtClean="0"/>
          </a:p>
        </p:txBody>
      </p:sp>
      <p:sp>
        <p:nvSpPr>
          <p:cNvPr id="4" name="Content Placeholder 2"/>
          <p:cNvSpPr txBox="1">
            <a:spLocks/>
          </p:cNvSpPr>
          <p:nvPr/>
        </p:nvSpPr>
        <p:spPr bwMode="auto">
          <a:xfrm>
            <a:off x="4716016" y="1196752"/>
            <a:ext cx="4427984" cy="566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200" b="1" i="0" u="sng" strike="noStrike" kern="0" cap="none" spc="0" normalizeH="0" baseline="0" noProof="0" dirty="0" smtClean="0">
                <a:ln>
                  <a:noFill/>
                </a:ln>
                <a:solidFill>
                  <a:schemeClr val="tx1"/>
                </a:solidFill>
                <a:effectLst/>
                <a:uLnTx/>
                <a:uFillTx/>
                <a:latin typeface="+mn-lt"/>
                <a:ea typeface="+mn-ea"/>
                <a:cs typeface="+mn-cs"/>
              </a:rPr>
              <a:t>Disadvantages: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200" b="1" i="0" u="none" strike="noStrike" kern="0" cap="none" spc="0" normalizeH="0" baseline="0" noProof="0" dirty="0" smtClean="0">
                <a:ln>
                  <a:noFill/>
                </a:ln>
                <a:solidFill>
                  <a:schemeClr val="tx1"/>
                </a:solidFill>
                <a:effectLst/>
                <a:uLnTx/>
                <a:uFillTx/>
                <a:latin typeface="+mn-lt"/>
                <a:ea typeface="+mn-ea"/>
                <a:cs typeface="+mn-cs"/>
              </a:rPr>
              <a:t>Hard to keep TQM throughout its global franchises</a:t>
            </a:r>
            <a:r>
              <a:rPr kumimoji="0" lang="en-GB" sz="2200" b="1" i="0" u="none" strike="noStrike" kern="0" cap="none" spc="0" normalizeH="0" noProof="0" dirty="0" smtClean="0">
                <a:ln>
                  <a:noFill/>
                </a:ln>
                <a:solidFill>
                  <a:schemeClr val="tx1"/>
                </a:solidFill>
                <a:effectLst/>
                <a:uLnTx/>
                <a:uFillTx/>
                <a:latin typeface="+mn-lt"/>
                <a:ea typeface="+mn-ea"/>
                <a:cs typeface="+mn-cs"/>
              </a:rPr>
              <a:t> – hard to oversee every single one keeping the same TQM standards</a:t>
            </a:r>
            <a:endParaRPr kumimoji="0" lang="en-GB" sz="22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200" b="1" i="0" u="none" strike="noStrike" kern="0" cap="none" spc="0" normalizeH="0" baseline="0" noProof="0" dirty="0" smtClean="0">
                <a:ln>
                  <a:noFill/>
                </a:ln>
                <a:solidFill>
                  <a:schemeClr val="tx1"/>
                </a:solidFill>
                <a:effectLst/>
                <a:uLnTx/>
                <a:uFillTx/>
                <a:latin typeface="+mn-lt"/>
                <a:ea typeface="+mn-ea"/>
                <a:cs typeface="+mn-cs"/>
              </a:rPr>
              <a:t>To </a:t>
            </a:r>
            <a:r>
              <a:rPr kumimoji="0" lang="en-GB" sz="2200" b="1" i="0" u="none" strike="noStrike" kern="0" cap="none" spc="0" normalizeH="0" baseline="0" noProof="0" dirty="0" err="1" smtClean="0">
                <a:ln>
                  <a:noFill/>
                </a:ln>
                <a:solidFill>
                  <a:schemeClr val="tx1"/>
                </a:solidFill>
                <a:effectLst/>
                <a:uLnTx/>
                <a:uFillTx/>
                <a:latin typeface="+mn-lt"/>
                <a:ea typeface="+mn-ea"/>
                <a:cs typeface="+mn-cs"/>
              </a:rPr>
              <a:t>trai</a:t>
            </a:r>
            <a:r>
              <a:rPr lang="en-GB" sz="2200" b="1" kern="0" dirty="0" smtClean="0">
                <a:latin typeface="+mn-lt"/>
                <a:cs typeface="+mn-cs"/>
              </a:rPr>
              <a:t>n every staff member will take time and cost money</a:t>
            </a:r>
            <a:endParaRPr kumimoji="0" lang="en-GB" sz="22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200" b="1" i="0" u="none" strike="noStrike" kern="0" cap="none" spc="0" normalizeH="0" baseline="0" noProof="0" dirty="0" smtClean="0">
                <a:ln>
                  <a:noFill/>
                </a:ln>
                <a:solidFill>
                  <a:schemeClr val="tx1"/>
                </a:solidFill>
                <a:effectLst/>
                <a:uLnTx/>
                <a:uFillTx/>
                <a:latin typeface="+mn-lt"/>
                <a:ea typeface="+mn-ea"/>
                <a:cs typeface="+mn-cs"/>
              </a:rPr>
              <a:t>May be difficult for Subway to respond to every customer</a:t>
            </a:r>
            <a:r>
              <a:rPr kumimoji="0" lang="en-GB" sz="2200" b="1" i="0" u="none" strike="noStrike" kern="0" cap="none" spc="0" normalizeH="0" noProof="0" dirty="0" smtClean="0">
                <a:ln>
                  <a:noFill/>
                </a:ln>
                <a:solidFill>
                  <a:schemeClr val="tx1"/>
                </a:solidFill>
                <a:effectLst/>
                <a:uLnTx/>
                <a:uFillTx/>
                <a:latin typeface="+mn-lt"/>
                <a:ea typeface="+mn-ea"/>
                <a:cs typeface="+mn-cs"/>
              </a:rPr>
              <a:t> complaint with so many, and so many stores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GB" sz="2200" b="1" kern="0" baseline="0" dirty="0" smtClean="0">
                <a:latin typeface="+mn-lt"/>
                <a:cs typeface="+mn-cs"/>
              </a:rPr>
              <a:t>Will</a:t>
            </a:r>
            <a:r>
              <a:rPr lang="en-GB" sz="2200" b="1" kern="0" dirty="0" smtClean="0">
                <a:latin typeface="+mn-lt"/>
                <a:cs typeface="+mn-cs"/>
              </a:rPr>
              <a:t> require everyone to be committed – difficult to get 100% support from all staff</a:t>
            </a:r>
            <a:endParaRPr kumimoji="0" lang="en-GB" sz="22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57290" y="857232"/>
            <a:ext cx="6000792" cy="4357718"/>
          </a:xfrm>
          <a:prstGeom prst="ellipse">
            <a:avLst/>
          </a:prstGeom>
          <a:blipFill dpi="0" rotWithShape="1">
            <a:blip r:embed="rId3" cstate="print">
              <a:lum bright="-20000"/>
            </a:blip>
            <a:srcRect/>
            <a:stretch>
              <a:fillRect l="-1000" t="-2000" r="1000"/>
            </a:stretch>
          </a:blipFill>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p:nvSpPr>
        <p:spPr>
          <a:xfrm>
            <a:off x="2071670" y="1160207"/>
            <a:ext cx="4678076" cy="2554545"/>
          </a:xfrm>
          <a:prstGeom prst="rect">
            <a:avLst/>
          </a:prstGeom>
          <a:noFill/>
        </p:spPr>
        <p:txBody>
          <a:bodyPr wrap="none">
            <a:spAutoFit/>
          </a:bodyPr>
          <a:lstStyle/>
          <a:p>
            <a:pPr algn="ctr" fontAlgn="auto">
              <a:spcBef>
                <a:spcPts val="0"/>
              </a:spcBef>
              <a:spcAft>
                <a:spcPts val="0"/>
              </a:spcAft>
              <a:defRPr/>
            </a:pPr>
            <a:r>
              <a:rPr lang="en-US" sz="80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Wipeout</a:t>
            </a:r>
          </a:p>
          <a:p>
            <a:pPr algn="ctr" fontAlgn="auto">
              <a:spcBef>
                <a:spcPts val="0"/>
              </a:spcBef>
              <a:spcAft>
                <a:spcPts val="0"/>
              </a:spcAft>
              <a:defRPr/>
            </a:pPr>
            <a:r>
              <a:rPr lang="en-US" sz="80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Challenge!</a:t>
            </a:r>
          </a:p>
        </p:txBody>
      </p:sp>
      <p:sp>
        <p:nvSpPr>
          <p:cNvPr id="8" name="Rounded Rectangle 7"/>
          <p:cNvSpPr/>
          <p:nvPr/>
        </p:nvSpPr>
        <p:spPr>
          <a:xfrm>
            <a:off x="1071563" y="3929063"/>
            <a:ext cx="6572250" cy="1143000"/>
          </a:xfrm>
          <a:prstGeom prst="roundRect">
            <a:avLst/>
          </a:prstGeom>
          <a:solidFill>
            <a:schemeClr val="accent1">
              <a:lumMod val="75000"/>
            </a:schemeClr>
          </a:solidFill>
          <a:ln w="63500">
            <a:solidFill>
              <a:schemeClr val="tx1"/>
            </a:solidFill>
          </a:ln>
          <a:effectLst>
            <a:outerShdw blurRad="63500" dist="38100" dir="5400000" sx="69000" sy="69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5000" b="1" dirty="0"/>
          </a:p>
          <a:p>
            <a:pPr algn="ctr" fontAlgn="auto">
              <a:spcBef>
                <a:spcPts val="0"/>
              </a:spcBef>
              <a:spcAft>
                <a:spcPts val="0"/>
              </a:spcAft>
              <a:defRPr/>
            </a:pPr>
            <a:r>
              <a:rPr lang="en-GB" sz="5000" b="1" dirty="0"/>
              <a:t>Quality </a:t>
            </a:r>
            <a:r>
              <a:rPr lang="en-GB" sz="5000" b="1" dirty="0" smtClean="0"/>
              <a:t>Assurance &amp; TQM</a:t>
            </a:r>
            <a:endParaRPr lang="en-GB" sz="5000" b="1" dirty="0"/>
          </a:p>
          <a:p>
            <a:pPr algn="ctr" fontAlgn="auto">
              <a:spcBef>
                <a:spcPts val="0"/>
              </a:spcBef>
              <a:spcAft>
                <a:spcPts val="0"/>
              </a:spcAft>
              <a:defRPr/>
            </a:pPr>
            <a:endParaRPr lang="en-GB" sz="50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0"/>
          <p:cNvSpPr/>
          <p:nvPr/>
        </p:nvSpPr>
        <p:spPr>
          <a:xfrm>
            <a:off x="2537422" y="3143248"/>
            <a:ext cx="1440000" cy="1440000"/>
          </a:xfrm>
          <a:prstGeom prst="ellipse">
            <a:avLst/>
          </a:prstGeom>
          <a:blipFill dpi="0" rotWithShape="1">
            <a:blip r:embed="rId5" cstate="print"/>
            <a:srcRect/>
            <a:stretch>
              <a:fillRect l="-1000" t="-2000" r="1000"/>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Rectangle 32"/>
          <p:cNvSpPr/>
          <p:nvPr/>
        </p:nvSpPr>
        <p:spPr>
          <a:xfrm>
            <a:off x="2357438" y="3143250"/>
            <a:ext cx="18002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a:solidFill>
                  <a:schemeClr val="bg1"/>
                </a:solidFill>
              </a:rPr>
              <a:t>(10) Quality </a:t>
            </a:r>
            <a:r>
              <a:rPr lang="en-GB" sz="2200" b="1" dirty="0" smtClean="0">
                <a:solidFill>
                  <a:schemeClr val="bg1"/>
                </a:solidFill>
              </a:rPr>
              <a:t>checked only </a:t>
            </a:r>
            <a:r>
              <a:rPr lang="en-GB" sz="2200" b="1" dirty="0">
                <a:solidFill>
                  <a:schemeClr val="bg1"/>
                </a:solidFill>
              </a:rPr>
              <a:t>at the end of the process </a:t>
            </a:r>
          </a:p>
        </p:txBody>
      </p:sp>
      <p:grpSp>
        <p:nvGrpSpPr>
          <p:cNvPr id="2" name="Group 42"/>
          <p:cNvGrpSpPr>
            <a:grpSpLocks/>
          </p:cNvGrpSpPr>
          <p:nvPr/>
        </p:nvGrpSpPr>
        <p:grpSpPr bwMode="auto">
          <a:xfrm>
            <a:off x="681038" y="214313"/>
            <a:ext cx="1295400" cy="1295400"/>
            <a:chOff x="1571604" y="1000108"/>
            <a:chExt cx="1440000" cy="1440000"/>
          </a:xfrm>
        </p:grpSpPr>
        <p:sp>
          <p:nvSpPr>
            <p:cNvPr id="44" name="Oval 43"/>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5" name="5-Point Star 44"/>
            <p:cNvSpPr/>
            <p:nvPr/>
          </p:nvSpPr>
          <p:spPr>
            <a:xfrm rot="981830">
              <a:off x="1642192" y="1000108"/>
              <a:ext cx="1358824" cy="128647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30" name="Rectangle 29"/>
          <p:cNvSpPr/>
          <p:nvPr/>
        </p:nvSpPr>
        <p:spPr>
          <a:xfrm>
            <a:off x="428625" y="142875"/>
            <a:ext cx="18002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a:solidFill>
                  <a:schemeClr val="bg1"/>
                </a:solidFill>
              </a:rPr>
              <a:t>(1) Right first time</a:t>
            </a:r>
          </a:p>
        </p:txBody>
      </p:sp>
      <p:grpSp>
        <p:nvGrpSpPr>
          <p:cNvPr id="3" name="Group 71"/>
          <p:cNvGrpSpPr>
            <a:grpSpLocks/>
          </p:cNvGrpSpPr>
          <p:nvPr/>
        </p:nvGrpSpPr>
        <p:grpSpPr bwMode="auto">
          <a:xfrm>
            <a:off x="681038" y="4714875"/>
            <a:ext cx="1295400" cy="1295400"/>
            <a:chOff x="1571604" y="1000108"/>
            <a:chExt cx="1440000" cy="1440000"/>
          </a:xfrm>
        </p:grpSpPr>
        <p:sp>
          <p:nvSpPr>
            <p:cNvPr id="73" name="Oval 72"/>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4" name="5-Point Star 73"/>
            <p:cNvSpPr/>
            <p:nvPr/>
          </p:nvSpPr>
          <p:spPr>
            <a:xfrm rot="981830">
              <a:off x="1642192" y="1000108"/>
              <a:ext cx="1358824" cy="128647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4" name="Group 74"/>
          <p:cNvGrpSpPr>
            <a:grpSpLocks/>
          </p:cNvGrpSpPr>
          <p:nvPr/>
        </p:nvGrpSpPr>
        <p:grpSpPr bwMode="auto">
          <a:xfrm>
            <a:off x="2609850" y="4714875"/>
            <a:ext cx="1295400" cy="1295400"/>
            <a:chOff x="1571604" y="1000108"/>
            <a:chExt cx="1440000" cy="1440000"/>
          </a:xfrm>
        </p:grpSpPr>
        <p:sp>
          <p:nvSpPr>
            <p:cNvPr id="76" name="Oval 75"/>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7" name="5-Point Star 76"/>
            <p:cNvSpPr/>
            <p:nvPr/>
          </p:nvSpPr>
          <p:spPr>
            <a:xfrm rot="981830">
              <a:off x="1642192" y="1000108"/>
              <a:ext cx="1358824" cy="128647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5" name="Group 77"/>
          <p:cNvGrpSpPr>
            <a:grpSpLocks/>
          </p:cNvGrpSpPr>
          <p:nvPr/>
        </p:nvGrpSpPr>
        <p:grpSpPr bwMode="auto">
          <a:xfrm>
            <a:off x="6467475" y="4714875"/>
            <a:ext cx="1295400" cy="1295400"/>
            <a:chOff x="1571604" y="1000108"/>
            <a:chExt cx="1440000" cy="1440000"/>
          </a:xfrm>
        </p:grpSpPr>
        <p:sp>
          <p:nvSpPr>
            <p:cNvPr id="79" name="Oval 78"/>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0" name="5-Point Star 79"/>
            <p:cNvSpPr/>
            <p:nvPr/>
          </p:nvSpPr>
          <p:spPr>
            <a:xfrm rot="981830">
              <a:off x="1642192" y="1000108"/>
              <a:ext cx="1358824" cy="128647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50" name="Oval 49"/>
          <p:cNvSpPr/>
          <p:nvPr/>
        </p:nvSpPr>
        <p:spPr>
          <a:xfrm>
            <a:off x="4466248" y="4632206"/>
            <a:ext cx="1440000" cy="1440000"/>
          </a:xfrm>
          <a:prstGeom prst="ellipse">
            <a:avLst/>
          </a:prstGeom>
          <a:blipFill dpi="0" rotWithShape="1">
            <a:blip r:embed="rId5" cstate="print"/>
            <a:srcRect/>
            <a:stretch>
              <a:fillRect l="-1000" t="-2000" r="1000"/>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6" name="Group 62"/>
          <p:cNvGrpSpPr>
            <a:grpSpLocks/>
          </p:cNvGrpSpPr>
          <p:nvPr/>
        </p:nvGrpSpPr>
        <p:grpSpPr bwMode="auto">
          <a:xfrm>
            <a:off x="681038" y="3214688"/>
            <a:ext cx="1295400" cy="1295400"/>
            <a:chOff x="1571604" y="1000108"/>
            <a:chExt cx="1440000" cy="1440000"/>
          </a:xfrm>
        </p:grpSpPr>
        <p:sp>
          <p:nvSpPr>
            <p:cNvPr id="64" name="Oval 63"/>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5" name="5-Point Star 64"/>
            <p:cNvSpPr/>
            <p:nvPr/>
          </p:nvSpPr>
          <p:spPr>
            <a:xfrm rot="981830">
              <a:off x="1642192" y="1000108"/>
              <a:ext cx="1358824" cy="128647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7" name="Group 65"/>
          <p:cNvGrpSpPr>
            <a:grpSpLocks/>
          </p:cNvGrpSpPr>
          <p:nvPr/>
        </p:nvGrpSpPr>
        <p:grpSpPr bwMode="auto">
          <a:xfrm>
            <a:off x="2609850" y="1714500"/>
            <a:ext cx="1295400" cy="1295400"/>
            <a:chOff x="1571604" y="1000108"/>
            <a:chExt cx="1440000" cy="1440000"/>
          </a:xfrm>
        </p:grpSpPr>
        <p:sp>
          <p:nvSpPr>
            <p:cNvPr id="67" name="Oval 66"/>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8" name="5-Point Star 67"/>
            <p:cNvSpPr/>
            <p:nvPr/>
          </p:nvSpPr>
          <p:spPr>
            <a:xfrm rot="981830">
              <a:off x="1642192" y="1000108"/>
              <a:ext cx="1358824" cy="128647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8" name="Group 68"/>
          <p:cNvGrpSpPr>
            <a:grpSpLocks/>
          </p:cNvGrpSpPr>
          <p:nvPr/>
        </p:nvGrpSpPr>
        <p:grpSpPr bwMode="auto">
          <a:xfrm>
            <a:off x="6467475" y="3214688"/>
            <a:ext cx="1295400" cy="1295400"/>
            <a:chOff x="1571604" y="1000108"/>
            <a:chExt cx="1440000" cy="1440000"/>
          </a:xfrm>
        </p:grpSpPr>
        <p:sp>
          <p:nvSpPr>
            <p:cNvPr id="70" name="Oval 69"/>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 name="5-Point Star 70"/>
            <p:cNvSpPr/>
            <p:nvPr/>
          </p:nvSpPr>
          <p:spPr>
            <a:xfrm rot="981830">
              <a:off x="1642192" y="1000108"/>
              <a:ext cx="1358824" cy="128647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42" name="Oval 41"/>
          <p:cNvSpPr/>
          <p:nvPr/>
        </p:nvSpPr>
        <p:spPr>
          <a:xfrm>
            <a:off x="2537422" y="142852"/>
            <a:ext cx="1440000" cy="1440000"/>
          </a:xfrm>
          <a:prstGeom prst="ellipse">
            <a:avLst/>
          </a:prstGeom>
          <a:blipFill dpi="0" rotWithShape="1">
            <a:blip r:embed="rId5" cstate="print"/>
            <a:srcRect/>
            <a:stretch>
              <a:fillRect l="-1000" t="-2000" r="1000"/>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8" name="Oval 47"/>
          <p:cNvSpPr/>
          <p:nvPr/>
        </p:nvSpPr>
        <p:spPr>
          <a:xfrm>
            <a:off x="608596" y="1643050"/>
            <a:ext cx="1440000" cy="1440000"/>
          </a:xfrm>
          <a:prstGeom prst="ellipse">
            <a:avLst/>
          </a:prstGeom>
          <a:blipFill dpi="0" rotWithShape="1">
            <a:blip r:embed="rId5" cstate="print"/>
            <a:srcRect/>
            <a:stretch>
              <a:fillRect l="-1000" t="-2000" r="1000"/>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Oval 48"/>
          <p:cNvSpPr/>
          <p:nvPr/>
        </p:nvSpPr>
        <p:spPr>
          <a:xfrm>
            <a:off x="4446880" y="151730"/>
            <a:ext cx="1440000" cy="1440000"/>
          </a:xfrm>
          <a:prstGeom prst="ellipse">
            <a:avLst/>
          </a:prstGeom>
          <a:blipFill dpi="0" rotWithShape="1">
            <a:blip r:embed="rId5" cstate="print"/>
            <a:srcRect/>
            <a:stretch>
              <a:fillRect l="-1000" t="-2000" r="1000"/>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9" name="Group 46"/>
          <p:cNvGrpSpPr>
            <a:grpSpLocks/>
          </p:cNvGrpSpPr>
          <p:nvPr/>
        </p:nvGrpSpPr>
        <p:grpSpPr bwMode="auto">
          <a:xfrm>
            <a:off x="6467475" y="214313"/>
            <a:ext cx="1295400" cy="1295400"/>
            <a:chOff x="1571604" y="1000108"/>
            <a:chExt cx="1440000" cy="1440000"/>
          </a:xfrm>
        </p:grpSpPr>
        <p:sp>
          <p:nvSpPr>
            <p:cNvPr id="52" name="Oval 51"/>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3" name="5-Point Star 52"/>
            <p:cNvSpPr/>
            <p:nvPr/>
          </p:nvSpPr>
          <p:spPr>
            <a:xfrm rot="981830">
              <a:off x="1642192" y="1000108"/>
              <a:ext cx="1358824" cy="128647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0" name="Group 53"/>
          <p:cNvGrpSpPr>
            <a:grpSpLocks/>
          </p:cNvGrpSpPr>
          <p:nvPr/>
        </p:nvGrpSpPr>
        <p:grpSpPr bwMode="auto">
          <a:xfrm>
            <a:off x="4538663" y="3214688"/>
            <a:ext cx="1295400" cy="1295400"/>
            <a:chOff x="1571604" y="1000108"/>
            <a:chExt cx="1440000" cy="1440000"/>
          </a:xfrm>
        </p:grpSpPr>
        <p:sp>
          <p:nvSpPr>
            <p:cNvPr id="55" name="Oval 54"/>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5-Point Star 55"/>
            <p:cNvSpPr/>
            <p:nvPr/>
          </p:nvSpPr>
          <p:spPr>
            <a:xfrm rot="981830">
              <a:off x="1642192" y="1000108"/>
              <a:ext cx="1358824" cy="128647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1" name="Group 56"/>
          <p:cNvGrpSpPr>
            <a:grpSpLocks/>
          </p:cNvGrpSpPr>
          <p:nvPr/>
        </p:nvGrpSpPr>
        <p:grpSpPr bwMode="auto">
          <a:xfrm>
            <a:off x="4538663" y="1714500"/>
            <a:ext cx="1295400" cy="1295400"/>
            <a:chOff x="1571604" y="1000108"/>
            <a:chExt cx="1440000" cy="1440000"/>
          </a:xfrm>
        </p:grpSpPr>
        <p:sp>
          <p:nvSpPr>
            <p:cNvPr id="58" name="Oval 57"/>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9" name="5-Point Star 58"/>
            <p:cNvSpPr/>
            <p:nvPr/>
          </p:nvSpPr>
          <p:spPr>
            <a:xfrm rot="981830">
              <a:off x="1642192" y="1000108"/>
              <a:ext cx="1358824" cy="128647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2" name="Group 59"/>
          <p:cNvGrpSpPr>
            <a:grpSpLocks/>
          </p:cNvGrpSpPr>
          <p:nvPr/>
        </p:nvGrpSpPr>
        <p:grpSpPr bwMode="auto">
          <a:xfrm>
            <a:off x="6467475" y="1714500"/>
            <a:ext cx="1295400" cy="1295400"/>
            <a:chOff x="1571604" y="1000108"/>
            <a:chExt cx="1440000" cy="1440000"/>
          </a:xfrm>
        </p:grpSpPr>
        <p:sp>
          <p:nvSpPr>
            <p:cNvPr id="61" name="Oval 60"/>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2" name="5-Point Star 61"/>
            <p:cNvSpPr/>
            <p:nvPr/>
          </p:nvSpPr>
          <p:spPr>
            <a:xfrm rot="981830">
              <a:off x="1642192" y="1000108"/>
              <a:ext cx="1358824" cy="128647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15" name="Rectangle 14"/>
          <p:cNvSpPr/>
          <p:nvPr/>
        </p:nvSpPr>
        <p:spPr>
          <a:xfrm>
            <a:off x="2357438" y="142875"/>
            <a:ext cx="18002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a:solidFill>
                  <a:schemeClr val="bg1"/>
                </a:solidFill>
              </a:rPr>
              <a:t>(2) </a:t>
            </a:r>
            <a:r>
              <a:rPr lang="en-GB" sz="2000" b="1" dirty="0">
                <a:solidFill>
                  <a:schemeClr val="bg1"/>
                </a:solidFill>
              </a:rPr>
              <a:t>Uses inspectors </a:t>
            </a:r>
            <a:r>
              <a:rPr lang="en-GB" sz="2000" b="1" dirty="0" smtClean="0">
                <a:solidFill>
                  <a:schemeClr val="bg1"/>
                </a:solidFill>
              </a:rPr>
              <a:t>only at </a:t>
            </a:r>
            <a:r>
              <a:rPr lang="en-GB" sz="2000" b="1" dirty="0">
                <a:solidFill>
                  <a:schemeClr val="bg1"/>
                </a:solidFill>
              </a:rPr>
              <a:t>the end of the process</a:t>
            </a:r>
          </a:p>
        </p:txBody>
      </p:sp>
      <p:sp>
        <p:nvSpPr>
          <p:cNvPr id="27" name="Rectangle 26"/>
          <p:cNvSpPr/>
          <p:nvPr/>
        </p:nvSpPr>
        <p:spPr>
          <a:xfrm>
            <a:off x="4286250" y="3143250"/>
            <a:ext cx="18002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a:solidFill>
                  <a:schemeClr val="bg1"/>
                </a:solidFill>
              </a:rPr>
              <a:t>(11) Need to spend money on staff training</a:t>
            </a:r>
          </a:p>
        </p:txBody>
      </p:sp>
      <p:sp>
        <p:nvSpPr>
          <p:cNvPr id="28" name="Rectangle 27"/>
          <p:cNvSpPr/>
          <p:nvPr/>
        </p:nvSpPr>
        <p:spPr>
          <a:xfrm>
            <a:off x="428625" y="3143250"/>
            <a:ext cx="18002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a:solidFill>
                  <a:schemeClr val="bg1"/>
                </a:solidFill>
              </a:rPr>
              <a:t>(9) Can meet workers esteem needs</a:t>
            </a:r>
          </a:p>
        </p:txBody>
      </p:sp>
      <p:sp>
        <p:nvSpPr>
          <p:cNvPr id="29" name="Rectangle 28"/>
          <p:cNvSpPr/>
          <p:nvPr/>
        </p:nvSpPr>
        <p:spPr>
          <a:xfrm>
            <a:off x="428625" y="4643438"/>
            <a:ext cx="1800225"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a:solidFill>
                  <a:schemeClr val="bg1"/>
                </a:solidFill>
              </a:rPr>
              <a:t>(13) Possible staff resistance </a:t>
            </a:r>
          </a:p>
        </p:txBody>
      </p:sp>
      <p:sp>
        <p:nvSpPr>
          <p:cNvPr id="31" name="Rectangle 30"/>
          <p:cNvSpPr/>
          <p:nvPr/>
        </p:nvSpPr>
        <p:spPr>
          <a:xfrm>
            <a:off x="428625" y="1643063"/>
            <a:ext cx="1800225"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a:solidFill>
                  <a:schemeClr val="bg1"/>
                </a:solidFill>
              </a:rPr>
              <a:t>(5) Increases a </a:t>
            </a:r>
            <a:r>
              <a:rPr lang="en-GB" sz="2200" b="1" dirty="0" smtClean="0">
                <a:solidFill>
                  <a:schemeClr val="bg1"/>
                </a:solidFill>
              </a:rPr>
              <a:t>firms direct </a:t>
            </a:r>
            <a:r>
              <a:rPr lang="en-GB" sz="2200" b="1" dirty="0">
                <a:solidFill>
                  <a:schemeClr val="bg1"/>
                </a:solidFill>
              </a:rPr>
              <a:t>labour costs</a:t>
            </a:r>
          </a:p>
        </p:txBody>
      </p:sp>
      <p:sp>
        <p:nvSpPr>
          <p:cNvPr id="32" name="Rectangle 31"/>
          <p:cNvSpPr/>
          <p:nvPr/>
        </p:nvSpPr>
        <p:spPr>
          <a:xfrm>
            <a:off x="2357438" y="1643063"/>
            <a:ext cx="1800225"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a:solidFill>
                  <a:schemeClr val="bg1"/>
                </a:solidFill>
              </a:rPr>
              <a:t>(6) Quality standards need to be agreed</a:t>
            </a:r>
          </a:p>
        </p:txBody>
      </p:sp>
      <p:sp>
        <p:nvSpPr>
          <p:cNvPr id="34" name="Rectangle 33"/>
          <p:cNvSpPr/>
          <p:nvPr/>
        </p:nvSpPr>
        <p:spPr>
          <a:xfrm>
            <a:off x="6215063" y="142875"/>
            <a:ext cx="18002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a:solidFill>
                  <a:schemeClr val="bg1"/>
                </a:solidFill>
              </a:rPr>
              <a:t>(4) Empowers employees</a:t>
            </a:r>
          </a:p>
        </p:txBody>
      </p:sp>
      <p:sp>
        <p:nvSpPr>
          <p:cNvPr id="35" name="Rectangle 34"/>
          <p:cNvSpPr/>
          <p:nvPr/>
        </p:nvSpPr>
        <p:spPr>
          <a:xfrm>
            <a:off x="4286250" y="1646238"/>
            <a:ext cx="1800225"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a:solidFill>
                  <a:schemeClr val="bg1"/>
                </a:solidFill>
              </a:rPr>
              <a:t>(7) Everyone responsible for quality</a:t>
            </a:r>
          </a:p>
        </p:txBody>
      </p:sp>
      <p:sp>
        <p:nvSpPr>
          <p:cNvPr id="36" name="Rectangle 35"/>
          <p:cNvSpPr/>
          <p:nvPr/>
        </p:nvSpPr>
        <p:spPr>
          <a:xfrm>
            <a:off x="4286250" y="4621213"/>
            <a:ext cx="1800225"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b="1" dirty="0">
                <a:solidFill>
                  <a:schemeClr val="bg1"/>
                </a:solidFill>
              </a:rPr>
              <a:t>(15) Does little to encourage staff to improve quality</a:t>
            </a:r>
          </a:p>
        </p:txBody>
      </p:sp>
      <p:sp>
        <p:nvSpPr>
          <p:cNvPr id="37" name="Rectangle 36"/>
          <p:cNvSpPr/>
          <p:nvPr/>
        </p:nvSpPr>
        <p:spPr>
          <a:xfrm>
            <a:off x="2357438" y="4643438"/>
            <a:ext cx="1800225"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a:solidFill>
                  <a:schemeClr val="bg1"/>
                </a:solidFill>
              </a:rPr>
              <a:t>(14) Can improve staff motivation</a:t>
            </a:r>
          </a:p>
        </p:txBody>
      </p:sp>
      <p:sp>
        <p:nvSpPr>
          <p:cNvPr id="38" name="Rectangle 37"/>
          <p:cNvSpPr/>
          <p:nvPr/>
        </p:nvSpPr>
        <p:spPr>
          <a:xfrm>
            <a:off x="4286250" y="142875"/>
            <a:ext cx="18002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000" b="1" dirty="0">
                <a:solidFill>
                  <a:schemeClr val="bg1"/>
                </a:solidFill>
              </a:rPr>
              <a:t>(3) Takes responsibility away from the workers</a:t>
            </a:r>
          </a:p>
        </p:txBody>
      </p:sp>
      <p:sp>
        <p:nvSpPr>
          <p:cNvPr id="39" name="Rectangle 38"/>
          <p:cNvSpPr/>
          <p:nvPr/>
        </p:nvSpPr>
        <p:spPr>
          <a:xfrm>
            <a:off x="6215063" y="1643063"/>
            <a:ext cx="1800225"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b="1" dirty="0">
                <a:solidFill>
                  <a:schemeClr val="bg1"/>
                </a:solidFill>
              </a:rPr>
              <a:t>(8) Workers may not welcome extra responsibility</a:t>
            </a:r>
          </a:p>
        </p:txBody>
      </p:sp>
      <p:sp>
        <p:nvSpPr>
          <p:cNvPr id="40" name="Rectangle 39"/>
          <p:cNvSpPr/>
          <p:nvPr/>
        </p:nvSpPr>
        <p:spPr>
          <a:xfrm>
            <a:off x="6215063" y="3143250"/>
            <a:ext cx="18002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000" b="1" dirty="0">
                <a:solidFill>
                  <a:schemeClr val="bg1"/>
                </a:solidFill>
              </a:rPr>
              <a:t>(12) May slow down production when first implemented</a:t>
            </a:r>
          </a:p>
        </p:txBody>
      </p:sp>
      <p:sp>
        <p:nvSpPr>
          <p:cNvPr id="41" name="Rectangle 40"/>
          <p:cNvSpPr/>
          <p:nvPr/>
        </p:nvSpPr>
        <p:spPr>
          <a:xfrm>
            <a:off x="6215063" y="4643438"/>
            <a:ext cx="1800225"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000" b="1" dirty="0">
                <a:solidFill>
                  <a:schemeClr val="bg1"/>
                </a:solidFill>
              </a:rPr>
              <a:t>(16) Increases workers responsibility</a:t>
            </a:r>
          </a:p>
        </p:txBody>
      </p:sp>
      <p:sp>
        <p:nvSpPr>
          <p:cNvPr id="81" name="Multiply 80"/>
          <p:cNvSpPr/>
          <p:nvPr/>
        </p:nvSpPr>
        <p:spPr>
          <a:xfrm>
            <a:off x="5786438" y="4632325"/>
            <a:ext cx="285750" cy="3571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2" name="Multiply 81"/>
          <p:cNvSpPr/>
          <p:nvPr/>
        </p:nvSpPr>
        <p:spPr>
          <a:xfrm>
            <a:off x="1928813" y="1643063"/>
            <a:ext cx="285750" cy="35718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3" name="Multiply 82"/>
          <p:cNvSpPr/>
          <p:nvPr/>
        </p:nvSpPr>
        <p:spPr>
          <a:xfrm>
            <a:off x="5786438" y="142875"/>
            <a:ext cx="285750" cy="3571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4" name="Multiply 83"/>
          <p:cNvSpPr/>
          <p:nvPr/>
        </p:nvSpPr>
        <p:spPr>
          <a:xfrm>
            <a:off x="3857625" y="142875"/>
            <a:ext cx="285750" cy="3571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5" name="Multiply 84"/>
          <p:cNvSpPr/>
          <p:nvPr/>
        </p:nvSpPr>
        <p:spPr>
          <a:xfrm>
            <a:off x="3857625" y="3143250"/>
            <a:ext cx="285750" cy="3571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6" name="Sun 85"/>
          <p:cNvSpPr/>
          <p:nvPr/>
        </p:nvSpPr>
        <p:spPr>
          <a:xfrm>
            <a:off x="8388424" y="260648"/>
            <a:ext cx="357188" cy="357188"/>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7" name="Rectangle 86"/>
          <p:cNvSpPr/>
          <p:nvPr/>
        </p:nvSpPr>
        <p:spPr>
          <a:xfrm>
            <a:off x="1060450" y="6181725"/>
            <a:ext cx="694055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lgn="ctr" fontAlgn="auto">
              <a:spcBef>
                <a:spcPts val="0"/>
              </a:spcBef>
              <a:spcAft>
                <a:spcPts val="0"/>
              </a:spcAft>
              <a:defRPr/>
            </a:pPr>
            <a:r>
              <a:rPr lang="en-GB" sz="2300" b="1" dirty="0"/>
              <a:t>   Which are features of TQM?</a:t>
            </a:r>
          </a:p>
        </p:txBody>
      </p:sp>
      <p:sp>
        <p:nvSpPr>
          <p:cNvPr id="46" name="Oval 45"/>
          <p:cNvSpPr/>
          <p:nvPr/>
        </p:nvSpPr>
        <p:spPr>
          <a:xfrm>
            <a:off x="445774" y="6118544"/>
            <a:ext cx="720000" cy="720000"/>
          </a:xfrm>
          <a:prstGeom prst="ellipse">
            <a:avLst/>
          </a:prstGeom>
          <a:blipFill dpi="0" rotWithShape="1">
            <a:blip r:embed="rId6" cstate="print"/>
            <a:srcRect/>
            <a:stretch>
              <a:fillRect l="-1000" t="-2000" r="1000"/>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3" name="Group 87"/>
          <p:cNvGrpSpPr>
            <a:grpSpLocks/>
          </p:cNvGrpSpPr>
          <p:nvPr/>
        </p:nvGrpSpPr>
        <p:grpSpPr bwMode="auto">
          <a:xfrm>
            <a:off x="8358188" y="928688"/>
            <a:ext cx="358775" cy="360362"/>
            <a:chOff x="1571604" y="1000108"/>
            <a:chExt cx="1440000" cy="1440000"/>
          </a:xfrm>
        </p:grpSpPr>
        <p:sp>
          <p:nvSpPr>
            <p:cNvPr id="89" name="Oval 88"/>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0" name="5-Point Star 89"/>
            <p:cNvSpPr/>
            <p:nvPr/>
          </p:nvSpPr>
          <p:spPr>
            <a:xfrm rot="981830">
              <a:off x="1641690" y="1000108"/>
              <a:ext cx="1357170" cy="1287753"/>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4" name="Group 90"/>
          <p:cNvGrpSpPr>
            <a:grpSpLocks/>
          </p:cNvGrpSpPr>
          <p:nvPr/>
        </p:nvGrpSpPr>
        <p:grpSpPr bwMode="auto">
          <a:xfrm>
            <a:off x="8358188" y="1365250"/>
            <a:ext cx="358775" cy="360363"/>
            <a:chOff x="1571604" y="1000108"/>
            <a:chExt cx="1440000" cy="1440000"/>
          </a:xfrm>
        </p:grpSpPr>
        <p:sp>
          <p:nvSpPr>
            <p:cNvPr id="92" name="Oval 91"/>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3" name="5-Point Star 92"/>
            <p:cNvSpPr/>
            <p:nvPr/>
          </p:nvSpPr>
          <p:spPr>
            <a:xfrm rot="981830">
              <a:off x="1641690" y="1000108"/>
              <a:ext cx="1357170" cy="128775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6" name="Group 93"/>
          <p:cNvGrpSpPr>
            <a:grpSpLocks/>
          </p:cNvGrpSpPr>
          <p:nvPr/>
        </p:nvGrpSpPr>
        <p:grpSpPr bwMode="auto">
          <a:xfrm>
            <a:off x="8358188" y="1801813"/>
            <a:ext cx="358775" cy="360362"/>
            <a:chOff x="1571604" y="1000108"/>
            <a:chExt cx="1440000" cy="1440000"/>
          </a:xfrm>
        </p:grpSpPr>
        <p:sp>
          <p:nvSpPr>
            <p:cNvPr id="95" name="Oval 94"/>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6" name="5-Point Star 95"/>
            <p:cNvSpPr/>
            <p:nvPr/>
          </p:nvSpPr>
          <p:spPr>
            <a:xfrm rot="981830">
              <a:off x="1641690" y="1000108"/>
              <a:ext cx="1357170" cy="1287753"/>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7" name="Group 96"/>
          <p:cNvGrpSpPr>
            <a:grpSpLocks/>
          </p:cNvGrpSpPr>
          <p:nvPr/>
        </p:nvGrpSpPr>
        <p:grpSpPr bwMode="auto">
          <a:xfrm>
            <a:off x="8358188" y="2238375"/>
            <a:ext cx="358775" cy="360363"/>
            <a:chOff x="1571604" y="1000108"/>
            <a:chExt cx="1440000" cy="1440000"/>
          </a:xfrm>
        </p:grpSpPr>
        <p:sp>
          <p:nvSpPr>
            <p:cNvPr id="98" name="Oval 97"/>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9" name="5-Point Star 98"/>
            <p:cNvSpPr/>
            <p:nvPr/>
          </p:nvSpPr>
          <p:spPr>
            <a:xfrm rot="981830">
              <a:off x="1641690" y="1000108"/>
              <a:ext cx="1357170" cy="128775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8" name="Group 99"/>
          <p:cNvGrpSpPr>
            <a:grpSpLocks/>
          </p:cNvGrpSpPr>
          <p:nvPr/>
        </p:nvGrpSpPr>
        <p:grpSpPr bwMode="auto">
          <a:xfrm>
            <a:off x="8358188" y="2674938"/>
            <a:ext cx="358775" cy="360362"/>
            <a:chOff x="1571604" y="1000108"/>
            <a:chExt cx="1440000" cy="1440000"/>
          </a:xfrm>
        </p:grpSpPr>
        <p:sp>
          <p:nvSpPr>
            <p:cNvPr id="101" name="Oval 100"/>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 name="5-Point Star 101"/>
            <p:cNvSpPr/>
            <p:nvPr/>
          </p:nvSpPr>
          <p:spPr>
            <a:xfrm rot="981830">
              <a:off x="1641690" y="1000108"/>
              <a:ext cx="1357170" cy="1287753"/>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9" name="Group 102"/>
          <p:cNvGrpSpPr>
            <a:grpSpLocks/>
          </p:cNvGrpSpPr>
          <p:nvPr/>
        </p:nvGrpSpPr>
        <p:grpSpPr bwMode="auto">
          <a:xfrm>
            <a:off x="8358188" y="3111500"/>
            <a:ext cx="358775" cy="360363"/>
            <a:chOff x="1571604" y="1000108"/>
            <a:chExt cx="1440000" cy="1440000"/>
          </a:xfrm>
        </p:grpSpPr>
        <p:sp>
          <p:nvSpPr>
            <p:cNvPr id="104" name="Oval 103"/>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5" name="5-Point Star 104"/>
            <p:cNvSpPr/>
            <p:nvPr/>
          </p:nvSpPr>
          <p:spPr>
            <a:xfrm rot="981830">
              <a:off x="1641690" y="1000108"/>
              <a:ext cx="1357170" cy="128775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20" name="Group 105"/>
          <p:cNvGrpSpPr>
            <a:grpSpLocks/>
          </p:cNvGrpSpPr>
          <p:nvPr/>
        </p:nvGrpSpPr>
        <p:grpSpPr bwMode="auto">
          <a:xfrm>
            <a:off x="8358188" y="3548063"/>
            <a:ext cx="358775" cy="360362"/>
            <a:chOff x="1571604" y="1000108"/>
            <a:chExt cx="1440000" cy="1440000"/>
          </a:xfrm>
        </p:grpSpPr>
        <p:sp>
          <p:nvSpPr>
            <p:cNvPr id="107" name="Oval 106"/>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8" name="5-Point Star 107"/>
            <p:cNvSpPr/>
            <p:nvPr/>
          </p:nvSpPr>
          <p:spPr>
            <a:xfrm rot="981830">
              <a:off x="1641690" y="1000108"/>
              <a:ext cx="1357170" cy="1287753"/>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21" name="Group 108"/>
          <p:cNvGrpSpPr>
            <a:grpSpLocks/>
          </p:cNvGrpSpPr>
          <p:nvPr/>
        </p:nvGrpSpPr>
        <p:grpSpPr bwMode="auto">
          <a:xfrm>
            <a:off x="8358188" y="3984625"/>
            <a:ext cx="358775" cy="360363"/>
            <a:chOff x="1571604" y="1000108"/>
            <a:chExt cx="1440000" cy="1440000"/>
          </a:xfrm>
        </p:grpSpPr>
        <p:sp>
          <p:nvSpPr>
            <p:cNvPr id="110" name="Oval 109"/>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1" name="5-Point Star 110"/>
            <p:cNvSpPr/>
            <p:nvPr/>
          </p:nvSpPr>
          <p:spPr>
            <a:xfrm rot="981830">
              <a:off x="1641690" y="1000108"/>
              <a:ext cx="1357170" cy="128775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22" name="Group 111"/>
          <p:cNvGrpSpPr>
            <a:grpSpLocks/>
          </p:cNvGrpSpPr>
          <p:nvPr/>
        </p:nvGrpSpPr>
        <p:grpSpPr bwMode="auto">
          <a:xfrm>
            <a:off x="8358188" y="4421188"/>
            <a:ext cx="358775" cy="360362"/>
            <a:chOff x="1571604" y="1000108"/>
            <a:chExt cx="1440000" cy="1440000"/>
          </a:xfrm>
        </p:grpSpPr>
        <p:sp>
          <p:nvSpPr>
            <p:cNvPr id="113" name="Oval 112"/>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4" name="5-Point Star 113"/>
            <p:cNvSpPr/>
            <p:nvPr/>
          </p:nvSpPr>
          <p:spPr>
            <a:xfrm rot="981830">
              <a:off x="1641690" y="1000108"/>
              <a:ext cx="1357170" cy="1287753"/>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23" name="Group 114"/>
          <p:cNvGrpSpPr>
            <a:grpSpLocks/>
          </p:cNvGrpSpPr>
          <p:nvPr/>
        </p:nvGrpSpPr>
        <p:grpSpPr bwMode="auto">
          <a:xfrm>
            <a:off x="8358188" y="4857750"/>
            <a:ext cx="358775" cy="360363"/>
            <a:chOff x="1571604" y="1000108"/>
            <a:chExt cx="1440000" cy="1440000"/>
          </a:xfrm>
        </p:grpSpPr>
        <p:sp>
          <p:nvSpPr>
            <p:cNvPr id="116" name="Oval 115"/>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7" name="5-Point Star 116"/>
            <p:cNvSpPr/>
            <p:nvPr/>
          </p:nvSpPr>
          <p:spPr>
            <a:xfrm rot="981830">
              <a:off x="1641690" y="1000108"/>
              <a:ext cx="1357170" cy="128775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4160" name="TextBox 117"/>
          <p:cNvSpPr txBox="1">
            <a:spLocks noChangeArrowheads="1"/>
          </p:cNvSpPr>
          <p:nvPr/>
        </p:nvSpPr>
        <p:spPr bwMode="auto">
          <a:xfrm>
            <a:off x="8118475" y="928688"/>
            <a:ext cx="301625" cy="369887"/>
          </a:xfrm>
          <a:prstGeom prst="rect">
            <a:avLst/>
          </a:prstGeom>
          <a:noFill/>
          <a:ln w="9525">
            <a:noFill/>
            <a:miter lim="800000"/>
            <a:headEnd/>
            <a:tailEnd/>
          </a:ln>
        </p:spPr>
        <p:txBody>
          <a:bodyPr>
            <a:spAutoFit/>
          </a:bodyPr>
          <a:lstStyle/>
          <a:p>
            <a:r>
              <a:rPr lang="en-GB">
                <a:solidFill>
                  <a:schemeClr val="bg1"/>
                </a:solidFill>
                <a:latin typeface="Calibri" pitchFamily="34" charset="0"/>
              </a:rPr>
              <a:t>1</a:t>
            </a:r>
          </a:p>
        </p:txBody>
      </p:sp>
      <p:sp>
        <p:nvSpPr>
          <p:cNvPr id="4161" name="TextBox 118"/>
          <p:cNvSpPr txBox="1">
            <a:spLocks noChangeArrowheads="1"/>
          </p:cNvSpPr>
          <p:nvPr/>
        </p:nvSpPr>
        <p:spPr bwMode="auto">
          <a:xfrm>
            <a:off x="8118475" y="1370013"/>
            <a:ext cx="301625"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2</a:t>
            </a:r>
          </a:p>
        </p:txBody>
      </p:sp>
      <p:sp>
        <p:nvSpPr>
          <p:cNvPr id="4162" name="TextBox 119"/>
          <p:cNvSpPr txBox="1">
            <a:spLocks noChangeArrowheads="1"/>
          </p:cNvSpPr>
          <p:nvPr/>
        </p:nvSpPr>
        <p:spPr bwMode="auto">
          <a:xfrm>
            <a:off x="8118475" y="1811338"/>
            <a:ext cx="301625"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3</a:t>
            </a:r>
          </a:p>
        </p:txBody>
      </p:sp>
      <p:sp>
        <p:nvSpPr>
          <p:cNvPr id="4163" name="TextBox 120"/>
          <p:cNvSpPr txBox="1">
            <a:spLocks noChangeArrowheads="1"/>
          </p:cNvSpPr>
          <p:nvPr/>
        </p:nvSpPr>
        <p:spPr bwMode="auto">
          <a:xfrm>
            <a:off x="8118475" y="2254250"/>
            <a:ext cx="301625" cy="368300"/>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4</a:t>
            </a:r>
          </a:p>
        </p:txBody>
      </p:sp>
      <p:sp>
        <p:nvSpPr>
          <p:cNvPr id="4164" name="TextBox 122"/>
          <p:cNvSpPr txBox="1">
            <a:spLocks noChangeArrowheads="1"/>
          </p:cNvSpPr>
          <p:nvPr/>
        </p:nvSpPr>
        <p:spPr bwMode="auto">
          <a:xfrm>
            <a:off x="8118475" y="2695575"/>
            <a:ext cx="301625" cy="369888"/>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5</a:t>
            </a:r>
          </a:p>
        </p:txBody>
      </p:sp>
      <p:sp>
        <p:nvSpPr>
          <p:cNvPr id="4165" name="TextBox 123"/>
          <p:cNvSpPr txBox="1">
            <a:spLocks noChangeArrowheads="1"/>
          </p:cNvSpPr>
          <p:nvPr/>
        </p:nvSpPr>
        <p:spPr bwMode="auto">
          <a:xfrm>
            <a:off x="8001000" y="4827588"/>
            <a:ext cx="419100"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10</a:t>
            </a:r>
          </a:p>
        </p:txBody>
      </p:sp>
      <p:sp>
        <p:nvSpPr>
          <p:cNvPr id="4166" name="TextBox 124"/>
          <p:cNvSpPr txBox="1">
            <a:spLocks noChangeArrowheads="1"/>
          </p:cNvSpPr>
          <p:nvPr/>
        </p:nvSpPr>
        <p:spPr bwMode="auto">
          <a:xfrm>
            <a:off x="8118475" y="3105150"/>
            <a:ext cx="301625" cy="368300"/>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6</a:t>
            </a:r>
          </a:p>
        </p:txBody>
      </p:sp>
      <p:sp>
        <p:nvSpPr>
          <p:cNvPr id="4167" name="TextBox 125"/>
          <p:cNvSpPr txBox="1">
            <a:spLocks noChangeArrowheads="1"/>
          </p:cNvSpPr>
          <p:nvPr/>
        </p:nvSpPr>
        <p:spPr bwMode="auto">
          <a:xfrm>
            <a:off x="8118475" y="3578225"/>
            <a:ext cx="301625" cy="369888"/>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7</a:t>
            </a:r>
          </a:p>
        </p:txBody>
      </p:sp>
      <p:sp>
        <p:nvSpPr>
          <p:cNvPr id="4168" name="TextBox 126"/>
          <p:cNvSpPr txBox="1">
            <a:spLocks noChangeArrowheads="1"/>
          </p:cNvSpPr>
          <p:nvPr/>
        </p:nvSpPr>
        <p:spPr bwMode="auto">
          <a:xfrm>
            <a:off x="8118475" y="3976688"/>
            <a:ext cx="301625"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8</a:t>
            </a:r>
          </a:p>
        </p:txBody>
      </p:sp>
      <p:sp>
        <p:nvSpPr>
          <p:cNvPr id="4169" name="TextBox 127"/>
          <p:cNvSpPr txBox="1">
            <a:spLocks noChangeArrowheads="1"/>
          </p:cNvSpPr>
          <p:nvPr/>
        </p:nvSpPr>
        <p:spPr bwMode="auto">
          <a:xfrm>
            <a:off x="8118475" y="4418013"/>
            <a:ext cx="301625"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9</a:t>
            </a:r>
          </a:p>
        </p:txBody>
      </p:sp>
      <p:sp>
        <p:nvSpPr>
          <p:cNvPr id="4170" name="TextBox 128"/>
          <p:cNvSpPr txBox="1">
            <a:spLocks noChangeArrowheads="1"/>
          </p:cNvSpPr>
          <p:nvPr/>
        </p:nvSpPr>
        <p:spPr bwMode="auto">
          <a:xfrm>
            <a:off x="8001000" y="5345113"/>
            <a:ext cx="419100"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11</a:t>
            </a:r>
          </a:p>
        </p:txBody>
      </p:sp>
      <p:grpSp>
        <p:nvGrpSpPr>
          <p:cNvPr id="24" name="Group 129"/>
          <p:cNvGrpSpPr>
            <a:grpSpLocks/>
          </p:cNvGrpSpPr>
          <p:nvPr/>
        </p:nvGrpSpPr>
        <p:grpSpPr bwMode="auto">
          <a:xfrm>
            <a:off x="8358188" y="5322888"/>
            <a:ext cx="360362" cy="358775"/>
            <a:chOff x="1571604" y="1000108"/>
            <a:chExt cx="1440000" cy="1440000"/>
          </a:xfrm>
        </p:grpSpPr>
        <p:sp>
          <p:nvSpPr>
            <p:cNvPr id="131" name="Oval 130"/>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2" name="5-Point Star 131"/>
            <p:cNvSpPr/>
            <p:nvPr/>
          </p:nvSpPr>
          <p:spPr>
            <a:xfrm rot="981830">
              <a:off x="1641382" y="1000108"/>
              <a:ext cx="1357535" cy="128708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4172" name="TextBox 132"/>
          <p:cNvSpPr txBox="1">
            <a:spLocks noChangeArrowheads="1"/>
          </p:cNvSpPr>
          <p:nvPr/>
        </p:nvSpPr>
        <p:spPr bwMode="auto">
          <a:xfrm>
            <a:off x="8653463" y="928688"/>
            <a:ext cx="587375" cy="369887"/>
          </a:xfrm>
          <a:prstGeom prst="rect">
            <a:avLst/>
          </a:prstGeom>
          <a:noFill/>
          <a:ln w="9525">
            <a:noFill/>
            <a:miter lim="800000"/>
            <a:headEnd/>
            <a:tailEnd/>
          </a:ln>
        </p:spPr>
        <p:txBody>
          <a:bodyPr>
            <a:spAutoFit/>
          </a:bodyPr>
          <a:lstStyle/>
          <a:p>
            <a:r>
              <a:rPr lang="en-GB">
                <a:solidFill>
                  <a:schemeClr val="bg1"/>
                </a:solidFill>
                <a:latin typeface="Calibri" pitchFamily="34" charset="0"/>
              </a:rPr>
              <a:t>10</a:t>
            </a:r>
          </a:p>
        </p:txBody>
      </p:sp>
      <p:sp>
        <p:nvSpPr>
          <p:cNvPr id="4173" name="TextBox 133"/>
          <p:cNvSpPr txBox="1">
            <a:spLocks noChangeArrowheads="1"/>
          </p:cNvSpPr>
          <p:nvPr/>
        </p:nvSpPr>
        <p:spPr bwMode="auto">
          <a:xfrm>
            <a:off x="8653463" y="1370013"/>
            <a:ext cx="419100"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20</a:t>
            </a:r>
          </a:p>
        </p:txBody>
      </p:sp>
      <p:sp>
        <p:nvSpPr>
          <p:cNvPr id="4174" name="TextBox 134"/>
          <p:cNvSpPr txBox="1">
            <a:spLocks noChangeArrowheads="1"/>
          </p:cNvSpPr>
          <p:nvPr/>
        </p:nvSpPr>
        <p:spPr bwMode="auto">
          <a:xfrm>
            <a:off x="8653463" y="1811338"/>
            <a:ext cx="419100"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30</a:t>
            </a:r>
          </a:p>
        </p:txBody>
      </p:sp>
      <p:sp>
        <p:nvSpPr>
          <p:cNvPr id="4175" name="TextBox 135"/>
          <p:cNvSpPr txBox="1">
            <a:spLocks noChangeArrowheads="1"/>
          </p:cNvSpPr>
          <p:nvPr/>
        </p:nvSpPr>
        <p:spPr bwMode="auto">
          <a:xfrm>
            <a:off x="8653463" y="2254250"/>
            <a:ext cx="419100" cy="368300"/>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40</a:t>
            </a:r>
          </a:p>
        </p:txBody>
      </p:sp>
      <p:sp>
        <p:nvSpPr>
          <p:cNvPr id="4176" name="TextBox 136"/>
          <p:cNvSpPr txBox="1">
            <a:spLocks noChangeArrowheads="1"/>
          </p:cNvSpPr>
          <p:nvPr/>
        </p:nvSpPr>
        <p:spPr bwMode="auto">
          <a:xfrm>
            <a:off x="8653463" y="2695575"/>
            <a:ext cx="419100" cy="369888"/>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50</a:t>
            </a:r>
          </a:p>
        </p:txBody>
      </p:sp>
      <p:sp>
        <p:nvSpPr>
          <p:cNvPr id="4177" name="TextBox 137"/>
          <p:cNvSpPr txBox="1">
            <a:spLocks noChangeArrowheads="1"/>
          </p:cNvSpPr>
          <p:nvPr/>
        </p:nvSpPr>
        <p:spPr bwMode="auto">
          <a:xfrm>
            <a:off x="8653463" y="4827588"/>
            <a:ext cx="536575"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100</a:t>
            </a:r>
          </a:p>
        </p:txBody>
      </p:sp>
      <p:sp>
        <p:nvSpPr>
          <p:cNvPr id="4178" name="TextBox 138"/>
          <p:cNvSpPr txBox="1">
            <a:spLocks noChangeArrowheads="1"/>
          </p:cNvSpPr>
          <p:nvPr/>
        </p:nvSpPr>
        <p:spPr bwMode="auto">
          <a:xfrm>
            <a:off x="8653463" y="3105150"/>
            <a:ext cx="419100" cy="368300"/>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60</a:t>
            </a:r>
          </a:p>
        </p:txBody>
      </p:sp>
      <p:sp>
        <p:nvSpPr>
          <p:cNvPr id="4179" name="TextBox 139"/>
          <p:cNvSpPr txBox="1">
            <a:spLocks noChangeArrowheads="1"/>
          </p:cNvSpPr>
          <p:nvPr/>
        </p:nvSpPr>
        <p:spPr bwMode="auto">
          <a:xfrm>
            <a:off x="8653463" y="3578225"/>
            <a:ext cx="419100" cy="369888"/>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70</a:t>
            </a:r>
          </a:p>
        </p:txBody>
      </p:sp>
      <p:sp>
        <p:nvSpPr>
          <p:cNvPr id="4180" name="TextBox 140"/>
          <p:cNvSpPr txBox="1">
            <a:spLocks noChangeArrowheads="1"/>
          </p:cNvSpPr>
          <p:nvPr/>
        </p:nvSpPr>
        <p:spPr bwMode="auto">
          <a:xfrm>
            <a:off x="8653463" y="3976688"/>
            <a:ext cx="419100"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80</a:t>
            </a:r>
          </a:p>
        </p:txBody>
      </p:sp>
      <p:sp>
        <p:nvSpPr>
          <p:cNvPr id="4181" name="TextBox 141"/>
          <p:cNvSpPr txBox="1">
            <a:spLocks noChangeArrowheads="1"/>
          </p:cNvSpPr>
          <p:nvPr/>
        </p:nvSpPr>
        <p:spPr bwMode="auto">
          <a:xfrm>
            <a:off x="8653463" y="4418013"/>
            <a:ext cx="419100"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90</a:t>
            </a:r>
          </a:p>
        </p:txBody>
      </p:sp>
      <p:sp>
        <p:nvSpPr>
          <p:cNvPr id="4182" name="TextBox 142"/>
          <p:cNvSpPr txBox="1">
            <a:spLocks noChangeArrowheads="1"/>
          </p:cNvSpPr>
          <p:nvPr/>
        </p:nvSpPr>
        <p:spPr bwMode="auto">
          <a:xfrm>
            <a:off x="8653463" y="5345113"/>
            <a:ext cx="536575"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110</a:t>
            </a:r>
          </a:p>
        </p:txBody>
      </p:sp>
      <p:sp>
        <p:nvSpPr>
          <p:cNvPr id="4183" name="TextBox 143"/>
          <p:cNvSpPr txBox="1">
            <a:spLocks noChangeArrowheads="1"/>
          </p:cNvSpPr>
          <p:nvPr/>
        </p:nvSpPr>
        <p:spPr bwMode="auto">
          <a:xfrm>
            <a:off x="8143875" y="571500"/>
            <a:ext cx="873125" cy="369888"/>
          </a:xfrm>
          <a:prstGeom prst="rect">
            <a:avLst/>
          </a:prstGeom>
          <a:noFill/>
          <a:ln w="9525">
            <a:noFill/>
            <a:miter lim="800000"/>
            <a:headEnd/>
            <a:tailEnd/>
          </a:ln>
        </p:spPr>
        <p:txBody>
          <a:bodyPr>
            <a:spAutoFit/>
          </a:bodyPr>
          <a:lstStyle/>
          <a:p>
            <a:r>
              <a:rPr lang="en-GB">
                <a:solidFill>
                  <a:schemeClr val="bg1"/>
                </a:solidFill>
                <a:latin typeface="Calibri" pitchFamily="34" charset="0"/>
              </a:rPr>
              <a:t>Values</a:t>
            </a:r>
          </a:p>
        </p:txBody>
      </p:sp>
      <p:sp>
        <p:nvSpPr>
          <p:cNvPr id="122" name="Action Button: Forward or Next 121">
            <a:hlinkClick r:id="" action="ppaction://hlinkshowjump?jump=nextslide" highlightClick="1"/>
          </p:cNvPr>
          <p:cNvSpPr/>
          <p:nvPr/>
        </p:nvSpPr>
        <p:spPr>
          <a:xfrm>
            <a:off x="8132763" y="6176963"/>
            <a:ext cx="857250" cy="50006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Next</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wipeout.wav"/>
                                        </p:tgtEl>
                                      </p:cMediaNode>
                                    </p:audio>
                                  </p:subTnLst>
                                </p:cTn>
                              </p:par>
                              <p:par>
                                <p:cTn id="8" presetID="35"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2000"/>
                                        <p:tgtEl>
                                          <p:spTgt spid="42"/>
                                        </p:tgtEl>
                                      </p:cBhvr>
                                    </p:animEffect>
                                    <p:anim calcmode="lin" valueType="num">
                                      <p:cBhvr>
                                        <p:cTn id="11" dur="2000" fill="hold"/>
                                        <p:tgtEl>
                                          <p:spTgt spid="42"/>
                                        </p:tgtEl>
                                        <p:attrNameLst>
                                          <p:attrName>style.rotation</p:attrName>
                                        </p:attrNameLst>
                                      </p:cBhvr>
                                      <p:tavLst>
                                        <p:tav tm="0">
                                          <p:val>
                                            <p:fltVal val="720"/>
                                          </p:val>
                                        </p:tav>
                                        <p:tav tm="100000">
                                          <p:val>
                                            <p:fltVal val="0"/>
                                          </p:val>
                                        </p:tav>
                                      </p:tavLst>
                                    </p:anim>
                                    <p:anim calcmode="lin" valueType="num">
                                      <p:cBhvr>
                                        <p:cTn id="12" dur="2000" fill="hold"/>
                                        <p:tgtEl>
                                          <p:spTgt spid="42"/>
                                        </p:tgtEl>
                                        <p:attrNameLst>
                                          <p:attrName>ppt_h</p:attrName>
                                        </p:attrNameLst>
                                      </p:cBhvr>
                                      <p:tavLst>
                                        <p:tav tm="0">
                                          <p:val>
                                            <p:fltVal val="0"/>
                                          </p:val>
                                        </p:tav>
                                        <p:tav tm="100000">
                                          <p:val>
                                            <p:strVal val="#ppt_h"/>
                                          </p:val>
                                        </p:tav>
                                      </p:tavLst>
                                    </p:anim>
                                    <p:anim calcmode="lin" valueType="num">
                                      <p:cBhvr>
                                        <p:cTn id="13" dur="2000" fill="hold"/>
                                        <p:tgtEl>
                                          <p:spTgt spid="42"/>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4" presetClass="exit" presetSubtype="32" fill="hold" grpId="0" nodeType="clickEffect">
                                  <p:stCondLst>
                                    <p:cond delay="0"/>
                                  </p:stCondLst>
                                  <p:childTnLst>
                                    <p:animEffect transition="out" filter="box(ou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right.wav"/>
                                        </p:tgtEl>
                                      </p:cMediaNode>
                                    </p:audio>
                                  </p:subTnLst>
                                </p:cTn>
                              </p:par>
                              <p:par>
                                <p:cTn id="20" presetID="35"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style.rotation</p:attrName>
                                        </p:attrNameLst>
                                      </p:cBhvr>
                                      <p:tavLst>
                                        <p:tav tm="0">
                                          <p:val>
                                            <p:fltVal val="720"/>
                                          </p:val>
                                        </p:tav>
                                        <p:tav tm="100000">
                                          <p:val>
                                            <p:fltVal val="0"/>
                                          </p:val>
                                        </p:tav>
                                      </p:tavLst>
                                    </p:anim>
                                    <p:anim calcmode="lin" valueType="num">
                                      <p:cBhvr>
                                        <p:cTn id="24" dur="2000" fill="hold"/>
                                        <p:tgtEl>
                                          <p:spTgt spid="10"/>
                                        </p:tgtEl>
                                        <p:attrNameLst>
                                          <p:attrName>ppt_h</p:attrName>
                                        </p:attrNameLst>
                                      </p:cBhvr>
                                      <p:tavLst>
                                        <p:tav tm="0">
                                          <p:val>
                                            <p:fltVal val="0"/>
                                          </p:val>
                                        </p:tav>
                                        <p:tav tm="100000">
                                          <p:val>
                                            <p:strVal val="#ppt_h"/>
                                          </p:val>
                                        </p:tav>
                                      </p:tavLst>
                                    </p:anim>
                                    <p:anim calcmode="lin" valueType="num">
                                      <p:cBhvr>
                                        <p:cTn id="25"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27"/>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4" presetClass="exit" presetSubtype="32" fill="hold" grpId="0" nodeType="clickEffect">
                                  <p:stCondLst>
                                    <p:cond delay="0"/>
                                  </p:stCondLst>
                                  <p:childTnLst>
                                    <p:animEffect transition="out" filter="box(out)">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right.wav"/>
                                        </p:tgtEl>
                                      </p:cMediaNode>
                                    </p:audio>
                                  </p:subTnLst>
                                </p:cTn>
                              </p:par>
                              <p:par>
                                <p:cTn id="32" presetID="35"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000"/>
                                        <p:tgtEl>
                                          <p:spTgt spid="6"/>
                                        </p:tgtEl>
                                      </p:cBhvr>
                                    </p:animEffect>
                                    <p:anim calcmode="lin" valueType="num">
                                      <p:cBhvr>
                                        <p:cTn id="35" dur="2000" fill="hold"/>
                                        <p:tgtEl>
                                          <p:spTgt spid="6"/>
                                        </p:tgtEl>
                                        <p:attrNameLst>
                                          <p:attrName>style.rotation</p:attrName>
                                        </p:attrNameLst>
                                      </p:cBhvr>
                                      <p:tavLst>
                                        <p:tav tm="0">
                                          <p:val>
                                            <p:fltVal val="720"/>
                                          </p:val>
                                        </p:tav>
                                        <p:tav tm="100000">
                                          <p:val>
                                            <p:fltVal val="0"/>
                                          </p:val>
                                        </p:tav>
                                      </p:tavLst>
                                    </p:anim>
                                    <p:anim calcmode="lin" valueType="num">
                                      <p:cBhvr>
                                        <p:cTn id="36" dur="2000" fill="hold"/>
                                        <p:tgtEl>
                                          <p:spTgt spid="6"/>
                                        </p:tgtEl>
                                        <p:attrNameLst>
                                          <p:attrName>ppt_h</p:attrName>
                                        </p:attrNameLst>
                                      </p:cBhvr>
                                      <p:tavLst>
                                        <p:tav tm="0">
                                          <p:val>
                                            <p:fltVal val="0"/>
                                          </p:val>
                                        </p:tav>
                                        <p:tav tm="100000">
                                          <p:val>
                                            <p:strVal val="#ppt_h"/>
                                          </p:val>
                                        </p:tav>
                                      </p:tavLst>
                                    </p:anim>
                                    <p:anim calcmode="lin" valueType="num">
                                      <p:cBhvr>
                                        <p:cTn id="37"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4" presetClass="exit" presetSubtype="32" fill="hold" grpId="0" nodeType="clickEffect">
                                  <p:stCondLst>
                                    <p:cond delay="0"/>
                                  </p:stCondLst>
                                  <p:childTnLst>
                                    <p:animEffect transition="out" filter="box(out)">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right.wav"/>
                                        </p:tgtEl>
                                      </p:cMediaNode>
                                    </p:audio>
                                  </p:subTnLst>
                                </p:cTn>
                              </p:par>
                              <p:par>
                                <p:cTn id="44" presetID="35"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2000"/>
                                        <p:tgtEl>
                                          <p:spTgt spid="3"/>
                                        </p:tgtEl>
                                      </p:cBhvr>
                                    </p:animEffect>
                                    <p:anim calcmode="lin" valueType="num">
                                      <p:cBhvr>
                                        <p:cTn id="47" dur="2000" fill="hold"/>
                                        <p:tgtEl>
                                          <p:spTgt spid="3"/>
                                        </p:tgtEl>
                                        <p:attrNameLst>
                                          <p:attrName>style.rotation</p:attrName>
                                        </p:attrNameLst>
                                      </p:cBhvr>
                                      <p:tavLst>
                                        <p:tav tm="0">
                                          <p:val>
                                            <p:fltVal val="720"/>
                                          </p:val>
                                        </p:tav>
                                        <p:tav tm="100000">
                                          <p:val>
                                            <p:fltVal val="0"/>
                                          </p:val>
                                        </p:tav>
                                      </p:tavLst>
                                    </p:anim>
                                    <p:anim calcmode="lin" valueType="num">
                                      <p:cBhvr>
                                        <p:cTn id="48" dur="2000" fill="hold"/>
                                        <p:tgtEl>
                                          <p:spTgt spid="3"/>
                                        </p:tgtEl>
                                        <p:attrNameLst>
                                          <p:attrName>ppt_h</p:attrName>
                                        </p:attrNameLst>
                                      </p:cBhvr>
                                      <p:tavLst>
                                        <p:tav tm="0">
                                          <p:val>
                                            <p:fltVal val="0"/>
                                          </p:val>
                                        </p:tav>
                                        <p:tav tm="100000">
                                          <p:val>
                                            <p:strVal val="#ppt_h"/>
                                          </p:val>
                                        </p:tav>
                                      </p:tavLst>
                                    </p:anim>
                                    <p:anim calcmode="lin" valueType="num">
                                      <p:cBhvr>
                                        <p:cTn id="49"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30"/>
                    </p:tgtEl>
                  </p:cond>
                </p:stCondLst>
                <p:endSync evt="end" delay="0">
                  <p:rtn val="all"/>
                </p:endSync>
                <p:childTnLst>
                  <p:par>
                    <p:cTn id="51" fill="hold">
                      <p:stCondLst>
                        <p:cond delay="0"/>
                      </p:stCondLst>
                      <p:childTnLst>
                        <p:par>
                          <p:cTn id="52" fill="hold">
                            <p:stCondLst>
                              <p:cond delay="0"/>
                            </p:stCondLst>
                            <p:childTnLst>
                              <p:par>
                                <p:cTn id="53" presetID="4" presetClass="exit" presetSubtype="32" fill="hold" grpId="0" nodeType="clickEffect">
                                  <p:stCondLst>
                                    <p:cond delay="0"/>
                                  </p:stCondLst>
                                  <p:childTnLst>
                                    <p:animEffect transition="out" filter="box(out)">
                                      <p:cBhvr>
                                        <p:cTn id="54" dur="500"/>
                                        <p:tgtEl>
                                          <p:spTgt spid="30"/>
                                        </p:tgtEl>
                                      </p:cBhvr>
                                    </p:animEffect>
                                    <p:set>
                                      <p:cBhvr>
                                        <p:cTn id="55"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4" name="right.wav"/>
                                        </p:tgtEl>
                                      </p:cMediaNode>
                                    </p:audio>
                                  </p:subTnLst>
                                </p:cTn>
                              </p:par>
                              <p:par>
                                <p:cTn id="56" presetID="35" presetClass="entr" presetSubtype="0" fill="hold"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2000"/>
                                        <p:tgtEl>
                                          <p:spTgt spid="2"/>
                                        </p:tgtEl>
                                      </p:cBhvr>
                                    </p:animEffect>
                                    <p:anim calcmode="lin" valueType="num">
                                      <p:cBhvr>
                                        <p:cTn id="59" dur="2000" fill="hold"/>
                                        <p:tgtEl>
                                          <p:spTgt spid="2"/>
                                        </p:tgtEl>
                                        <p:attrNameLst>
                                          <p:attrName>style.rotation</p:attrName>
                                        </p:attrNameLst>
                                      </p:cBhvr>
                                      <p:tavLst>
                                        <p:tav tm="0">
                                          <p:val>
                                            <p:fltVal val="720"/>
                                          </p:val>
                                        </p:tav>
                                        <p:tav tm="100000">
                                          <p:val>
                                            <p:fltVal val="0"/>
                                          </p:val>
                                        </p:tav>
                                      </p:tavLst>
                                    </p:anim>
                                    <p:anim calcmode="lin" valueType="num">
                                      <p:cBhvr>
                                        <p:cTn id="60" dur="2000" fill="hold"/>
                                        <p:tgtEl>
                                          <p:spTgt spid="2"/>
                                        </p:tgtEl>
                                        <p:attrNameLst>
                                          <p:attrName>ppt_h</p:attrName>
                                        </p:attrNameLst>
                                      </p:cBhvr>
                                      <p:tavLst>
                                        <p:tav tm="0">
                                          <p:val>
                                            <p:fltVal val="0"/>
                                          </p:val>
                                        </p:tav>
                                        <p:tav tm="100000">
                                          <p:val>
                                            <p:strVal val="#ppt_h"/>
                                          </p:val>
                                        </p:tav>
                                      </p:tavLst>
                                    </p:anim>
                                    <p:anim calcmode="lin" valueType="num">
                                      <p:cBhvr>
                                        <p:cTn id="61"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0"/>
                  </p:tgtEl>
                </p:cond>
              </p:nextCondLst>
            </p:seq>
            <p:seq concurrent="1" nextAc="seek">
              <p:cTn id="62" restart="whenNotActive" fill="hold" evtFilter="cancelBubble" nodeType="interactiveSeq">
                <p:stCondLst>
                  <p:cond evt="onClick" delay="0">
                    <p:tgtEl>
                      <p:spTgt spid="31"/>
                    </p:tgtEl>
                  </p:cond>
                </p:stCondLst>
                <p:endSync evt="end" delay="0">
                  <p:rtn val="all"/>
                </p:endSync>
                <p:childTnLst>
                  <p:par>
                    <p:cTn id="63" fill="hold">
                      <p:stCondLst>
                        <p:cond delay="0"/>
                      </p:stCondLst>
                      <p:childTnLst>
                        <p:par>
                          <p:cTn id="64" fill="hold">
                            <p:stCondLst>
                              <p:cond delay="0"/>
                            </p:stCondLst>
                            <p:childTnLst>
                              <p:par>
                                <p:cTn id="65" presetID="4" presetClass="exit" presetSubtype="32" fill="hold" grpId="0" nodeType="clickEffect">
                                  <p:stCondLst>
                                    <p:cond delay="0"/>
                                  </p:stCondLst>
                                  <p:childTnLst>
                                    <p:animEffect transition="out" filter="box(out)">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wipeout.wav"/>
                                        </p:tgtEl>
                                      </p:cMediaNode>
                                    </p:audio>
                                  </p:subTnLst>
                                </p:cTn>
                              </p:par>
                              <p:par>
                                <p:cTn id="68" presetID="35" presetClass="entr" presetSubtype="0" fill="hold"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2000"/>
                                        <p:tgtEl>
                                          <p:spTgt spid="48"/>
                                        </p:tgtEl>
                                      </p:cBhvr>
                                    </p:animEffect>
                                    <p:anim calcmode="lin" valueType="num">
                                      <p:cBhvr>
                                        <p:cTn id="71" dur="2000" fill="hold"/>
                                        <p:tgtEl>
                                          <p:spTgt spid="48"/>
                                        </p:tgtEl>
                                        <p:attrNameLst>
                                          <p:attrName>style.rotation</p:attrName>
                                        </p:attrNameLst>
                                      </p:cBhvr>
                                      <p:tavLst>
                                        <p:tav tm="0">
                                          <p:val>
                                            <p:fltVal val="720"/>
                                          </p:val>
                                        </p:tav>
                                        <p:tav tm="100000">
                                          <p:val>
                                            <p:fltVal val="0"/>
                                          </p:val>
                                        </p:tav>
                                      </p:tavLst>
                                    </p:anim>
                                    <p:anim calcmode="lin" valueType="num">
                                      <p:cBhvr>
                                        <p:cTn id="72" dur="2000" fill="hold"/>
                                        <p:tgtEl>
                                          <p:spTgt spid="48"/>
                                        </p:tgtEl>
                                        <p:attrNameLst>
                                          <p:attrName>ppt_h</p:attrName>
                                        </p:attrNameLst>
                                      </p:cBhvr>
                                      <p:tavLst>
                                        <p:tav tm="0">
                                          <p:val>
                                            <p:fltVal val="0"/>
                                          </p:val>
                                        </p:tav>
                                        <p:tav tm="100000">
                                          <p:val>
                                            <p:strVal val="#ppt_h"/>
                                          </p:val>
                                        </p:tav>
                                      </p:tavLst>
                                    </p:anim>
                                    <p:anim calcmode="lin" valueType="num">
                                      <p:cBhvr>
                                        <p:cTn id="73" dur="2000" fill="hold"/>
                                        <p:tgtEl>
                                          <p:spTgt spid="4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8"/>
                                            </p:cond>
                                          </p:stCondLst>
                                          <p:endCondLst>
                                            <p:cond evt="onStopAudio" delay="0">
                                              <p:tgtEl>
                                                <p:sldTgt/>
                                              </p:tgtEl>
                                            </p:cond>
                                          </p:endCondLst>
                                        </p:cTn>
                                        <p:tgtEl>
                                          <p:sndTgt r:embed="rId3" name="wipeout.wav"/>
                                        </p:tgtEl>
                                      </p:cMediaNode>
                                    </p:audio>
                                  </p:subTnLst>
                                </p:cTn>
                              </p:par>
                            </p:childTnLst>
                          </p:cTn>
                        </p:par>
                      </p:childTnLst>
                    </p:cTn>
                  </p:par>
                </p:childTnLst>
              </p:cTn>
              <p:nextCondLst>
                <p:cond evt="onClick" delay="0">
                  <p:tgtEl>
                    <p:spTgt spid="31"/>
                  </p:tgtEl>
                </p:cond>
              </p:nextCondLst>
            </p:seq>
            <p:seq concurrent="1" nextAc="seek">
              <p:cTn id="74" restart="whenNotActive" fill="hold" evtFilter="cancelBubble" nodeType="interactiveSeq">
                <p:stCondLst>
                  <p:cond evt="onClick" delay="0">
                    <p:tgtEl>
                      <p:spTgt spid="32"/>
                    </p:tgtEl>
                  </p:cond>
                </p:stCondLst>
                <p:endSync evt="end" delay="0">
                  <p:rtn val="all"/>
                </p:endSync>
                <p:childTnLst>
                  <p:par>
                    <p:cTn id="75" fill="hold">
                      <p:stCondLst>
                        <p:cond delay="0"/>
                      </p:stCondLst>
                      <p:childTnLst>
                        <p:par>
                          <p:cTn id="76" fill="hold">
                            <p:stCondLst>
                              <p:cond delay="0"/>
                            </p:stCondLst>
                            <p:childTnLst>
                              <p:par>
                                <p:cTn id="77" presetID="4" presetClass="exit" presetSubtype="32" fill="hold" grpId="0" nodeType="clickEffect">
                                  <p:stCondLst>
                                    <p:cond delay="0"/>
                                  </p:stCondLst>
                                  <p:childTnLst>
                                    <p:animEffect transition="out" filter="box(out)">
                                      <p:cBhvr>
                                        <p:cTn id="78" dur="500"/>
                                        <p:tgtEl>
                                          <p:spTgt spid="32"/>
                                        </p:tgtEl>
                                      </p:cBhvr>
                                    </p:animEffect>
                                    <p:set>
                                      <p:cBhvr>
                                        <p:cTn id="79"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4" name="right.wav"/>
                                        </p:tgtEl>
                                      </p:cMediaNode>
                                    </p:audio>
                                  </p:subTnLst>
                                </p:cTn>
                              </p:par>
                              <p:par>
                                <p:cTn id="80" presetID="35" presetClass="entr" presetSubtype="0" fill="hold" nodeType="with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2000"/>
                                        <p:tgtEl>
                                          <p:spTgt spid="7"/>
                                        </p:tgtEl>
                                      </p:cBhvr>
                                    </p:animEffect>
                                    <p:anim calcmode="lin" valueType="num">
                                      <p:cBhvr>
                                        <p:cTn id="83" dur="2000" fill="hold"/>
                                        <p:tgtEl>
                                          <p:spTgt spid="7"/>
                                        </p:tgtEl>
                                        <p:attrNameLst>
                                          <p:attrName>style.rotation</p:attrName>
                                        </p:attrNameLst>
                                      </p:cBhvr>
                                      <p:tavLst>
                                        <p:tav tm="0">
                                          <p:val>
                                            <p:fltVal val="720"/>
                                          </p:val>
                                        </p:tav>
                                        <p:tav tm="100000">
                                          <p:val>
                                            <p:fltVal val="0"/>
                                          </p:val>
                                        </p:tav>
                                      </p:tavLst>
                                    </p:anim>
                                    <p:anim calcmode="lin" valueType="num">
                                      <p:cBhvr>
                                        <p:cTn id="84" dur="2000" fill="hold"/>
                                        <p:tgtEl>
                                          <p:spTgt spid="7"/>
                                        </p:tgtEl>
                                        <p:attrNameLst>
                                          <p:attrName>ppt_h</p:attrName>
                                        </p:attrNameLst>
                                      </p:cBhvr>
                                      <p:tavLst>
                                        <p:tav tm="0">
                                          <p:val>
                                            <p:fltVal val="0"/>
                                          </p:val>
                                        </p:tav>
                                        <p:tav tm="100000">
                                          <p:val>
                                            <p:strVal val="#ppt_h"/>
                                          </p:val>
                                        </p:tav>
                                      </p:tavLst>
                                    </p:anim>
                                    <p:anim calcmode="lin" valueType="num">
                                      <p:cBhvr>
                                        <p:cTn id="85"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2"/>
                  </p:tgtEl>
                </p:cond>
              </p:nextCondLst>
            </p:seq>
            <p:seq concurrent="1" nextAc="seek">
              <p:cTn id="86" restart="whenNotActive" fill="hold" evtFilter="cancelBubble" nodeType="interactiveSeq">
                <p:stCondLst>
                  <p:cond evt="onClick" delay="0">
                    <p:tgtEl>
                      <p:spTgt spid="33"/>
                    </p:tgtEl>
                  </p:cond>
                </p:stCondLst>
                <p:endSync evt="end" delay="0">
                  <p:rtn val="all"/>
                </p:endSync>
                <p:childTnLst>
                  <p:par>
                    <p:cTn id="87" fill="hold">
                      <p:stCondLst>
                        <p:cond delay="0"/>
                      </p:stCondLst>
                      <p:childTnLst>
                        <p:par>
                          <p:cTn id="88" fill="hold">
                            <p:stCondLst>
                              <p:cond delay="0"/>
                            </p:stCondLst>
                            <p:childTnLst>
                              <p:par>
                                <p:cTn id="89" presetID="4" presetClass="exit" presetSubtype="32" fill="hold" grpId="0" nodeType="clickEffect">
                                  <p:stCondLst>
                                    <p:cond delay="0"/>
                                  </p:stCondLst>
                                  <p:childTnLst>
                                    <p:animEffect transition="out" filter="box(out)">
                                      <p:cBhvr>
                                        <p:cTn id="90" dur="500"/>
                                        <p:tgtEl>
                                          <p:spTgt spid="33"/>
                                        </p:tgtEl>
                                      </p:cBhvr>
                                    </p:animEffect>
                                    <p:set>
                                      <p:cBhvr>
                                        <p:cTn id="91" dur="1" fill="hold">
                                          <p:stCondLst>
                                            <p:cond delay="499"/>
                                          </p:stCondLst>
                                        </p:cTn>
                                        <p:tgtEl>
                                          <p:spTgt spid="33"/>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wipeout.wav"/>
                                        </p:tgtEl>
                                      </p:cMediaNode>
                                    </p:audio>
                                  </p:subTnLst>
                                </p:cTn>
                              </p:par>
                              <p:par>
                                <p:cTn id="92" presetID="35" presetClass="entr" presetSubtype="0" fill="hold" nodeType="with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fade">
                                      <p:cBhvr>
                                        <p:cTn id="94" dur="2000"/>
                                        <p:tgtEl>
                                          <p:spTgt spid="51"/>
                                        </p:tgtEl>
                                      </p:cBhvr>
                                    </p:animEffect>
                                    <p:anim calcmode="lin" valueType="num">
                                      <p:cBhvr>
                                        <p:cTn id="95" dur="2000" fill="hold"/>
                                        <p:tgtEl>
                                          <p:spTgt spid="51"/>
                                        </p:tgtEl>
                                        <p:attrNameLst>
                                          <p:attrName>style.rotation</p:attrName>
                                        </p:attrNameLst>
                                      </p:cBhvr>
                                      <p:tavLst>
                                        <p:tav tm="0">
                                          <p:val>
                                            <p:fltVal val="720"/>
                                          </p:val>
                                        </p:tav>
                                        <p:tav tm="100000">
                                          <p:val>
                                            <p:fltVal val="0"/>
                                          </p:val>
                                        </p:tav>
                                      </p:tavLst>
                                    </p:anim>
                                    <p:anim calcmode="lin" valueType="num">
                                      <p:cBhvr>
                                        <p:cTn id="96" dur="2000" fill="hold"/>
                                        <p:tgtEl>
                                          <p:spTgt spid="51"/>
                                        </p:tgtEl>
                                        <p:attrNameLst>
                                          <p:attrName>ppt_h</p:attrName>
                                        </p:attrNameLst>
                                      </p:cBhvr>
                                      <p:tavLst>
                                        <p:tav tm="0">
                                          <p:val>
                                            <p:fltVal val="0"/>
                                          </p:val>
                                        </p:tav>
                                        <p:tav tm="100000">
                                          <p:val>
                                            <p:strVal val="#ppt_h"/>
                                          </p:val>
                                        </p:tav>
                                      </p:tavLst>
                                    </p:anim>
                                    <p:anim calcmode="lin" valueType="num">
                                      <p:cBhvr>
                                        <p:cTn id="97" dur="2000" fill="hold"/>
                                        <p:tgtEl>
                                          <p:spTgt spid="51"/>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3"/>
                  </p:tgtEl>
                </p:cond>
              </p:nextCondLst>
            </p:seq>
            <p:seq concurrent="1" nextAc="seek">
              <p:cTn id="98" restart="whenNotActive" fill="hold" evtFilter="cancelBubble" nodeType="interactiveSeq">
                <p:stCondLst>
                  <p:cond evt="onClick" delay="0">
                    <p:tgtEl>
                      <p:spTgt spid="34"/>
                    </p:tgtEl>
                  </p:cond>
                </p:stCondLst>
                <p:endSync evt="end" delay="0">
                  <p:rtn val="all"/>
                </p:endSync>
                <p:childTnLst>
                  <p:par>
                    <p:cTn id="99" fill="hold">
                      <p:stCondLst>
                        <p:cond delay="0"/>
                      </p:stCondLst>
                      <p:childTnLst>
                        <p:par>
                          <p:cTn id="100" fill="hold">
                            <p:stCondLst>
                              <p:cond delay="0"/>
                            </p:stCondLst>
                            <p:childTnLst>
                              <p:par>
                                <p:cTn id="101" presetID="4" presetClass="exit" presetSubtype="32" fill="hold" grpId="0" nodeType="clickEffect">
                                  <p:stCondLst>
                                    <p:cond delay="0"/>
                                  </p:stCondLst>
                                  <p:childTnLst>
                                    <p:animEffect transition="out" filter="box(out)">
                                      <p:cBhvr>
                                        <p:cTn id="102" dur="500"/>
                                        <p:tgtEl>
                                          <p:spTgt spid="34"/>
                                        </p:tgtEl>
                                      </p:cBhvr>
                                    </p:animEffect>
                                    <p:set>
                                      <p:cBhvr>
                                        <p:cTn id="103"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4" name="right.wav"/>
                                        </p:tgtEl>
                                      </p:cMediaNode>
                                    </p:audio>
                                  </p:subTnLst>
                                </p:cTn>
                              </p:par>
                              <p:par>
                                <p:cTn id="104" presetID="35" presetClass="entr" presetSubtype="0" fill="hold" nodeType="with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fade">
                                      <p:cBhvr>
                                        <p:cTn id="106" dur="2000"/>
                                        <p:tgtEl>
                                          <p:spTgt spid="9"/>
                                        </p:tgtEl>
                                      </p:cBhvr>
                                    </p:animEffect>
                                    <p:anim calcmode="lin" valueType="num">
                                      <p:cBhvr>
                                        <p:cTn id="107" dur="2000" fill="hold"/>
                                        <p:tgtEl>
                                          <p:spTgt spid="9"/>
                                        </p:tgtEl>
                                        <p:attrNameLst>
                                          <p:attrName>style.rotation</p:attrName>
                                        </p:attrNameLst>
                                      </p:cBhvr>
                                      <p:tavLst>
                                        <p:tav tm="0">
                                          <p:val>
                                            <p:fltVal val="720"/>
                                          </p:val>
                                        </p:tav>
                                        <p:tav tm="100000">
                                          <p:val>
                                            <p:fltVal val="0"/>
                                          </p:val>
                                        </p:tav>
                                      </p:tavLst>
                                    </p:anim>
                                    <p:anim calcmode="lin" valueType="num">
                                      <p:cBhvr>
                                        <p:cTn id="108" dur="2000" fill="hold"/>
                                        <p:tgtEl>
                                          <p:spTgt spid="9"/>
                                        </p:tgtEl>
                                        <p:attrNameLst>
                                          <p:attrName>ppt_h</p:attrName>
                                        </p:attrNameLst>
                                      </p:cBhvr>
                                      <p:tavLst>
                                        <p:tav tm="0">
                                          <p:val>
                                            <p:fltVal val="0"/>
                                          </p:val>
                                        </p:tav>
                                        <p:tav tm="100000">
                                          <p:val>
                                            <p:strVal val="#ppt_h"/>
                                          </p:val>
                                        </p:tav>
                                      </p:tavLst>
                                    </p:anim>
                                    <p:anim calcmode="lin" valueType="num">
                                      <p:cBhvr>
                                        <p:cTn id="109"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4"/>
                  </p:tgtEl>
                </p:cond>
              </p:nextCondLst>
            </p:seq>
            <p:seq concurrent="1" nextAc="seek">
              <p:cTn id="110" restart="whenNotActive" fill="hold" evtFilter="cancelBubble" nodeType="interactiveSeq">
                <p:stCondLst>
                  <p:cond evt="onClick" delay="0">
                    <p:tgtEl>
                      <p:spTgt spid="35"/>
                    </p:tgtEl>
                  </p:cond>
                </p:stCondLst>
                <p:endSync evt="end" delay="0">
                  <p:rtn val="all"/>
                </p:endSync>
                <p:childTnLst>
                  <p:par>
                    <p:cTn id="111" fill="hold">
                      <p:stCondLst>
                        <p:cond delay="0"/>
                      </p:stCondLst>
                      <p:childTnLst>
                        <p:par>
                          <p:cTn id="112" fill="hold">
                            <p:stCondLst>
                              <p:cond delay="0"/>
                            </p:stCondLst>
                            <p:childTnLst>
                              <p:par>
                                <p:cTn id="113" presetID="4" presetClass="exit" presetSubtype="32" fill="hold" grpId="0" nodeType="clickEffect">
                                  <p:stCondLst>
                                    <p:cond delay="0"/>
                                  </p:stCondLst>
                                  <p:childTnLst>
                                    <p:animEffect transition="out" filter="box(out)">
                                      <p:cBhvr>
                                        <p:cTn id="114" dur="500"/>
                                        <p:tgtEl>
                                          <p:spTgt spid="35"/>
                                        </p:tgtEl>
                                      </p:cBhvr>
                                    </p:animEffect>
                                    <p:set>
                                      <p:cBhvr>
                                        <p:cTn id="115"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4" name="right.wav"/>
                                        </p:tgtEl>
                                      </p:cMediaNode>
                                    </p:audio>
                                  </p:subTnLst>
                                </p:cTn>
                              </p:par>
                              <p:par>
                                <p:cTn id="116" presetID="35" presetClass="entr" presetSubtype="0" fill="hold" nodeType="with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fade">
                                      <p:cBhvr>
                                        <p:cTn id="118" dur="2000"/>
                                        <p:tgtEl>
                                          <p:spTgt spid="11"/>
                                        </p:tgtEl>
                                      </p:cBhvr>
                                    </p:animEffect>
                                    <p:anim calcmode="lin" valueType="num">
                                      <p:cBhvr>
                                        <p:cTn id="119" dur="2000" fill="hold"/>
                                        <p:tgtEl>
                                          <p:spTgt spid="11"/>
                                        </p:tgtEl>
                                        <p:attrNameLst>
                                          <p:attrName>style.rotation</p:attrName>
                                        </p:attrNameLst>
                                      </p:cBhvr>
                                      <p:tavLst>
                                        <p:tav tm="0">
                                          <p:val>
                                            <p:fltVal val="720"/>
                                          </p:val>
                                        </p:tav>
                                        <p:tav tm="100000">
                                          <p:val>
                                            <p:fltVal val="0"/>
                                          </p:val>
                                        </p:tav>
                                      </p:tavLst>
                                    </p:anim>
                                    <p:anim calcmode="lin" valueType="num">
                                      <p:cBhvr>
                                        <p:cTn id="120" dur="2000" fill="hold"/>
                                        <p:tgtEl>
                                          <p:spTgt spid="11"/>
                                        </p:tgtEl>
                                        <p:attrNameLst>
                                          <p:attrName>ppt_h</p:attrName>
                                        </p:attrNameLst>
                                      </p:cBhvr>
                                      <p:tavLst>
                                        <p:tav tm="0">
                                          <p:val>
                                            <p:fltVal val="0"/>
                                          </p:val>
                                        </p:tav>
                                        <p:tav tm="100000">
                                          <p:val>
                                            <p:strVal val="#ppt_h"/>
                                          </p:val>
                                        </p:tav>
                                      </p:tavLst>
                                    </p:anim>
                                    <p:anim calcmode="lin" valueType="num">
                                      <p:cBhvr>
                                        <p:cTn id="121"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5"/>
                  </p:tgtEl>
                </p:cond>
              </p:nextCondLst>
            </p:seq>
            <p:seq concurrent="1" nextAc="seek">
              <p:cTn id="122" restart="whenNotActive" fill="hold" evtFilter="cancelBubble" nodeType="interactiveSeq">
                <p:stCondLst>
                  <p:cond evt="onClick" delay="0">
                    <p:tgtEl>
                      <p:spTgt spid="36"/>
                    </p:tgtEl>
                  </p:cond>
                </p:stCondLst>
                <p:endSync evt="end" delay="0">
                  <p:rtn val="all"/>
                </p:endSync>
                <p:childTnLst>
                  <p:par>
                    <p:cTn id="123" fill="hold">
                      <p:stCondLst>
                        <p:cond delay="0"/>
                      </p:stCondLst>
                      <p:childTnLst>
                        <p:par>
                          <p:cTn id="124" fill="hold">
                            <p:stCondLst>
                              <p:cond delay="0"/>
                            </p:stCondLst>
                            <p:childTnLst>
                              <p:par>
                                <p:cTn id="125" presetID="4" presetClass="exit" presetSubtype="32" fill="hold" grpId="0" nodeType="clickEffect">
                                  <p:stCondLst>
                                    <p:cond delay="0"/>
                                  </p:stCondLst>
                                  <p:childTnLst>
                                    <p:animEffect transition="out" filter="box(out)">
                                      <p:cBhvr>
                                        <p:cTn id="126" dur="500"/>
                                        <p:tgtEl>
                                          <p:spTgt spid="36"/>
                                        </p:tgtEl>
                                      </p:cBhvr>
                                    </p:animEffect>
                                    <p:set>
                                      <p:cBhvr>
                                        <p:cTn id="127"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125"/>
                                            </p:cond>
                                          </p:stCondLst>
                                          <p:endCondLst>
                                            <p:cond evt="onStopAudio" delay="0">
                                              <p:tgtEl>
                                                <p:sldTgt/>
                                              </p:tgtEl>
                                            </p:cond>
                                          </p:endCondLst>
                                        </p:cTn>
                                        <p:tgtEl>
                                          <p:sndTgt r:embed="rId3" name="wipeout.wav"/>
                                        </p:tgtEl>
                                      </p:cMediaNode>
                                    </p:audio>
                                  </p:subTnLst>
                                </p:cTn>
                              </p:par>
                              <p:par>
                                <p:cTn id="128" presetID="35" presetClass="entr" presetSubtype="0" fill="hold" nodeType="with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fade">
                                      <p:cBhvr>
                                        <p:cTn id="130" dur="2000"/>
                                        <p:tgtEl>
                                          <p:spTgt spid="50"/>
                                        </p:tgtEl>
                                      </p:cBhvr>
                                    </p:animEffect>
                                    <p:anim calcmode="lin" valueType="num">
                                      <p:cBhvr>
                                        <p:cTn id="131" dur="2000" fill="hold"/>
                                        <p:tgtEl>
                                          <p:spTgt spid="50"/>
                                        </p:tgtEl>
                                        <p:attrNameLst>
                                          <p:attrName>style.rotation</p:attrName>
                                        </p:attrNameLst>
                                      </p:cBhvr>
                                      <p:tavLst>
                                        <p:tav tm="0">
                                          <p:val>
                                            <p:fltVal val="720"/>
                                          </p:val>
                                        </p:tav>
                                        <p:tav tm="100000">
                                          <p:val>
                                            <p:fltVal val="0"/>
                                          </p:val>
                                        </p:tav>
                                      </p:tavLst>
                                    </p:anim>
                                    <p:anim calcmode="lin" valueType="num">
                                      <p:cBhvr>
                                        <p:cTn id="132" dur="2000" fill="hold"/>
                                        <p:tgtEl>
                                          <p:spTgt spid="50"/>
                                        </p:tgtEl>
                                        <p:attrNameLst>
                                          <p:attrName>ppt_h</p:attrName>
                                        </p:attrNameLst>
                                      </p:cBhvr>
                                      <p:tavLst>
                                        <p:tav tm="0">
                                          <p:val>
                                            <p:fltVal val="0"/>
                                          </p:val>
                                        </p:tav>
                                        <p:tav tm="100000">
                                          <p:val>
                                            <p:strVal val="#ppt_h"/>
                                          </p:val>
                                        </p:tav>
                                      </p:tavLst>
                                    </p:anim>
                                    <p:anim calcmode="lin" valueType="num">
                                      <p:cBhvr>
                                        <p:cTn id="133" dur="2000" fill="hold"/>
                                        <p:tgtEl>
                                          <p:spTgt spid="50"/>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6"/>
                  </p:tgtEl>
                </p:cond>
              </p:nextCondLst>
            </p:seq>
            <p:seq concurrent="1" nextAc="seek">
              <p:cTn id="134" restart="whenNotActive" fill="hold" evtFilter="cancelBubble" nodeType="interactiveSeq">
                <p:stCondLst>
                  <p:cond evt="onClick" delay="0">
                    <p:tgtEl>
                      <p:spTgt spid="37"/>
                    </p:tgtEl>
                  </p:cond>
                </p:stCondLst>
                <p:endSync evt="end" delay="0">
                  <p:rtn val="all"/>
                </p:endSync>
                <p:childTnLst>
                  <p:par>
                    <p:cTn id="135" fill="hold">
                      <p:stCondLst>
                        <p:cond delay="0"/>
                      </p:stCondLst>
                      <p:childTnLst>
                        <p:par>
                          <p:cTn id="136" fill="hold">
                            <p:stCondLst>
                              <p:cond delay="0"/>
                            </p:stCondLst>
                            <p:childTnLst>
                              <p:par>
                                <p:cTn id="137" presetID="4" presetClass="exit" presetSubtype="32" fill="hold" grpId="0" nodeType="clickEffect">
                                  <p:stCondLst>
                                    <p:cond delay="0"/>
                                  </p:stCondLst>
                                  <p:childTnLst>
                                    <p:animEffect transition="out" filter="box(out)">
                                      <p:cBhvr>
                                        <p:cTn id="138" dur="500"/>
                                        <p:tgtEl>
                                          <p:spTgt spid="37"/>
                                        </p:tgtEl>
                                      </p:cBhvr>
                                    </p:animEffect>
                                    <p:set>
                                      <p:cBhvr>
                                        <p:cTn id="139" dur="1" fill="hold">
                                          <p:stCondLst>
                                            <p:cond delay="499"/>
                                          </p:stCondLst>
                                        </p:cTn>
                                        <p:tgtEl>
                                          <p:spTgt spid="37"/>
                                        </p:tgtEl>
                                        <p:attrNameLst>
                                          <p:attrName>style.visibility</p:attrName>
                                        </p:attrNameLst>
                                      </p:cBhvr>
                                      <p:to>
                                        <p:strVal val="hidden"/>
                                      </p:to>
                                    </p:set>
                                  </p:childTnLst>
                                  <p:subTnLst>
                                    <p:audio>
                                      <p:cMediaNode>
                                        <p:cTn display="0" masterRel="sameClick">
                                          <p:stCondLst>
                                            <p:cond evt="begin" delay="0">
                                              <p:tn val="137"/>
                                            </p:cond>
                                          </p:stCondLst>
                                          <p:endCondLst>
                                            <p:cond evt="onStopAudio" delay="0">
                                              <p:tgtEl>
                                                <p:sldTgt/>
                                              </p:tgtEl>
                                            </p:cond>
                                          </p:endCondLst>
                                        </p:cTn>
                                        <p:tgtEl>
                                          <p:sndTgt r:embed="rId4" name="right.wav"/>
                                        </p:tgtEl>
                                      </p:cMediaNode>
                                    </p:audio>
                                  </p:subTnLst>
                                </p:cTn>
                              </p:par>
                              <p:par>
                                <p:cTn id="140" presetID="35" presetClass="entr" presetSubtype="0" fill="hold" nodeType="with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fade">
                                      <p:cBhvr>
                                        <p:cTn id="142" dur="2000"/>
                                        <p:tgtEl>
                                          <p:spTgt spid="4"/>
                                        </p:tgtEl>
                                      </p:cBhvr>
                                    </p:animEffect>
                                    <p:anim calcmode="lin" valueType="num">
                                      <p:cBhvr>
                                        <p:cTn id="143" dur="2000" fill="hold"/>
                                        <p:tgtEl>
                                          <p:spTgt spid="4"/>
                                        </p:tgtEl>
                                        <p:attrNameLst>
                                          <p:attrName>style.rotation</p:attrName>
                                        </p:attrNameLst>
                                      </p:cBhvr>
                                      <p:tavLst>
                                        <p:tav tm="0">
                                          <p:val>
                                            <p:fltVal val="720"/>
                                          </p:val>
                                        </p:tav>
                                        <p:tav tm="100000">
                                          <p:val>
                                            <p:fltVal val="0"/>
                                          </p:val>
                                        </p:tav>
                                      </p:tavLst>
                                    </p:anim>
                                    <p:anim calcmode="lin" valueType="num">
                                      <p:cBhvr>
                                        <p:cTn id="144" dur="2000" fill="hold"/>
                                        <p:tgtEl>
                                          <p:spTgt spid="4"/>
                                        </p:tgtEl>
                                        <p:attrNameLst>
                                          <p:attrName>ppt_h</p:attrName>
                                        </p:attrNameLst>
                                      </p:cBhvr>
                                      <p:tavLst>
                                        <p:tav tm="0">
                                          <p:val>
                                            <p:fltVal val="0"/>
                                          </p:val>
                                        </p:tav>
                                        <p:tav tm="100000">
                                          <p:val>
                                            <p:strVal val="#ppt_h"/>
                                          </p:val>
                                        </p:tav>
                                      </p:tavLst>
                                    </p:anim>
                                    <p:anim calcmode="lin" valueType="num">
                                      <p:cBhvr>
                                        <p:cTn id="145"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7"/>
                  </p:tgtEl>
                </p:cond>
              </p:nextCondLst>
            </p:seq>
            <p:seq concurrent="1" nextAc="seek">
              <p:cTn id="146" restart="whenNotActive" fill="hold" evtFilter="cancelBubble" nodeType="interactiveSeq">
                <p:stCondLst>
                  <p:cond evt="onClick" delay="0">
                    <p:tgtEl>
                      <p:spTgt spid="38"/>
                    </p:tgtEl>
                  </p:cond>
                </p:stCondLst>
                <p:endSync evt="end" delay="0">
                  <p:rtn val="all"/>
                </p:endSync>
                <p:childTnLst>
                  <p:par>
                    <p:cTn id="147" fill="hold">
                      <p:stCondLst>
                        <p:cond delay="0"/>
                      </p:stCondLst>
                      <p:childTnLst>
                        <p:par>
                          <p:cTn id="148" fill="hold">
                            <p:stCondLst>
                              <p:cond delay="0"/>
                            </p:stCondLst>
                            <p:childTnLst>
                              <p:par>
                                <p:cTn id="149" presetID="4" presetClass="exit" presetSubtype="32" fill="hold" grpId="0" nodeType="clickEffect">
                                  <p:stCondLst>
                                    <p:cond delay="0"/>
                                  </p:stCondLst>
                                  <p:childTnLst>
                                    <p:animEffect transition="out" filter="box(out)">
                                      <p:cBhvr>
                                        <p:cTn id="150" dur="500"/>
                                        <p:tgtEl>
                                          <p:spTgt spid="38"/>
                                        </p:tgtEl>
                                      </p:cBhvr>
                                    </p:animEffect>
                                    <p:set>
                                      <p:cBhvr>
                                        <p:cTn id="151"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149"/>
                                            </p:cond>
                                          </p:stCondLst>
                                          <p:endCondLst>
                                            <p:cond evt="onStopAudio" delay="0">
                                              <p:tgtEl>
                                                <p:sldTgt/>
                                              </p:tgtEl>
                                            </p:cond>
                                          </p:endCondLst>
                                        </p:cTn>
                                        <p:tgtEl>
                                          <p:sndTgt r:embed="rId3" name="wipeout.wav"/>
                                        </p:tgtEl>
                                      </p:cMediaNode>
                                    </p:audio>
                                  </p:subTnLst>
                                </p:cTn>
                              </p:par>
                              <p:par>
                                <p:cTn id="152" presetID="35" presetClass="entr" presetSubtype="0" fill="hold" nodeType="withEffect">
                                  <p:stCondLst>
                                    <p:cond delay="0"/>
                                  </p:stCondLst>
                                  <p:childTnLst>
                                    <p:set>
                                      <p:cBhvr>
                                        <p:cTn id="153" dur="1" fill="hold">
                                          <p:stCondLst>
                                            <p:cond delay="0"/>
                                          </p:stCondLst>
                                        </p:cTn>
                                        <p:tgtEl>
                                          <p:spTgt spid="49"/>
                                        </p:tgtEl>
                                        <p:attrNameLst>
                                          <p:attrName>style.visibility</p:attrName>
                                        </p:attrNameLst>
                                      </p:cBhvr>
                                      <p:to>
                                        <p:strVal val="visible"/>
                                      </p:to>
                                    </p:set>
                                    <p:animEffect transition="in" filter="fade">
                                      <p:cBhvr>
                                        <p:cTn id="154" dur="2000"/>
                                        <p:tgtEl>
                                          <p:spTgt spid="49"/>
                                        </p:tgtEl>
                                      </p:cBhvr>
                                    </p:animEffect>
                                    <p:anim calcmode="lin" valueType="num">
                                      <p:cBhvr>
                                        <p:cTn id="155" dur="2000" fill="hold"/>
                                        <p:tgtEl>
                                          <p:spTgt spid="49"/>
                                        </p:tgtEl>
                                        <p:attrNameLst>
                                          <p:attrName>style.rotation</p:attrName>
                                        </p:attrNameLst>
                                      </p:cBhvr>
                                      <p:tavLst>
                                        <p:tav tm="0">
                                          <p:val>
                                            <p:fltVal val="720"/>
                                          </p:val>
                                        </p:tav>
                                        <p:tav tm="100000">
                                          <p:val>
                                            <p:fltVal val="0"/>
                                          </p:val>
                                        </p:tav>
                                      </p:tavLst>
                                    </p:anim>
                                    <p:anim calcmode="lin" valueType="num">
                                      <p:cBhvr>
                                        <p:cTn id="156" dur="2000" fill="hold"/>
                                        <p:tgtEl>
                                          <p:spTgt spid="49"/>
                                        </p:tgtEl>
                                        <p:attrNameLst>
                                          <p:attrName>ppt_h</p:attrName>
                                        </p:attrNameLst>
                                      </p:cBhvr>
                                      <p:tavLst>
                                        <p:tav tm="0">
                                          <p:val>
                                            <p:fltVal val="0"/>
                                          </p:val>
                                        </p:tav>
                                        <p:tav tm="100000">
                                          <p:val>
                                            <p:strVal val="#ppt_h"/>
                                          </p:val>
                                        </p:tav>
                                      </p:tavLst>
                                    </p:anim>
                                    <p:anim calcmode="lin" valueType="num">
                                      <p:cBhvr>
                                        <p:cTn id="157" dur="2000" fill="hold"/>
                                        <p:tgtEl>
                                          <p:spTgt spid="49"/>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8"/>
                  </p:tgtEl>
                </p:cond>
              </p:nextCondLst>
            </p:seq>
            <p:seq concurrent="1" nextAc="seek">
              <p:cTn id="158" restart="whenNotActive" fill="hold" evtFilter="cancelBubble" nodeType="interactiveSeq">
                <p:stCondLst>
                  <p:cond evt="onClick" delay="0">
                    <p:tgtEl>
                      <p:spTgt spid="39"/>
                    </p:tgtEl>
                  </p:cond>
                </p:stCondLst>
                <p:endSync evt="end" delay="0">
                  <p:rtn val="all"/>
                </p:endSync>
                <p:childTnLst>
                  <p:par>
                    <p:cTn id="159" fill="hold">
                      <p:stCondLst>
                        <p:cond delay="0"/>
                      </p:stCondLst>
                      <p:childTnLst>
                        <p:par>
                          <p:cTn id="160" fill="hold">
                            <p:stCondLst>
                              <p:cond delay="0"/>
                            </p:stCondLst>
                            <p:childTnLst>
                              <p:par>
                                <p:cTn id="161" presetID="4" presetClass="exit" presetSubtype="32" fill="hold" grpId="0" nodeType="clickEffect">
                                  <p:stCondLst>
                                    <p:cond delay="0"/>
                                  </p:stCondLst>
                                  <p:childTnLst>
                                    <p:animEffect transition="out" filter="box(out)">
                                      <p:cBhvr>
                                        <p:cTn id="162" dur="500"/>
                                        <p:tgtEl>
                                          <p:spTgt spid="39"/>
                                        </p:tgtEl>
                                      </p:cBhvr>
                                    </p:animEffect>
                                    <p:set>
                                      <p:cBhvr>
                                        <p:cTn id="163"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161"/>
                                            </p:cond>
                                          </p:stCondLst>
                                          <p:endCondLst>
                                            <p:cond evt="onStopAudio" delay="0">
                                              <p:tgtEl>
                                                <p:sldTgt/>
                                              </p:tgtEl>
                                            </p:cond>
                                          </p:endCondLst>
                                        </p:cTn>
                                        <p:tgtEl>
                                          <p:sndTgt r:embed="rId4" name="right.wav"/>
                                        </p:tgtEl>
                                      </p:cMediaNode>
                                    </p:audio>
                                  </p:subTnLst>
                                </p:cTn>
                              </p:par>
                              <p:par>
                                <p:cTn id="164" presetID="35" presetClass="entr" presetSubtype="0" fill="hold" nodeType="withEffect">
                                  <p:stCondLst>
                                    <p:cond delay="0"/>
                                  </p:stCondLst>
                                  <p:childTnLst>
                                    <p:set>
                                      <p:cBhvr>
                                        <p:cTn id="165" dur="1" fill="hold">
                                          <p:stCondLst>
                                            <p:cond delay="0"/>
                                          </p:stCondLst>
                                        </p:cTn>
                                        <p:tgtEl>
                                          <p:spTgt spid="12"/>
                                        </p:tgtEl>
                                        <p:attrNameLst>
                                          <p:attrName>style.visibility</p:attrName>
                                        </p:attrNameLst>
                                      </p:cBhvr>
                                      <p:to>
                                        <p:strVal val="visible"/>
                                      </p:to>
                                    </p:set>
                                    <p:animEffect transition="in" filter="fade">
                                      <p:cBhvr>
                                        <p:cTn id="166" dur="2000"/>
                                        <p:tgtEl>
                                          <p:spTgt spid="12"/>
                                        </p:tgtEl>
                                      </p:cBhvr>
                                    </p:animEffect>
                                    <p:anim calcmode="lin" valueType="num">
                                      <p:cBhvr>
                                        <p:cTn id="167" dur="2000" fill="hold"/>
                                        <p:tgtEl>
                                          <p:spTgt spid="12"/>
                                        </p:tgtEl>
                                        <p:attrNameLst>
                                          <p:attrName>style.rotation</p:attrName>
                                        </p:attrNameLst>
                                      </p:cBhvr>
                                      <p:tavLst>
                                        <p:tav tm="0">
                                          <p:val>
                                            <p:fltVal val="720"/>
                                          </p:val>
                                        </p:tav>
                                        <p:tav tm="100000">
                                          <p:val>
                                            <p:fltVal val="0"/>
                                          </p:val>
                                        </p:tav>
                                      </p:tavLst>
                                    </p:anim>
                                    <p:anim calcmode="lin" valueType="num">
                                      <p:cBhvr>
                                        <p:cTn id="168" dur="2000" fill="hold"/>
                                        <p:tgtEl>
                                          <p:spTgt spid="12"/>
                                        </p:tgtEl>
                                        <p:attrNameLst>
                                          <p:attrName>ppt_h</p:attrName>
                                        </p:attrNameLst>
                                      </p:cBhvr>
                                      <p:tavLst>
                                        <p:tav tm="0">
                                          <p:val>
                                            <p:fltVal val="0"/>
                                          </p:val>
                                        </p:tav>
                                        <p:tav tm="100000">
                                          <p:val>
                                            <p:strVal val="#ppt_h"/>
                                          </p:val>
                                        </p:tav>
                                      </p:tavLst>
                                    </p:anim>
                                    <p:anim calcmode="lin" valueType="num">
                                      <p:cBhvr>
                                        <p:cTn id="169"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9"/>
                  </p:tgtEl>
                </p:cond>
              </p:nextCondLst>
            </p:seq>
            <p:seq concurrent="1" nextAc="seek">
              <p:cTn id="170" restart="whenNotActive" fill="hold" evtFilter="cancelBubble" nodeType="interactiveSeq">
                <p:stCondLst>
                  <p:cond evt="onClick" delay="0">
                    <p:tgtEl>
                      <p:spTgt spid="40"/>
                    </p:tgtEl>
                  </p:cond>
                </p:stCondLst>
                <p:endSync evt="end" delay="0">
                  <p:rtn val="all"/>
                </p:endSync>
                <p:childTnLst>
                  <p:par>
                    <p:cTn id="171" fill="hold">
                      <p:stCondLst>
                        <p:cond delay="0"/>
                      </p:stCondLst>
                      <p:childTnLst>
                        <p:par>
                          <p:cTn id="172" fill="hold">
                            <p:stCondLst>
                              <p:cond delay="0"/>
                            </p:stCondLst>
                            <p:childTnLst>
                              <p:par>
                                <p:cTn id="173" presetID="4" presetClass="exit" presetSubtype="32" fill="hold" grpId="0" nodeType="clickEffect">
                                  <p:stCondLst>
                                    <p:cond delay="0"/>
                                  </p:stCondLst>
                                  <p:childTnLst>
                                    <p:animEffect transition="out" filter="box(out)">
                                      <p:cBhvr>
                                        <p:cTn id="174" dur="500"/>
                                        <p:tgtEl>
                                          <p:spTgt spid="40"/>
                                        </p:tgtEl>
                                      </p:cBhvr>
                                    </p:animEffect>
                                    <p:set>
                                      <p:cBhvr>
                                        <p:cTn id="175" dur="1" fill="hold">
                                          <p:stCondLst>
                                            <p:cond delay="499"/>
                                          </p:stCondLst>
                                        </p:cTn>
                                        <p:tgtEl>
                                          <p:spTgt spid="40"/>
                                        </p:tgtEl>
                                        <p:attrNameLst>
                                          <p:attrName>style.visibility</p:attrName>
                                        </p:attrNameLst>
                                      </p:cBhvr>
                                      <p:to>
                                        <p:strVal val="hidden"/>
                                      </p:to>
                                    </p:set>
                                  </p:childTnLst>
                                  <p:subTnLst>
                                    <p:audio>
                                      <p:cMediaNode>
                                        <p:cTn display="0" masterRel="sameClick">
                                          <p:stCondLst>
                                            <p:cond evt="begin" delay="0">
                                              <p:tn val="173"/>
                                            </p:cond>
                                          </p:stCondLst>
                                          <p:endCondLst>
                                            <p:cond evt="onStopAudio" delay="0">
                                              <p:tgtEl>
                                                <p:sldTgt/>
                                              </p:tgtEl>
                                            </p:cond>
                                          </p:endCondLst>
                                        </p:cTn>
                                        <p:tgtEl>
                                          <p:sndTgt r:embed="rId4" name="right.wav"/>
                                        </p:tgtEl>
                                      </p:cMediaNode>
                                    </p:audio>
                                  </p:subTnLst>
                                </p:cTn>
                              </p:par>
                              <p:par>
                                <p:cTn id="176" presetID="35" presetClass="entr" presetSubtype="0" fill="hold" nodeType="withEffect">
                                  <p:stCondLst>
                                    <p:cond delay="0"/>
                                  </p:stCondLst>
                                  <p:childTnLst>
                                    <p:set>
                                      <p:cBhvr>
                                        <p:cTn id="177" dur="1" fill="hold">
                                          <p:stCondLst>
                                            <p:cond delay="0"/>
                                          </p:stCondLst>
                                        </p:cTn>
                                        <p:tgtEl>
                                          <p:spTgt spid="8"/>
                                        </p:tgtEl>
                                        <p:attrNameLst>
                                          <p:attrName>style.visibility</p:attrName>
                                        </p:attrNameLst>
                                      </p:cBhvr>
                                      <p:to>
                                        <p:strVal val="visible"/>
                                      </p:to>
                                    </p:set>
                                    <p:animEffect transition="in" filter="fade">
                                      <p:cBhvr>
                                        <p:cTn id="178" dur="2000"/>
                                        <p:tgtEl>
                                          <p:spTgt spid="8"/>
                                        </p:tgtEl>
                                      </p:cBhvr>
                                    </p:animEffect>
                                    <p:anim calcmode="lin" valueType="num">
                                      <p:cBhvr>
                                        <p:cTn id="179" dur="2000" fill="hold"/>
                                        <p:tgtEl>
                                          <p:spTgt spid="8"/>
                                        </p:tgtEl>
                                        <p:attrNameLst>
                                          <p:attrName>style.rotation</p:attrName>
                                        </p:attrNameLst>
                                      </p:cBhvr>
                                      <p:tavLst>
                                        <p:tav tm="0">
                                          <p:val>
                                            <p:fltVal val="720"/>
                                          </p:val>
                                        </p:tav>
                                        <p:tav tm="100000">
                                          <p:val>
                                            <p:fltVal val="0"/>
                                          </p:val>
                                        </p:tav>
                                      </p:tavLst>
                                    </p:anim>
                                    <p:anim calcmode="lin" valueType="num">
                                      <p:cBhvr>
                                        <p:cTn id="180" dur="2000" fill="hold"/>
                                        <p:tgtEl>
                                          <p:spTgt spid="8"/>
                                        </p:tgtEl>
                                        <p:attrNameLst>
                                          <p:attrName>ppt_h</p:attrName>
                                        </p:attrNameLst>
                                      </p:cBhvr>
                                      <p:tavLst>
                                        <p:tav tm="0">
                                          <p:val>
                                            <p:fltVal val="0"/>
                                          </p:val>
                                        </p:tav>
                                        <p:tav tm="100000">
                                          <p:val>
                                            <p:strVal val="#ppt_h"/>
                                          </p:val>
                                        </p:tav>
                                      </p:tavLst>
                                    </p:anim>
                                    <p:anim calcmode="lin" valueType="num">
                                      <p:cBhvr>
                                        <p:cTn id="181"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40"/>
                  </p:tgtEl>
                </p:cond>
              </p:nextCondLst>
            </p:seq>
            <p:seq concurrent="1" nextAc="seek">
              <p:cTn id="182" restart="whenNotActive" fill="hold" evtFilter="cancelBubble" nodeType="interactiveSeq">
                <p:stCondLst>
                  <p:cond evt="onClick" delay="0">
                    <p:tgtEl>
                      <p:spTgt spid="41"/>
                    </p:tgtEl>
                  </p:cond>
                </p:stCondLst>
                <p:endSync evt="end" delay="0">
                  <p:rtn val="all"/>
                </p:endSync>
                <p:childTnLst>
                  <p:par>
                    <p:cTn id="183" fill="hold">
                      <p:stCondLst>
                        <p:cond delay="0"/>
                      </p:stCondLst>
                      <p:childTnLst>
                        <p:par>
                          <p:cTn id="184" fill="hold">
                            <p:stCondLst>
                              <p:cond delay="0"/>
                            </p:stCondLst>
                            <p:childTnLst>
                              <p:par>
                                <p:cTn id="185" presetID="4" presetClass="exit" presetSubtype="32" fill="hold" grpId="0" nodeType="clickEffect">
                                  <p:stCondLst>
                                    <p:cond delay="0"/>
                                  </p:stCondLst>
                                  <p:childTnLst>
                                    <p:animEffect transition="out" filter="box(out)">
                                      <p:cBhvr>
                                        <p:cTn id="186" dur="500"/>
                                        <p:tgtEl>
                                          <p:spTgt spid="41"/>
                                        </p:tgtEl>
                                      </p:cBhvr>
                                    </p:animEffect>
                                    <p:set>
                                      <p:cBhvr>
                                        <p:cTn id="187"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185"/>
                                            </p:cond>
                                          </p:stCondLst>
                                          <p:endCondLst>
                                            <p:cond evt="onStopAudio" delay="0">
                                              <p:tgtEl>
                                                <p:sldTgt/>
                                              </p:tgtEl>
                                            </p:cond>
                                          </p:endCondLst>
                                        </p:cTn>
                                        <p:tgtEl>
                                          <p:sndTgt r:embed="rId4" name="right.wav"/>
                                        </p:tgtEl>
                                      </p:cMediaNode>
                                    </p:audio>
                                  </p:subTnLst>
                                </p:cTn>
                              </p:par>
                              <p:par>
                                <p:cTn id="188" presetID="35" presetClass="entr" presetSubtype="0" fill="hold" nodeType="withEffect">
                                  <p:stCondLst>
                                    <p:cond delay="0"/>
                                  </p:stCondLst>
                                  <p:childTnLst>
                                    <p:set>
                                      <p:cBhvr>
                                        <p:cTn id="189" dur="1" fill="hold">
                                          <p:stCondLst>
                                            <p:cond delay="0"/>
                                          </p:stCondLst>
                                        </p:cTn>
                                        <p:tgtEl>
                                          <p:spTgt spid="5"/>
                                        </p:tgtEl>
                                        <p:attrNameLst>
                                          <p:attrName>style.visibility</p:attrName>
                                        </p:attrNameLst>
                                      </p:cBhvr>
                                      <p:to>
                                        <p:strVal val="visible"/>
                                      </p:to>
                                    </p:set>
                                    <p:animEffect transition="in" filter="fade">
                                      <p:cBhvr>
                                        <p:cTn id="190" dur="2000"/>
                                        <p:tgtEl>
                                          <p:spTgt spid="5"/>
                                        </p:tgtEl>
                                      </p:cBhvr>
                                    </p:animEffect>
                                    <p:anim calcmode="lin" valueType="num">
                                      <p:cBhvr>
                                        <p:cTn id="191" dur="2000" fill="hold"/>
                                        <p:tgtEl>
                                          <p:spTgt spid="5"/>
                                        </p:tgtEl>
                                        <p:attrNameLst>
                                          <p:attrName>style.rotation</p:attrName>
                                        </p:attrNameLst>
                                      </p:cBhvr>
                                      <p:tavLst>
                                        <p:tav tm="0">
                                          <p:val>
                                            <p:fltVal val="720"/>
                                          </p:val>
                                        </p:tav>
                                        <p:tav tm="100000">
                                          <p:val>
                                            <p:fltVal val="0"/>
                                          </p:val>
                                        </p:tav>
                                      </p:tavLst>
                                    </p:anim>
                                    <p:anim calcmode="lin" valueType="num">
                                      <p:cBhvr>
                                        <p:cTn id="192" dur="2000" fill="hold"/>
                                        <p:tgtEl>
                                          <p:spTgt spid="5"/>
                                        </p:tgtEl>
                                        <p:attrNameLst>
                                          <p:attrName>ppt_h</p:attrName>
                                        </p:attrNameLst>
                                      </p:cBhvr>
                                      <p:tavLst>
                                        <p:tav tm="0">
                                          <p:val>
                                            <p:fltVal val="0"/>
                                          </p:val>
                                        </p:tav>
                                        <p:tav tm="100000">
                                          <p:val>
                                            <p:strVal val="#ppt_h"/>
                                          </p:val>
                                        </p:tav>
                                      </p:tavLst>
                                    </p:anim>
                                    <p:anim calcmode="lin" valueType="num">
                                      <p:cBhvr>
                                        <p:cTn id="193"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41"/>
                  </p:tgtEl>
                </p:cond>
              </p:nextCondLst>
            </p:seq>
            <p:seq concurrent="1" nextAc="seek">
              <p:cTn id="194" restart="whenNotActive" fill="hold" evtFilter="cancelBubble" nodeType="interactiveSeq">
                <p:stCondLst>
                  <p:cond evt="onClick" delay="0">
                    <p:tgtEl>
                      <p:spTgt spid="86"/>
                    </p:tgtEl>
                  </p:cond>
                </p:stCondLst>
                <p:endSync evt="end" delay="0">
                  <p:rtn val="all"/>
                </p:endSync>
                <p:childTnLst>
                  <p:par>
                    <p:cTn id="195" fill="hold">
                      <p:stCondLst>
                        <p:cond delay="0"/>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84"/>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82"/>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83"/>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81"/>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85"/>
                                        </p:tgtEl>
                                        <p:attrNameLst>
                                          <p:attrName>style.visibility</p:attrName>
                                        </p:attrNameLst>
                                      </p:cBhvr>
                                      <p:to>
                                        <p:strVal val="visible"/>
                                      </p:to>
                                    </p:set>
                                  </p:childTnLst>
                                </p:cTn>
                              </p:par>
                            </p:childTnLst>
                          </p:cTn>
                        </p:par>
                      </p:childTnLst>
                    </p:cTn>
                  </p:par>
                </p:childTnLst>
              </p:cTn>
              <p:nextCondLst>
                <p:cond evt="onClick" delay="0">
                  <p:tgtEl>
                    <p:spTgt spid="86"/>
                  </p:tgtEl>
                </p:cond>
              </p:nextCondLst>
            </p:seq>
          </p:childTnLst>
        </p:cTn>
      </p:par>
    </p:tnLst>
    <p:bldLst>
      <p:bldP spid="33" grpId="0" animBg="1"/>
      <p:bldP spid="30" grpId="0" animBg="1"/>
      <p:bldP spid="15" grpId="0" animBg="1"/>
      <p:bldP spid="27" grpId="0" animBg="1"/>
      <p:bldP spid="28" grpId="0" animBg="1"/>
      <p:bldP spid="29" grpId="0" animBg="1"/>
      <p:bldP spid="31" grpId="0" animBg="1"/>
      <p:bldP spid="32"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p:txBody>
          <a:bodyPr>
            <a:normAutofit/>
          </a:bodyPr>
          <a:lstStyle/>
          <a:p>
            <a:pPr>
              <a:buNone/>
            </a:pPr>
            <a:r>
              <a:rPr lang="en-GB" dirty="0" smtClean="0"/>
              <a:t>By the end of the lesson, students should be able to:</a:t>
            </a:r>
          </a:p>
          <a:p>
            <a:r>
              <a:rPr lang="en-GB" dirty="0" smtClean="0"/>
              <a:t>Apply Quality Assurance &amp; TQM to real-world business (All)</a:t>
            </a:r>
          </a:p>
          <a:p>
            <a:r>
              <a:rPr lang="en-GB" dirty="0" smtClean="0"/>
              <a:t>Understand the various other Quality Standards businesses can use to maintain quality</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 3 – TQM &amp; Quality Standards</a:t>
            </a:r>
            <a:endParaRPr lang="en-US" dirty="0"/>
          </a:p>
        </p:txBody>
      </p:sp>
      <p:sp>
        <p:nvSpPr>
          <p:cNvPr id="3" name="Content Placeholder 2"/>
          <p:cNvSpPr>
            <a:spLocks noGrp="1"/>
          </p:cNvSpPr>
          <p:nvPr>
            <p:ph idx="1"/>
          </p:nvPr>
        </p:nvSpPr>
        <p:spPr>
          <a:xfrm>
            <a:off x="457200" y="1600200"/>
            <a:ext cx="8401080" cy="4686320"/>
          </a:xfrm>
        </p:spPr>
        <p:txBody>
          <a:bodyPr>
            <a:normAutofit fontScale="92500" lnSpcReduction="20000"/>
          </a:bodyPr>
          <a:lstStyle/>
          <a:p>
            <a:pPr>
              <a:buNone/>
            </a:pPr>
            <a:r>
              <a:rPr lang="en-US" dirty="0" smtClean="0"/>
              <a:t>McDonald’s website and in-store information posters for customers state that:</a:t>
            </a:r>
          </a:p>
          <a:p>
            <a:r>
              <a:rPr lang="en-US" i="1" dirty="0" smtClean="0"/>
              <a:t>Only 100% beef is used without additives</a:t>
            </a:r>
          </a:p>
          <a:p>
            <a:r>
              <a:rPr lang="en-US" i="1" dirty="0" smtClean="0"/>
              <a:t>Only prime white fish is used</a:t>
            </a:r>
          </a:p>
          <a:p>
            <a:r>
              <a:rPr lang="en-US" i="1" dirty="0" smtClean="0"/>
              <a:t>Only chicken approved by the national authority of food safety is used</a:t>
            </a:r>
          </a:p>
          <a:p>
            <a:r>
              <a:rPr lang="en-US" i="1" dirty="0" smtClean="0"/>
              <a:t>Only the freshest eggs are used. These are washed and sanitized to remove dirt from the shells</a:t>
            </a:r>
          </a:p>
          <a:p>
            <a:r>
              <a:rPr lang="en-US" i="1" dirty="0" smtClean="0"/>
              <a:t>Only the Russet Burbank potatoes are used to generate French fries (chips) that are fluffy inside and crispy outside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en-GB" smtClean="0"/>
              <a:t>Types of Production Revision</a:t>
            </a:r>
          </a:p>
        </p:txBody>
      </p:sp>
      <p:sp>
        <p:nvSpPr>
          <p:cNvPr id="37891" name="Rectangle 3"/>
          <p:cNvSpPr>
            <a:spLocks noGrp="1" noChangeArrowheads="1"/>
          </p:cNvSpPr>
          <p:nvPr>
            <p:ph type="body" idx="4294967295"/>
          </p:nvPr>
        </p:nvSpPr>
        <p:spPr/>
        <p:txBody>
          <a:bodyPr/>
          <a:lstStyle/>
          <a:p>
            <a:pPr eaLnBrk="1" hangingPunct="1">
              <a:lnSpc>
                <a:spcPct val="80000"/>
              </a:lnSpc>
            </a:pPr>
            <a:endParaRPr lang="en-US" sz="2600" smtClean="0">
              <a:solidFill>
                <a:schemeClr val="accent2"/>
              </a:solidFill>
            </a:endParaRPr>
          </a:p>
        </p:txBody>
      </p:sp>
      <p:pic>
        <p:nvPicPr>
          <p:cNvPr id="37892" name="Picture 2"/>
          <p:cNvPicPr>
            <a:picLocks noChangeAspect="1" noChangeArrowheads="1"/>
          </p:cNvPicPr>
          <p:nvPr/>
        </p:nvPicPr>
        <p:blipFill>
          <a:blip r:embed="rId4" cstate="print"/>
          <a:srcRect/>
          <a:stretch>
            <a:fillRect/>
          </a:stretch>
        </p:blipFill>
        <p:spPr bwMode="auto">
          <a:xfrm>
            <a:off x="827088" y="1341438"/>
            <a:ext cx="7705725" cy="551656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2700310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McDonald’s Case</a:t>
            </a:r>
            <a:endParaRPr lang="en-US" dirty="0"/>
          </a:p>
        </p:txBody>
      </p:sp>
      <p:sp>
        <p:nvSpPr>
          <p:cNvPr id="3" name="Content Placeholder 2"/>
          <p:cNvSpPr>
            <a:spLocks noGrp="1"/>
          </p:cNvSpPr>
          <p:nvPr>
            <p:ph idx="1"/>
          </p:nvPr>
        </p:nvSpPr>
        <p:spPr/>
        <p:txBody>
          <a:bodyPr>
            <a:normAutofit fontScale="92500"/>
          </a:bodyPr>
          <a:lstStyle/>
          <a:p>
            <a:pPr>
              <a:buNone/>
            </a:pPr>
            <a:r>
              <a:rPr lang="en-US" u="sng" dirty="0" smtClean="0">
                <a:hlinkClick r:id="rId2"/>
              </a:rPr>
              <a:t>http://www.youtube.com/watch?v=N2diPZOtty0</a:t>
            </a:r>
            <a:r>
              <a:rPr lang="en-US" u="sng" dirty="0" smtClean="0"/>
              <a:t> </a:t>
            </a:r>
          </a:p>
          <a:p>
            <a:pPr>
              <a:buNone/>
            </a:pPr>
            <a:endParaRPr lang="en-US" u="sng" dirty="0" smtClean="0"/>
          </a:p>
          <a:p>
            <a:pPr>
              <a:buNone/>
            </a:pPr>
            <a:r>
              <a:rPr lang="en-US" u="sng" dirty="0" smtClean="0"/>
              <a:t>Task</a:t>
            </a:r>
          </a:p>
          <a:p>
            <a:r>
              <a:rPr lang="en-US" dirty="0" smtClean="0"/>
              <a:t>1) In your groups, think of which type of quality standard they are trying to now do after ‘</a:t>
            </a:r>
            <a:r>
              <a:rPr lang="en-US" dirty="0" err="1" smtClean="0"/>
              <a:t>SuperSize</a:t>
            </a:r>
            <a:r>
              <a:rPr lang="en-US" dirty="0" smtClean="0"/>
              <a:t> Me’ gave them such bad P.R.</a:t>
            </a:r>
          </a:p>
          <a:p>
            <a:r>
              <a:rPr lang="en-US" dirty="0" smtClean="0"/>
              <a:t>2) List reasons why you think McDonald’s feel it is important to have these quality standards now?</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US" dirty="0" smtClean="0"/>
              <a:t>McDonald’s Case – Possible Answers</a:t>
            </a:r>
            <a:endParaRPr lang="en-US" dirty="0"/>
          </a:p>
        </p:txBody>
      </p:sp>
      <p:sp>
        <p:nvSpPr>
          <p:cNvPr id="3" name="Content Placeholder 2"/>
          <p:cNvSpPr>
            <a:spLocks noGrp="1"/>
          </p:cNvSpPr>
          <p:nvPr>
            <p:ph idx="1"/>
          </p:nvPr>
        </p:nvSpPr>
        <p:spPr>
          <a:xfrm>
            <a:off x="107504" y="1268760"/>
            <a:ext cx="8928992" cy="5232074"/>
          </a:xfrm>
        </p:spPr>
        <p:txBody>
          <a:bodyPr>
            <a:normAutofit fontScale="77500" lnSpcReduction="20000"/>
          </a:bodyPr>
          <a:lstStyle/>
          <a:p>
            <a:pPr marL="514350" indent="-514350">
              <a:buAutoNum type="arabicParenR"/>
            </a:pPr>
            <a:r>
              <a:rPr lang="en-US" dirty="0" smtClean="0"/>
              <a:t>Total Quality Management– Ensuring quality at all stages and batches of their production &amp; using customer feedback </a:t>
            </a:r>
            <a:r>
              <a:rPr lang="en-US" dirty="0"/>
              <a:t>to help - </a:t>
            </a:r>
            <a:r>
              <a:rPr lang="en-US" dirty="0">
                <a:hlinkClick r:id="rId2"/>
              </a:rPr>
              <a:t>http://www.mcdonalds.com/us/en/contact_us/</a:t>
            </a:r>
            <a:r>
              <a:rPr lang="en-US" dirty="0" smtClean="0">
                <a:hlinkClick r:id="rId2"/>
              </a:rPr>
              <a:t>restaurant_feedback.html</a:t>
            </a:r>
            <a:r>
              <a:rPr lang="en-US" dirty="0" smtClean="0"/>
              <a:t> </a:t>
            </a:r>
          </a:p>
          <a:p>
            <a:pPr>
              <a:buNone/>
            </a:pPr>
            <a:r>
              <a:rPr lang="en-US" dirty="0" smtClean="0"/>
              <a:t>2) Increased competition has forced them to improve quality – Subway now overtaken them as largest fast food outlet (volume) in the world. Consumers no longer need to buy products from businesses that fail to deliver quality</a:t>
            </a:r>
          </a:p>
          <a:p>
            <a:r>
              <a:rPr lang="en-US" dirty="0" smtClean="0"/>
              <a:t>Government legislation designed to protect consumers has forced firms to improve quality, especially with food.</a:t>
            </a:r>
          </a:p>
          <a:p>
            <a:r>
              <a:rPr lang="en-US" dirty="0" smtClean="0"/>
              <a:t>Faulty products are costly for businesses – can harm reputation as we have seen</a:t>
            </a:r>
          </a:p>
          <a:p>
            <a:r>
              <a:rPr lang="en-US" dirty="0" smtClean="0"/>
              <a:t>Overall sales will be affected as customer demands quality and value for money these days – especially health wise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GB" smtClean="0"/>
              <a:t>Quality Standards</a:t>
            </a:r>
          </a:p>
        </p:txBody>
      </p:sp>
      <p:sp>
        <p:nvSpPr>
          <p:cNvPr id="68611" name="Rectangle 3"/>
          <p:cNvSpPr>
            <a:spLocks noGrp="1" noChangeArrowheads="1"/>
          </p:cNvSpPr>
          <p:nvPr>
            <p:ph type="body" idx="1"/>
          </p:nvPr>
        </p:nvSpPr>
        <p:spPr/>
        <p:txBody>
          <a:bodyPr/>
          <a:lstStyle/>
          <a:p>
            <a:pPr eaLnBrk="1" hangingPunct="1"/>
            <a:r>
              <a:rPr lang="en-GB" sz="2800" b="1" smtClean="0"/>
              <a:t>Quality Standard</a:t>
            </a:r>
            <a:r>
              <a:rPr lang="en-GB" sz="2800" smtClean="0"/>
              <a:t> – </a:t>
            </a:r>
            <a:r>
              <a:rPr lang="en-GB" sz="2800" smtClean="0">
                <a:solidFill>
                  <a:schemeClr val="accent2"/>
                </a:solidFill>
              </a:rPr>
              <a:t>A set of criteria for quality established by an organisation. The standard also requires an organisation to have systems for implementing and monitoring its standards</a:t>
            </a:r>
          </a:p>
          <a:p>
            <a:pPr eaLnBrk="1" hangingPunct="1"/>
            <a:r>
              <a:rPr lang="en-GB" sz="2800" b="1" smtClean="0"/>
              <a:t>BS 5750</a:t>
            </a:r>
            <a:r>
              <a:rPr lang="en-GB" sz="2800" smtClean="0"/>
              <a:t> – A British Standards award granted to organisations that possess quality assurance systems that meet the standards set</a:t>
            </a:r>
          </a:p>
          <a:p>
            <a:pPr eaLnBrk="1" hangingPunct="1"/>
            <a:r>
              <a:rPr lang="en-GB" sz="2800" b="1" smtClean="0"/>
              <a:t>ISO 9001</a:t>
            </a:r>
            <a:r>
              <a:rPr lang="en-GB" sz="2800" smtClean="0"/>
              <a:t> – </a:t>
            </a:r>
            <a:r>
              <a:rPr lang="en-GB" sz="2800" smtClean="0">
                <a:solidFill>
                  <a:schemeClr val="accent2"/>
                </a:solidFill>
              </a:rPr>
              <a:t>The international standard of quality assurance that is equivalent to BS 5750</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GB" smtClean="0"/>
              <a:t>‘KiteMark’</a:t>
            </a:r>
          </a:p>
        </p:txBody>
      </p:sp>
      <p:sp>
        <p:nvSpPr>
          <p:cNvPr id="69635" name="Rectangle 3"/>
          <p:cNvSpPr>
            <a:spLocks noGrp="1" noChangeArrowheads="1"/>
          </p:cNvSpPr>
          <p:nvPr>
            <p:ph type="body" idx="1"/>
          </p:nvPr>
        </p:nvSpPr>
        <p:spPr/>
        <p:txBody>
          <a:bodyPr/>
          <a:lstStyle/>
          <a:p>
            <a:endParaRPr lang="en-US" smtClean="0"/>
          </a:p>
        </p:txBody>
      </p:sp>
      <p:pic>
        <p:nvPicPr>
          <p:cNvPr id="69636" name="Picture 5" descr="qms_ukas"/>
          <p:cNvPicPr>
            <a:picLocks noChangeAspect="1" noChangeArrowheads="1"/>
          </p:cNvPicPr>
          <p:nvPr/>
        </p:nvPicPr>
        <p:blipFill>
          <a:blip r:embed="rId3"/>
          <a:srcRect/>
          <a:stretch>
            <a:fillRect/>
          </a:stretch>
        </p:blipFill>
        <p:spPr bwMode="auto">
          <a:xfrm>
            <a:off x="0" y="1557338"/>
            <a:ext cx="5724525" cy="4967287"/>
          </a:xfrm>
          <a:prstGeom prst="rect">
            <a:avLst/>
          </a:prstGeom>
          <a:noFill/>
          <a:ln w="9525">
            <a:noFill/>
            <a:miter lim="800000"/>
            <a:headEnd/>
            <a:tailEnd/>
          </a:ln>
        </p:spPr>
      </p:pic>
      <p:pic>
        <p:nvPicPr>
          <p:cNvPr id="69637" name="Picture 7" descr="Kitemark"/>
          <p:cNvPicPr>
            <a:picLocks noChangeAspect="1" noChangeArrowheads="1"/>
          </p:cNvPicPr>
          <p:nvPr/>
        </p:nvPicPr>
        <p:blipFill>
          <a:blip r:embed="rId4"/>
          <a:srcRect/>
          <a:stretch>
            <a:fillRect/>
          </a:stretch>
        </p:blipFill>
        <p:spPr bwMode="auto">
          <a:xfrm>
            <a:off x="5364163" y="1557338"/>
            <a:ext cx="3462337" cy="4902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a:lstStyle/>
          <a:p>
            <a:pPr eaLnBrk="1" hangingPunct="1"/>
            <a:r>
              <a:rPr lang="en-GB" smtClean="0"/>
              <a:t>KiteMark Quality</a:t>
            </a:r>
          </a:p>
        </p:txBody>
      </p:sp>
      <p:sp>
        <p:nvSpPr>
          <p:cNvPr id="70659" name="Rectangle 3"/>
          <p:cNvSpPr>
            <a:spLocks noGrp="1" noChangeArrowheads="1"/>
          </p:cNvSpPr>
          <p:nvPr>
            <p:ph type="body" idx="4294967295"/>
          </p:nvPr>
        </p:nvSpPr>
        <p:spPr/>
        <p:txBody>
          <a:bodyPr/>
          <a:lstStyle/>
          <a:p>
            <a:pPr eaLnBrk="1" hangingPunct="1"/>
            <a:r>
              <a:rPr lang="en-GB" b="1" dirty="0" smtClean="0"/>
              <a:t>Products that carry the </a:t>
            </a:r>
            <a:r>
              <a:rPr lang="en-GB" b="1" dirty="0" err="1" smtClean="0"/>
              <a:t>Kitemark</a:t>
            </a:r>
            <a:r>
              <a:rPr lang="en-GB" b="1" dirty="0" smtClean="0"/>
              <a:t> are inspected regularly to ensure that they are maintaining quality standards. </a:t>
            </a:r>
          </a:p>
          <a:p>
            <a:pPr eaLnBrk="1" hangingPunct="1"/>
            <a:r>
              <a:rPr lang="en-GB" b="1" dirty="0" smtClean="0"/>
              <a:t>BSI, </a:t>
            </a:r>
            <a:r>
              <a:rPr lang="en-GB" b="1" dirty="0" err="1" smtClean="0"/>
              <a:t>Kitemark</a:t>
            </a:r>
            <a:r>
              <a:rPr lang="en-GB" b="1" dirty="0" smtClean="0"/>
              <a:t>, and ISO are all measures of quality for an organisations products and services. This gives the consumer confidence in purchasing these goods</a:t>
            </a:r>
            <a:endParaRPr lang="en-GB" dirty="0" smtClean="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GB" dirty="0" smtClean="0"/>
              <a:t>Example of Quality Standard with Food: Organic </a:t>
            </a:r>
            <a:r>
              <a:rPr lang="en-GB" dirty="0" err="1" smtClean="0"/>
              <a:t>vs</a:t>
            </a:r>
            <a:r>
              <a:rPr lang="en-GB" dirty="0" smtClean="0"/>
              <a:t> GMO</a:t>
            </a:r>
          </a:p>
        </p:txBody>
      </p:sp>
      <p:sp>
        <p:nvSpPr>
          <p:cNvPr id="71683" name="Rectangle 3"/>
          <p:cNvSpPr>
            <a:spLocks noGrp="1" noChangeArrowheads="1"/>
          </p:cNvSpPr>
          <p:nvPr>
            <p:ph type="body" idx="1"/>
          </p:nvPr>
        </p:nvSpPr>
        <p:spPr/>
        <p:txBody>
          <a:bodyPr/>
          <a:lstStyle/>
          <a:p>
            <a:endParaRPr lang="en-US" smtClean="0"/>
          </a:p>
        </p:txBody>
      </p:sp>
      <p:pic>
        <p:nvPicPr>
          <p:cNvPr id="71684" name="Picture 5" descr="organic-300x300"/>
          <p:cNvPicPr>
            <a:picLocks noChangeAspect="1" noChangeArrowheads="1"/>
          </p:cNvPicPr>
          <p:nvPr/>
        </p:nvPicPr>
        <p:blipFill>
          <a:blip r:embed="rId3"/>
          <a:srcRect/>
          <a:stretch>
            <a:fillRect/>
          </a:stretch>
        </p:blipFill>
        <p:spPr bwMode="auto">
          <a:xfrm>
            <a:off x="0" y="1557338"/>
            <a:ext cx="4716463" cy="4716462"/>
          </a:xfrm>
          <a:prstGeom prst="rect">
            <a:avLst/>
          </a:prstGeom>
          <a:noFill/>
          <a:ln w="9525">
            <a:noFill/>
            <a:miter lim="800000"/>
            <a:headEnd/>
            <a:tailEnd/>
          </a:ln>
        </p:spPr>
      </p:pic>
      <p:pic>
        <p:nvPicPr>
          <p:cNvPr id="71685" name="Picture 7" descr="18501"/>
          <p:cNvPicPr>
            <a:picLocks noChangeAspect="1" noChangeArrowheads="1"/>
          </p:cNvPicPr>
          <p:nvPr/>
        </p:nvPicPr>
        <p:blipFill>
          <a:blip r:embed="rId4"/>
          <a:srcRect/>
          <a:stretch>
            <a:fillRect/>
          </a:stretch>
        </p:blipFill>
        <p:spPr bwMode="auto">
          <a:xfrm>
            <a:off x="4787900" y="1557338"/>
            <a:ext cx="4246563" cy="50403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0"/>
          <p:cNvSpPr/>
          <p:nvPr/>
        </p:nvSpPr>
        <p:spPr>
          <a:xfrm>
            <a:off x="2537422" y="3143248"/>
            <a:ext cx="1440000" cy="1440000"/>
          </a:xfrm>
          <a:prstGeom prst="ellipse">
            <a:avLst/>
          </a:prstGeom>
          <a:blipFill dpi="0" rotWithShape="1">
            <a:blip r:embed="rId5" cstate="print"/>
            <a:srcRect/>
            <a:stretch>
              <a:fillRect l="-1000" t="-2000" r="1000"/>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Rectangle 32"/>
          <p:cNvSpPr/>
          <p:nvPr/>
        </p:nvSpPr>
        <p:spPr>
          <a:xfrm>
            <a:off x="2357438" y="3143250"/>
            <a:ext cx="18002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smtClean="0">
                <a:solidFill>
                  <a:schemeClr val="bg1"/>
                </a:solidFill>
              </a:rPr>
              <a:t>Gives staff less responsibility</a:t>
            </a:r>
            <a:endParaRPr lang="en-GB" sz="2200" b="1" dirty="0">
              <a:solidFill>
                <a:schemeClr val="bg1"/>
              </a:solidFill>
            </a:endParaRPr>
          </a:p>
        </p:txBody>
      </p:sp>
      <p:grpSp>
        <p:nvGrpSpPr>
          <p:cNvPr id="2" name="Group 42"/>
          <p:cNvGrpSpPr>
            <a:grpSpLocks/>
          </p:cNvGrpSpPr>
          <p:nvPr/>
        </p:nvGrpSpPr>
        <p:grpSpPr bwMode="auto">
          <a:xfrm>
            <a:off x="681038" y="214313"/>
            <a:ext cx="1295400" cy="1295400"/>
            <a:chOff x="1571604" y="1000108"/>
            <a:chExt cx="1440000" cy="1440000"/>
          </a:xfrm>
        </p:grpSpPr>
        <p:sp>
          <p:nvSpPr>
            <p:cNvPr id="44" name="Oval 43"/>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5" name="5-Point Star 44"/>
            <p:cNvSpPr/>
            <p:nvPr/>
          </p:nvSpPr>
          <p:spPr>
            <a:xfrm rot="981830">
              <a:off x="1642192" y="1000108"/>
              <a:ext cx="1358824" cy="128647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30" name="Rectangle 29"/>
          <p:cNvSpPr/>
          <p:nvPr/>
        </p:nvSpPr>
        <p:spPr>
          <a:xfrm>
            <a:off x="428625" y="142875"/>
            <a:ext cx="18002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smtClean="0">
                <a:solidFill>
                  <a:schemeClr val="bg1"/>
                </a:solidFill>
              </a:rPr>
              <a:t>Kaizen</a:t>
            </a:r>
            <a:endParaRPr lang="en-GB" sz="2200" b="1" dirty="0">
              <a:solidFill>
                <a:schemeClr val="bg1"/>
              </a:solidFill>
            </a:endParaRPr>
          </a:p>
        </p:txBody>
      </p:sp>
      <p:grpSp>
        <p:nvGrpSpPr>
          <p:cNvPr id="3" name="Group 71"/>
          <p:cNvGrpSpPr>
            <a:grpSpLocks/>
          </p:cNvGrpSpPr>
          <p:nvPr/>
        </p:nvGrpSpPr>
        <p:grpSpPr bwMode="auto">
          <a:xfrm>
            <a:off x="681038" y="4714875"/>
            <a:ext cx="1295400" cy="1295400"/>
            <a:chOff x="1571604" y="1000108"/>
            <a:chExt cx="1440000" cy="1440000"/>
          </a:xfrm>
        </p:grpSpPr>
        <p:sp>
          <p:nvSpPr>
            <p:cNvPr id="73" name="Oval 72"/>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4" name="5-Point Star 73"/>
            <p:cNvSpPr/>
            <p:nvPr/>
          </p:nvSpPr>
          <p:spPr>
            <a:xfrm rot="981830">
              <a:off x="1642192" y="1000108"/>
              <a:ext cx="1358824" cy="128647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4" name="Group 74"/>
          <p:cNvGrpSpPr>
            <a:grpSpLocks/>
          </p:cNvGrpSpPr>
          <p:nvPr/>
        </p:nvGrpSpPr>
        <p:grpSpPr bwMode="auto">
          <a:xfrm>
            <a:off x="2609850" y="4714875"/>
            <a:ext cx="1295400" cy="1295400"/>
            <a:chOff x="1571604" y="1000108"/>
            <a:chExt cx="1440000" cy="1440000"/>
          </a:xfrm>
        </p:grpSpPr>
        <p:sp>
          <p:nvSpPr>
            <p:cNvPr id="76" name="Oval 75"/>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7" name="5-Point Star 76"/>
            <p:cNvSpPr/>
            <p:nvPr/>
          </p:nvSpPr>
          <p:spPr>
            <a:xfrm rot="981830">
              <a:off x="1642192" y="1000108"/>
              <a:ext cx="1358824" cy="128647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5" name="Group 77"/>
          <p:cNvGrpSpPr>
            <a:grpSpLocks/>
          </p:cNvGrpSpPr>
          <p:nvPr/>
        </p:nvGrpSpPr>
        <p:grpSpPr bwMode="auto">
          <a:xfrm>
            <a:off x="6467475" y="4714875"/>
            <a:ext cx="1295400" cy="1295400"/>
            <a:chOff x="1571604" y="1000108"/>
            <a:chExt cx="1440000" cy="1440000"/>
          </a:xfrm>
        </p:grpSpPr>
        <p:sp>
          <p:nvSpPr>
            <p:cNvPr id="79" name="Oval 78"/>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0" name="5-Point Star 79"/>
            <p:cNvSpPr/>
            <p:nvPr/>
          </p:nvSpPr>
          <p:spPr>
            <a:xfrm rot="981830">
              <a:off x="1642192" y="1000108"/>
              <a:ext cx="1358824" cy="128647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50" name="Oval 49"/>
          <p:cNvSpPr/>
          <p:nvPr/>
        </p:nvSpPr>
        <p:spPr>
          <a:xfrm>
            <a:off x="4466248" y="4632206"/>
            <a:ext cx="1440000" cy="1440000"/>
          </a:xfrm>
          <a:prstGeom prst="ellipse">
            <a:avLst/>
          </a:prstGeom>
          <a:blipFill dpi="0" rotWithShape="1">
            <a:blip r:embed="rId5" cstate="print"/>
            <a:srcRect/>
            <a:stretch>
              <a:fillRect l="-1000" t="-2000" r="1000"/>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6" name="Group 62"/>
          <p:cNvGrpSpPr>
            <a:grpSpLocks/>
          </p:cNvGrpSpPr>
          <p:nvPr/>
        </p:nvGrpSpPr>
        <p:grpSpPr bwMode="auto">
          <a:xfrm>
            <a:off x="681038" y="3214688"/>
            <a:ext cx="1295400" cy="1295400"/>
            <a:chOff x="1571604" y="1000108"/>
            <a:chExt cx="1440000" cy="1440000"/>
          </a:xfrm>
        </p:grpSpPr>
        <p:sp>
          <p:nvSpPr>
            <p:cNvPr id="64" name="Oval 63"/>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5" name="5-Point Star 64"/>
            <p:cNvSpPr/>
            <p:nvPr/>
          </p:nvSpPr>
          <p:spPr>
            <a:xfrm rot="981830">
              <a:off x="1642192" y="1000108"/>
              <a:ext cx="1358824" cy="128647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7" name="Group 65"/>
          <p:cNvGrpSpPr>
            <a:grpSpLocks/>
          </p:cNvGrpSpPr>
          <p:nvPr/>
        </p:nvGrpSpPr>
        <p:grpSpPr bwMode="auto">
          <a:xfrm>
            <a:off x="2609850" y="1714500"/>
            <a:ext cx="1295400" cy="1295400"/>
            <a:chOff x="1571604" y="1000108"/>
            <a:chExt cx="1440000" cy="1440000"/>
          </a:xfrm>
        </p:grpSpPr>
        <p:sp>
          <p:nvSpPr>
            <p:cNvPr id="67" name="Oval 66"/>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8" name="5-Point Star 67"/>
            <p:cNvSpPr/>
            <p:nvPr/>
          </p:nvSpPr>
          <p:spPr>
            <a:xfrm rot="981830">
              <a:off x="1642192" y="1000108"/>
              <a:ext cx="1358824" cy="128647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8" name="Group 68"/>
          <p:cNvGrpSpPr>
            <a:grpSpLocks/>
          </p:cNvGrpSpPr>
          <p:nvPr/>
        </p:nvGrpSpPr>
        <p:grpSpPr bwMode="auto">
          <a:xfrm>
            <a:off x="6467475" y="3214688"/>
            <a:ext cx="1295400" cy="1295400"/>
            <a:chOff x="1571604" y="1000108"/>
            <a:chExt cx="1440000" cy="1440000"/>
          </a:xfrm>
        </p:grpSpPr>
        <p:sp>
          <p:nvSpPr>
            <p:cNvPr id="70" name="Oval 69"/>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 name="5-Point Star 70"/>
            <p:cNvSpPr/>
            <p:nvPr/>
          </p:nvSpPr>
          <p:spPr>
            <a:xfrm rot="981830">
              <a:off x="1642192" y="1000108"/>
              <a:ext cx="1358824" cy="128647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42" name="Oval 41"/>
          <p:cNvSpPr/>
          <p:nvPr/>
        </p:nvSpPr>
        <p:spPr>
          <a:xfrm>
            <a:off x="2537422" y="142852"/>
            <a:ext cx="1440000" cy="1440000"/>
          </a:xfrm>
          <a:prstGeom prst="ellipse">
            <a:avLst/>
          </a:prstGeom>
          <a:blipFill dpi="0" rotWithShape="1">
            <a:blip r:embed="rId5" cstate="print"/>
            <a:srcRect/>
            <a:stretch>
              <a:fillRect l="-1000" t="-2000" r="1000"/>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8" name="Oval 47"/>
          <p:cNvSpPr/>
          <p:nvPr/>
        </p:nvSpPr>
        <p:spPr>
          <a:xfrm>
            <a:off x="608596" y="1643050"/>
            <a:ext cx="1440000" cy="1440000"/>
          </a:xfrm>
          <a:prstGeom prst="ellipse">
            <a:avLst/>
          </a:prstGeom>
          <a:blipFill dpi="0" rotWithShape="1">
            <a:blip r:embed="rId5" cstate="print"/>
            <a:srcRect/>
            <a:stretch>
              <a:fillRect l="-1000" t="-2000" r="1000"/>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Oval 48"/>
          <p:cNvSpPr/>
          <p:nvPr/>
        </p:nvSpPr>
        <p:spPr>
          <a:xfrm>
            <a:off x="4446880" y="151730"/>
            <a:ext cx="1440000" cy="1440000"/>
          </a:xfrm>
          <a:prstGeom prst="ellipse">
            <a:avLst/>
          </a:prstGeom>
          <a:blipFill dpi="0" rotWithShape="1">
            <a:blip r:embed="rId5" cstate="print"/>
            <a:srcRect/>
            <a:stretch>
              <a:fillRect l="-1000" t="-2000" r="1000"/>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9" name="Group 46"/>
          <p:cNvGrpSpPr>
            <a:grpSpLocks/>
          </p:cNvGrpSpPr>
          <p:nvPr/>
        </p:nvGrpSpPr>
        <p:grpSpPr bwMode="auto">
          <a:xfrm>
            <a:off x="6467475" y="214313"/>
            <a:ext cx="1295400" cy="1295400"/>
            <a:chOff x="1571604" y="1000108"/>
            <a:chExt cx="1440000" cy="1440000"/>
          </a:xfrm>
        </p:grpSpPr>
        <p:sp>
          <p:nvSpPr>
            <p:cNvPr id="52" name="Oval 51"/>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3" name="5-Point Star 52"/>
            <p:cNvSpPr/>
            <p:nvPr/>
          </p:nvSpPr>
          <p:spPr>
            <a:xfrm rot="981830">
              <a:off x="1642192" y="1000108"/>
              <a:ext cx="1358824" cy="128647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0" name="Group 53"/>
          <p:cNvGrpSpPr>
            <a:grpSpLocks/>
          </p:cNvGrpSpPr>
          <p:nvPr/>
        </p:nvGrpSpPr>
        <p:grpSpPr bwMode="auto">
          <a:xfrm>
            <a:off x="4538663" y="3214688"/>
            <a:ext cx="1295400" cy="1295400"/>
            <a:chOff x="1571604" y="1000108"/>
            <a:chExt cx="1440000" cy="1440000"/>
          </a:xfrm>
        </p:grpSpPr>
        <p:sp>
          <p:nvSpPr>
            <p:cNvPr id="55" name="Oval 54"/>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5-Point Star 55"/>
            <p:cNvSpPr/>
            <p:nvPr/>
          </p:nvSpPr>
          <p:spPr>
            <a:xfrm rot="981830">
              <a:off x="1642192" y="1000108"/>
              <a:ext cx="1358824" cy="128647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1" name="Group 56"/>
          <p:cNvGrpSpPr>
            <a:grpSpLocks/>
          </p:cNvGrpSpPr>
          <p:nvPr/>
        </p:nvGrpSpPr>
        <p:grpSpPr bwMode="auto">
          <a:xfrm>
            <a:off x="4538663" y="1714500"/>
            <a:ext cx="1295400" cy="1295400"/>
            <a:chOff x="1571604" y="1000108"/>
            <a:chExt cx="1440000" cy="1440000"/>
          </a:xfrm>
        </p:grpSpPr>
        <p:sp>
          <p:nvSpPr>
            <p:cNvPr id="58" name="Oval 57"/>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9" name="5-Point Star 58"/>
            <p:cNvSpPr/>
            <p:nvPr/>
          </p:nvSpPr>
          <p:spPr>
            <a:xfrm rot="981830">
              <a:off x="1642192" y="1000108"/>
              <a:ext cx="1358824" cy="128647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2" name="Group 59"/>
          <p:cNvGrpSpPr>
            <a:grpSpLocks/>
          </p:cNvGrpSpPr>
          <p:nvPr/>
        </p:nvGrpSpPr>
        <p:grpSpPr bwMode="auto">
          <a:xfrm>
            <a:off x="6467475" y="1714500"/>
            <a:ext cx="1295400" cy="1295400"/>
            <a:chOff x="1571604" y="1000108"/>
            <a:chExt cx="1440000" cy="1440000"/>
          </a:xfrm>
        </p:grpSpPr>
        <p:sp>
          <p:nvSpPr>
            <p:cNvPr id="61" name="Oval 60"/>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2" name="5-Point Star 61"/>
            <p:cNvSpPr/>
            <p:nvPr/>
          </p:nvSpPr>
          <p:spPr>
            <a:xfrm rot="981830">
              <a:off x="1642192" y="1000108"/>
              <a:ext cx="1358824" cy="128647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15" name="Rectangle 14"/>
          <p:cNvSpPr/>
          <p:nvPr/>
        </p:nvSpPr>
        <p:spPr>
          <a:xfrm>
            <a:off x="2357438" y="142875"/>
            <a:ext cx="18002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smtClean="0">
                <a:solidFill>
                  <a:schemeClr val="bg1"/>
                </a:solidFill>
              </a:rPr>
              <a:t>Use more technical machines</a:t>
            </a:r>
            <a:endParaRPr lang="en-GB" sz="2200" b="1" dirty="0">
              <a:solidFill>
                <a:schemeClr val="bg1"/>
              </a:solidFill>
            </a:endParaRPr>
          </a:p>
        </p:txBody>
      </p:sp>
      <p:sp>
        <p:nvSpPr>
          <p:cNvPr id="27" name="Rectangle 26"/>
          <p:cNvSpPr/>
          <p:nvPr/>
        </p:nvSpPr>
        <p:spPr>
          <a:xfrm>
            <a:off x="4286250" y="3143250"/>
            <a:ext cx="18002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smtClean="0">
                <a:solidFill>
                  <a:schemeClr val="bg1"/>
                </a:solidFill>
              </a:rPr>
              <a:t>ISO 9001</a:t>
            </a:r>
            <a:endParaRPr lang="en-GB" sz="2200" b="1" dirty="0">
              <a:solidFill>
                <a:schemeClr val="bg1"/>
              </a:solidFill>
            </a:endParaRPr>
          </a:p>
        </p:txBody>
      </p:sp>
      <p:sp>
        <p:nvSpPr>
          <p:cNvPr id="28" name="Rectangle 27"/>
          <p:cNvSpPr/>
          <p:nvPr/>
        </p:nvSpPr>
        <p:spPr>
          <a:xfrm>
            <a:off x="428625" y="3143250"/>
            <a:ext cx="18002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smtClean="0">
                <a:solidFill>
                  <a:schemeClr val="bg1"/>
                </a:solidFill>
              </a:rPr>
              <a:t>BS 5750</a:t>
            </a:r>
            <a:endParaRPr lang="en-GB" sz="2200" b="1" dirty="0">
              <a:solidFill>
                <a:schemeClr val="bg1"/>
              </a:solidFill>
            </a:endParaRPr>
          </a:p>
        </p:txBody>
      </p:sp>
      <p:sp>
        <p:nvSpPr>
          <p:cNvPr id="29" name="Rectangle 28"/>
          <p:cNvSpPr/>
          <p:nvPr/>
        </p:nvSpPr>
        <p:spPr>
          <a:xfrm>
            <a:off x="428625" y="4643438"/>
            <a:ext cx="1800225"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smtClean="0">
                <a:solidFill>
                  <a:schemeClr val="bg1"/>
                </a:solidFill>
              </a:rPr>
              <a:t>Total Quality Management</a:t>
            </a:r>
            <a:endParaRPr lang="en-GB" sz="2200" b="1" dirty="0">
              <a:solidFill>
                <a:schemeClr val="bg1"/>
              </a:solidFill>
            </a:endParaRPr>
          </a:p>
        </p:txBody>
      </p:sp>
      <p:sp>
        <p:nvSpPr>
          <p:cNvPr id="31" name="Rectangle 30"/>
          <p:cNvSpPr/>
          <p:nvPr/>
        </p:nvSpPr>
        <p:spPr>
          <a:xfrm>
            <a:off x="428625" y="1643063"/>
            <a:ext cx="1800225"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smtClean="0">
                <a:solidFill>
                  <a:schemeClr val="bg1"/>
                </a:solidFill>
              </a:rPr>
              <a:t>Buy goods from Cheap Suppliers</a:t>
            </a:r>
            <a:endParaRPr lang="en-GB" sz="2200" b="1" dirty="0">
              <a:solidFill>
                <a:schemeClr val="bg1"/>
              </a:solidFill>
            </a:endParaRPr>
          </a:p>
        </p:txBody>
      </p:sp>
      <p:sp>
        <p:nvSpPr>
          <p:cNvPr id="32" name="Rectangle 31"/>
          <p:cNvSpPr/>
          <p:nvPr/>
        </p:nvSpPr>
        <p:spPr>
          <a:xfrm>
            <a:off x="2357438" y="1643063"/>
            <a:ext cx="1800225"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smtClean="0">
                <a:solidFill>
                  <a:schemeClr val="bg1"/>
                </a:solidFill>
              </a:rPr>
              <a:t>Quality Control</a:t>
            </a:r>
            <a:endParaRPr lang="en-GB" sz="2200" b="1" dirty="0">
              <a:solidFill>
                <a:schemeClr val="bg1"/>
              </a:solidFill>
            </a:endParaRPr>
          </a:p>
        </p:txBody>
      </p:sp>
      <p:sp>
        <p:nvSpPr>
          <p:cNvPr id="34" name="Rectangle 33"/>
          <p:cNvSpPr/>
          <p:nvPr/>
        </p:nvSpPr>
        <p:spPr>
          <a:xfrm>
            <a:off x="6215063" y="142875"/>
            <a:ext cx="18002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smtClean="0">
                <a:solidFill>
                  <a:schemeClr val="bg1"/>
                </a:solidFill>
              </a:rPr>
              <a:t>Lean Production</a:t>
            </a:r>
            <a:endParaRPr lang="en-GB" sz="2200" b="1" dirty="0">
              <a:solidFill>
                <a:schemeClr val="bg1"/>
              </a:solidFill>
            </a:endParaRPr>
          </a:p>
        </p:txBody>
      </p:sp>
      <p:sp>
        <p:nvSpPr>
          <p:cNvPr id="35" name="Rectangle 34"/>
          <p:cNvSpPr/>
          <p:nvPr/>
        </p:nvSpPr>
        <p:spPr>
          <a:xfrm>
            <a:off x="4286250" y="1646238"/>
            <a:ext cx="1800225"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smtClean="0">
                <a:solidFill>
                  <a:schemeClr val="bg1"/>
                </a:solidFill>
              </a:rPr>
              <a:t>Zero Defects</a:t>
            </a:r>
            <a:endParaRPr lang="en-GB" sz="2200" b="1" dirty="0">
              <a:solidFill>
                <a:schemeClr val="bg1"/>
              </a:solidFill>
            </a:endParaRPr>
          </a:p>
        </p:txBody>
      </p:sp>
      <p:sp>
        <p:nvSpPr>
          <p:cNvPr id="36" name="Rectangle 35"/>
          <p:cNvSpPr/>
          <p:nvPr/>
        </p:nvSpPr>
        <p:spPr>
          <a:xfrm>
            <a:off x="4286250" y="4621213"/>
            <a:ext cx="1800225"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b="1" dirty="0" smtClean="0">
                <a:solidFill>
                  <a:schemeClr val="bg1"/>
                </a:solidFill>
              </a:rPr>
              <a:t>Encourage customers not to feedback their feelings on the quality of goods</a:t>
            </a:r>
            <a:endParaRPr lang="en-GB" b="1" dirty="0">
              <a:solidFill>
                <a:schemeClr val="bg1"/>
              </a:solidFill>
            </a:endParaRPr>
          </a:p>
        </p:txBody>
      </p:sp>
      <p:sp>
        <p:nvSpPr>
          <p:cNvPr id="37" name="Rectangle 36"/>
          <p:cNvSpPr/>
          <p:nvPr/>
        </p:nvSpPr>
        <p:spPr>
          <a:xfrm>
            <a:off x="2357438" y="4643438"/>
            <a:ext cx="1800225"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200" b="1" dirty="0">
                <a:solidFill>
                  <a:schemeClr val="bg1"/>
                </a:solidFill>
              </a:rPr>
              <a:t>(14) Can improve staff motivation</a:t>
            </a:r>
          </a:p>
        </p:txBody>
      </p:sp>
      <p:sp>
        <p:nvSpPr>
          <p:cNvPr id="38" name="Rectangle 37"/>
          <p:cNvSpPr/>
          <p:nvPr/>
        </p:nvSpPr>
        <p:spPr>
          <a:xfrm>
            <a:off x="4286250" y="142875"/>
            <a:ext cx="18002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000" b="1" dirty="0" smtClean="0">
                <a:solidFill>
                  <a:schemeClr val="bg1"/>
                </a:solidFill>
              </a:rPr>
              <a:t>Produce more goods</a:t>
            </a:r>
            <a:endParaRPr lang="en-GB" sz="2000" b="1" dirty="0">
              <a:solidFill>
                <a:schemeClr val="bg1"/>
              </a:solidFill>
            </a:endParaRPr>
          </a:p>
        </p:txBody>
      </p:sp>
      <p:sp>
        <p:nvSpPr>
          <p:cNvPr id="39" name="Rectangle 38"/>
          <p:cNvSpPr/>
          <p:nvPr/>
        </p:nvSpPr>
        <p:spPr>
          <a:xfrm>
            <a:off x="6215063" y="1643063"/>
            <a:ext cx="1800225"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b="1" dirty="0" err="1" smtClean="0">
                <a:solidFill>
                  <a:schemeClr val="bg1"/>
                </a:solidFill>
              </a:rPr>
              <a:t>Kitemark</a:t>
            </a:r>
            <a:endParaRPr lang="en-GB" b="1" dirty="0">
              <a:solidFill>
                <a:schemeClr val="bg1"/>
              </a:solidFill>
            </a:endParaRPr>
          </a:p>
        </p:txBody>
      </p:sp>
      <p:sp>
        <p:nvSpPr>
          <p:cNvPr id="40" name="Rectangle 39"/>
          <p:cNvSpPr/>
          <p:nvPr/>
        </p:nvSpPr>
        <p:spPr>
          <a:xfrm>
            <a:off x="6215063" y="3143250"/>
            <a:ext cx="18002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000" b="1" dirty="0" smtClean="0">
                <a:solidFill>
                  <a:schemeClr val="bg1"/>
                </a:solidFill>
              </a:rPr>
              <a:t>Teamwork</a:t>
            </a:r>
            <a:endParaRPr lang="en-GB" sz="2000" b="1" dirty="0">
              <a:solidFill>
                <a:schemeClr val="bg1"/>
              </a:solidFill>
            </a:endParaRPr>
          </a:p>
        </p:txBody>
      </p:sp>
      <p:sp>
        <p:nvSpPr>
          <p:cNvPr id="41" name="Rectangle 40"/>
          <p:cNvSpPr/>
          <p:nvPr/>
        </p:nvSpPr>
        <p:spPr>
          <a:xfrm>
            <a:off x="6215063" y="4643438"/>
            <a:ext cx="1800225"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2000" b="1" dirty="0" smtClean="0">
                <a:solidFill>
                  <a:schemeClr val="bg1"/>
                </a:solidFill>
              </a:rPr>
              <a:t>Quality Assurance</a:t>
            </a:r>
            <a:endParaRPr lang="en-GB" sz="2000" b="1" dirty="0">
              <a:solidFill>
                <a:schemeClr val="bg1"/>
              </a:solidFill>
            </a:endParaRPr>
          </a:p>
        </p:txBody>
      </p:sp>
      <p:sp>
        <p:nvSpPr>
          <p:cNvPr id="81" name="Multiply 80"/>
          <p:cNvSpPr/>
          <p:nvPr/>
        </p:nvSpPr>
        <p:spPr>
          <a:xfrm>
            <a:off x="5786438" y="4632325"/>
            <a:ext cx="285750" cy="3571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2" name="Multiply 81"/>
          <p:cNvSpPr/>
          <p:nvPr/>
        </p:nvSpPr>
        <p:spPr>
          <a:xfrm>
            <a:off x="1928813" y="1643063"/>
            <a:ext cx="285750" cy="35718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3" name="Multiply 82"/>
          <p:cNvSpPr/>
          <p:nvPr/>
        </p:nvSpPr>
        <p:spPr>
          <a:xfrm>
            <a:off x="5786438" y="142875"/>
            <a:ext cx="285750" cy="3571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4" name="Multiply 83"/>
          <p:cNvSpPr/>
          <p:nvPr/>
        </p:nvSpPr>
        <p:spPr>
          <a:xfrm>
            <a:off x="3857625" y="142875"/>
            <a:ext cx="285750" cy="3571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5" name="Multiply 84"/>
          <p:cNvSpPr/>
          <p:nvPr/>
        </p:nvSpPr>
        <p:spPr>
          <a:xfrm>
            <a:off x="3857625" y="3143250"/>
            <a:ext cx="285750" cy="3571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6" name="Sun 85"/>
          <p:cNvSpPr/>
          <p:nvPr/>
        </p:nvSpPr>
        <p:spPr>
          <a:xfrm>
            <a:off x="8388424" y="260648"/>
            <a:ext cx="357188" cy="357188"/>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7" name="Rectangle 86"/>
          <p:cNvSpPr/>
          <p:nvPr/>
        </p:nvSpPr>
        <p:spPr>
          <a:xfrm>
            <a:off x="1060450" y="6181725"/>
            <a:ext cx="694055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lgn="ctr" fontAlgn="auto">
              <a:spcBef>
                <a:spcPts val="0"/>
              </a:spcBef>
              <a:spcAft>
                <a:spcPts val="0"/>
              </a:spcAft>
              <a:defRPr/>
            </a:pPr>
            <a:r>
              <a:rPr lang="en-GB" sz="2300" b="1" dirty="0"/>
              <a:t>   </a:t>
            </a:r>
            <a:r>
              <a:rPr lang="en-GB" sz="2300" b="1" dirty="0" smtClean="0"/>
              <a:t>What measures can a company take to maintain Quality?</a:t>
            </a:r>
            <a:endParaRPr lang="en-GB" sz="2300" b="1" dirty="0"/>
          </a:p>
        </p:txBody>
      </p:sp>
      <p:sp>
        <p:nvSpPr>
          <p:cNvPr id="46" name="Oval 45"/>
          <p:cNvSpPr/>
          <p:nvPr/>
        </p:nvSpPr>
        <p:spPr>
          <a:xfrm>
            <a:off x="445774" y="6118544"/>
            <a:ext cx="720000" cy="720000"/>
          </a:xfrm>
          <a:prstGeom prst="ellipse">
            <a:avLst/>
          </a:prstGeom>
          <a:blipFill dpi="0" rotWithShape="1">
            <a:blip r:embed="rId6" cstate="print"/>
            <a:srcRect/>
            <a:stretch>
              <a:fillRect l="-1000" t="-2000" r="1000"/>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3" name="Group 87"/>
          <p:cNvGrpSpPr>
            <a:grpSpLocks/>
          </p:cNvGrpSpPr>
          <p:nvPr/>
        </p:nvGrpSpPr>
        <p:grpSpPr bwMode="auto">
          <a:xfrm>
            <a:off x="8358188" y="928688"/>
            <a:ext cx="358775" cy="360362"/>
            <a:chOff x="1571604" y="1000108"/>
            <a:chExt cx="1440000" cy="1440000"/>
          </a:xfrm>
        </p:grpSpPr>
        <p:sp>
          <p:nvSpPr>
            <p:cNvPr id="89" name="Oval 88"/>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0" name="5-Point Star 89"/>
            <p:cNvSpPr/>
            <p:nvPr/>
          </p:nvSpPr>
          <p:spPr>
            <a:xfrm rot="981830">
              <a:off x="1641690" y="1000108"/>
              <a:ext cx="1357170" cy="1287753"/>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4" name="Group 90"/>
          <p:cNvGrpSpPr>
            <a:grpSpLocks/>
          </p:cNvGrpSpPr>
          <p:nvPr/>
        </p:nvGrpSpPr>
        <p:grpSpPr bwMode="auto">
          <a:xfrm>
            <a:off x="8358188" y="1365250"/>
            <a:ext cx="358775" cy="360363"/>
            <a:chOff x="1571604" y="1000108"/>
            <a:chExt cx="1440000" cy="1440000"/>
          </a:xfrm>
        </p:grpSpPr>
        <p:sp>
          <p:nvSpPr>
            <p:cNvPr id="92" name="Oval 91"/>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3" name="5-Point Star 92"/>
            <p:cNvSpPr/>
            <p:nvPr/>
          </p:nvSpPr>
          <p:spPr>
            <a:xfrm rot="981830">
              <a:off x="1641690" y="1000108"/>
              <a:ext cx="1357170" cy="128775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6" name="Group 93"/>
          <p:cNvGrpSpPr>
            <a:grpSpLocks/>
          </p:cNvGrpSpPr>
          <p:nvPr/>
        </p:nvGrpSpPr>
        <p:grpSpPr bwMode="auto">
          <a:xfrm>
            <a:off x="8358188" y="1801813"/>
            <a:ext cx="358775" cy="360362"/>
            <a:chOff x="1571604" y="1000108"/>
            <a:chExt cx="1440000" cy="1440000"/>
          </a:xfrm>
        </p:grpSpPr>
        <p:sp>
          <p:nvSpPr>
            <p:cNvPr id="95" name="Oval 94"/>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6" name="5-Point Star 95"/>
            <p:cNvSpPr/>
            <p:nvPr/>
          </p:nvSpPr>
          <p:spPr>
            <a:xfrm rot="981830">
              <a:off x="1641690" y="1000108"/>
              <a:ext cx="1357170" cy="1287753"/>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7" name="Group 96"/>
          <p:cNvGrpSpPr>
            <a:grpSpLocks/>
          </p:cNvGrpSpPr>
          <p:nvPr/>
        </p:nvGrpSpPr>
        <p:grpSpPr bwMode="auto">
          <a:xfrm>
            <a:off x="8358188" y="2238375"/>
            <a:ext cx="358775" cy="360363"/>
            <a:chOff x="1571604" y="1000108"/>
            <a:chExt cx="1440000" cy="1440000"/>
          </a:xfrm>
        </p:grpSpPr>
        <p:sp>
          <p:nvSpPr>
            <p:cNvPr id="98" name="Oval 97"/>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9" name="5-Point Star 98"/>
            <p:cNvSpPr/>
            <p:nvPr/>
          </p:nvSpPr>
          <p:spPr>
            <a:xfrm rot="981830">
              <a:off x="1641690" y="1000108"/>
              <a:ext cx="1357170" cy="128775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8" name="Group 99"/>
          <p:cNvGrpSpPr>
            <a:grpSpLocks/>
          </p:cNvGrpSpPr>
          <p:nvPr/>
        </p:nvGrpSpPr>
        <p:grpSpPr bwMode="auto">
          <a:xfrm>
            <a:off x="8358188" y="2674938"/>
            <a:ext cx="358775" cy="360362"/>
            <a:chOff x="1571604" y="1000108"/>
            <a:chExt cx="1440000" cy="1440000"/>
          </a:xfrm>
        </p:grpSpPr>
        <p:sp>
          <p:nvSpPr>
            <p:cNvPr id="101" name="Oval 100"/>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 name="5-Point Star 101"/>
            <p:cNvSpPr/>
            <p:nvPr/>
          </p:nvSpPr>
          <p:spPr>
            <a:xfrm rot="981830">
              <a:off x="1641690" y="1000108"/>
              <a:ext cx="1357170" cy="1287753"/>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9" name="Group 102"/>
          <p:cNvGrpSpPr>
            <a:grpSpLocks/>
          </p:cNvGrpSpPr>
          <p:nvPr/>
        </p:nvGrpSpPr>
        <p:grpSpPr bwMode="auto">
          <a:xfrm>
            <a:off x="8358188" y="3111500"/>
            <a:ext cx="358775" cy="360363"/>
            <a:chOff x="1571604" y="1000108"/>
            <a:chExt cx="1440000" cy="1440000"/>
          </a:xfrm>
        </p:grpSpPr>
        <p:sp>
          <p:nvSpPr>
            <p:cNvPr id="104" name="Oval 103"/>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5" name="5-Point Star 104"/>
            <p:cNvSpPr/>
            <p:nvPr/>
          </p:nvSpPr>
          <p:spPr>
            <a:xfrm rot="981830">
              <a:off x="1641690" y="1000108"/>
              <a:ext cx="1357170" cy="128775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20" name="Group 105"/>
          <p:cNvGrpSpPr>
            <a:grpSpLocks/>
          </p:cNvGrpSpPr>
          <p:nvPr/>
        </p:nvGrpSpPr>
        <p:grpSpPr bwMode="auto">
          <a:xfrm>
            <a:off x="8358188" y="3548063"/>
            <a:ext cx="358775" cy="360362"/>
            <a:chOff x="1571604" y="1000108"/>
            <a:chExt cx="1440000" cy="1440000"/>
          </a:xfrm>
        </p:grpSpPr>
        <p:sp>
          <p:nvSpPr>
            <p:cNvPr id="107" name="Oval 106"/>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8" name="5-Point Star 107"/>
            <p:cNvSpPr/>
            <p:nvPr/>
          </p:nvSpPr>
          <p:spPr>
            <a:xfrm rot="981830">
              <a:off x="1641690" y="1000108"/>
              <a:ext cx="1357170" cy="1287753"/>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21" name="Group 108"/>
          <p:cNvGrpSpPr>
            <a:grpSpLocks/>
          </p:cNvGrpSpPr>
          <p:nvPr/>
        </p:nvGrpSpPr>
        <p:grpSpPr bwMode="auto">
          <a:xfrm>
            <a:off x="8358188" y="3984625"/>
            <a:ext cx="358775" cy="360363"/>
            <a:chOff x="1571604" y="1000108"/>
            <a:chExt cx="1440000" cy="1440000"/>
          </a:xfrm>
        </p:grpSpPr>
        <p:sp>
          <p:nvSpPr>
            <p:cNvPr id="110" name="Oval 109"/>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1" name="5-Point Star 110"/>
            <p:cNvSpPr/>
            <p:nvPr/>
          </p:nvSpPr>
          <p:spPr>
            <a:xfrm rot="981830">
              <a:off x="1641690" y="1000108"/>
              <a:ext cx="1357170" cy="128775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22" name="Group 111"/>
          <p:cNvGrpSpPr>
            <a:grpSpLocks/>
          </p:cNvGrpSpPr>
          <p:nvPr/>
        </p:nvGrpSpPr>
        <p:grpSpPr bwMode="auto">
          <a:xfrm>
            <a:off x="8358188" y="4421188"/>
            <a:ext cx="358775" cy="360362"/>
            <a:chOff x="1571604" y="1000108"/>
            <a:chExt cx="1440000" cy="1440000"/>
          </a:xfrm>
        </p:grpSpPr>
        <p:sp>
          <p:nvSpPr>
            <p:cNvPr id="113" name="Oval 112"/>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4" name="5-Point Star 113"/>
            <p:cNvSpPr/>
            <p:nvPr/>
          </p:nvSpPr>
          <p:spPr>
            <a:xfrm rot="981830">
              <a:off x="1641690" y="1000108"/>
              <a:ext cx="1357170" cy="1287753"/>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23" name="Group 114"/>
          <p:cNvGrpSpPr>
            <a:grpSpLocks/>
          </p:cNvGrpSpPr>
          <p:nvPr/>
        </p:nvGrpSpPr>
        <p:grpSpPr bwMode="auto">
          <a:xfrm>
            <a:off x="8358188" y="4857750"/>
            <a:ext cx="358775" cy="360363"/>
            <a:chOff x="1571604" y="1000108"/>
            <a:chExt cx="1440000" cy="1440000"/>
          </a:xfrm>
        </p:grpSpPr>
        <p:sp>
          <p:nvSpPr>
            <p:cNvPr id="116" name="Oval 115"/>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7" name="5-Point Star 116"/>
            <p:cNvSpPr/>
            <p:nvPr/>
          </p:nvSpPr>
          <p:spPr>
            <a:xfrm rot="981830">
              <a:off x="1641690" y="1000108"/>
              <a:ext cx="1357170" cy="128775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4160" name="TextBox 117"/>
          <p:cNvSpPr txBox="1">
            <a:spLocks noChangeArrowheads="1"/>
          </p:cNvSpPr>
          <p:nvPr/>
        </p:nvSpPr>
        <p:spPr bwMode="auto">
          <a:xfrm>
            <a:off x="8118475" y="928688"/>
            <a:ext cx="301625" cy="369887"/>
          </a:xfrm>
          <a:prstGeom prst="rect">
            <a:avLst/>
          </a:prstGeom>
          <a:noFill/>
          <a:ln w="9525">
            <a:noFill/>
            <a:miter lim="800000"/>
            <a:headEnd/>
            <a:tailEnd/>
          </a:ln>
        </p:spPr>
        <p:txBody>
          <a:bodyPr>
            <a:spAutoFit/>
          </a:bodyPr>
          <a:lstStyle/>
          <a:p>
            <a:r>
              <a:rPr lang="en-GB">
                <a:solidFill>
                  <a:schemeClr val="bg1"/>
                </a:solidFill>
                <a:latin typeface="Calibri" pitchFamily="34" charset="0"/>
              </a:rPr>
              <a:t>1</a:t>
            </a:r>
          </a:p>
        </p:txBody>
      </p:sp>
      <p:sp>
        <p:nvSpPr>
          <p:cNvPr id="4161" name="TextBox 118"/>
          <p:cNvSpPr txBox="1">
            <a:spLocks noChangeArrowheads="1"/>
          </p:cNvSpPr>
          <p:nvPr/>
        </p:nvSpPr>
        <p:spPr bwMode="auto">
          <a:xfrm>
            <a:off x="8118475" y="1370013"/>
            <a:ext cx="301625"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2</a:t>
            </a:r>
          </a:p>
        </p:txBody>
      </p:sp>
      <p:sp>
        <p:nvSpPr>
          <p:cNvPr id="4162" name="TextBox 119"/>
          <p:cNvSpPr txBox="1">
            <a:spLocks noChangeArrowheads="1"/>
          </p:cNvSpPr>
          <p:nvPr/>
        </p:nvSpPr>
        <p:spPr bwMode="auto">
          <a:xfrm>
            <a:off x="8118475" y="1811338"/>
            <a:ext cx="301625"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3</a:t>
            </a:r>
          </a:p>
        </p:txBody>
      </p:sp>
      <p:sp>
        <p:nvSpPr>
          <p:cNvPr id="4163" name="TextBox 120"/>
          <p:cNvSpPr txBox="1">
            <a:spLocks noChangeArrowheads="1"/>
          </p:cNvSpPr>
          <p:nvPr/>
        </p:nvSpPr>
        <p:spPr bwMode="auto">
          <a:xfrm>
            <a:off x="8118475" y="2254250"/>
            <a:ext cx="301625" cy="368300"/>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4</a:t>
            </a:r>
          </a:p>
        </p:txBody>
      </p:sp>
      <p:sp>
        <p:nvSpPr>
          <p:cNvPr id="4164" name="TextBox 122"/>
          <p:cNvSpPr txBox="1">
            <a:spLocks noChangeArrowheads="1"/>
          </p:cNvSpPr>
          <p:nvPr/>
        </p:nvSpPr>
        <p:spPr bwMode="auto">
          <a:xfrm>
            <a:off x="8118475" y="2695575"/>
            <a:ext cx="301625" cy="369888"/>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5</a:t>
            </a:r>
          </a:p>
        </p:txBody>
      </p:sp>
      <p:sp>
        <p:nvSpPr>
          <p:cNvPr id="4165" name="TextBox 123"/>
          <p:cNvSpPr txBox="1">
            <a:spLocks noChangeArrowheads="1"/>
          </p:cNvSpPr>
          <p:nvPr/>
        </p:nvSpPr>
        <p:spPr bwMode="auto">
          <a:xfrm>
            <a:off x="8001000" y="4827588"/>
            <a:ext cx="419100"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10</a:t>
            </a:r>
          </a:p>
        </p:txBody>
      </p:sp>
      <p:sp>
        <p:nvSpPr>
          <p:cNvPr id="4166" name="TextBox 124"/>
          <p:cNvSpPr txBox="1">
            <a:spLocks noChangeArrowheads="1"/>
          </p:cNvSpPr>
          <p:nvPr/>
        </p:nvSpPr>
        <p:spPr bwMode="auto">
          <a:xfrm>
            <a:off x="8118475" y="3105150"/>
            <a:ext cx="301625" cy="368300"/>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6</a:t>
            </a:r>
          </a:p>
        </p:txBody>
      </p:sp>
      <p:sp>
        <p:nvSpPr>
          <p:cNvPr id="4167" name="TextBox 125"/>
          <p:cNvSpPr txBox="1">
            <a:spLocks noChangeArrowheads="1"/>
          </p:cNvSpPr>
          <p:nvPr/>
        </p:nvSpPr>
        <p:spPr bwMode="auto">
          <a:xfrm>
            <a:off x="8118475" y="3578225"/>
            <a:ext cx="301625" cy="369888"/>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7</a:t>
            </a:r>
          </a:p>
        </p:txBody>
      </p:sp>
      <p:sp>
        <p:nvSpPr>
          <p:cNvPr id="4168" name="TextBox 126"/>
          <p:cNvSpPr txBox="1">
            <a:spLocks noChangeArrowheads="1"/>
          </p:cNvSpPr>
          <p:nvPr/>
        </p:nvSpPr>
        <p:spPr bwMode="auto">
          <a:xfrm>
            <a:off x="8118475" y="3976688"/>
            <a:ext cx="301625"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8</a:t>
            </a:r>
          </a:p>
        </p:txBody>
      </p:sp>
      <p:sp>
        <p:nvSpPr>
          <p:cNvPr id="4169" name="TextBox 127"/>
          <p:cNvSpPr txBox="1">
            <a:spLocks noChangeArrowheads="1"/>
          </p:cNvSpPr>
          <p:nvPr/>
        </p:nvSpPr>
        <p:spPr bwMode="auto">
          <a:xfrm>
            <a:off x="8118475" y="4418013"/>
            <a:ext cx="301625"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9</a:t>
            </a:r>
          </a:p>
        </p:txBody>
      </p:sp>
      <p:sp>
        <p:nvSpPr>
          <p:cNvPr id="4170" name="TextBox 128"/>
          <p:cNvSpPr txBox="1">
            <a:spLocks noChangeArrowheads="1"/>
          </p:cNvSpPr>
          <p:nvPr/>
        </p:nvSpPr>
        <p:spPr bwMode="auto">
          <a:xfrm>
            <a:off x="8001000" y="5345113"/>
            <a:ext cx="419100"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11</a:t>
            </a:r>
          </a:p>
        </p:txBody>
      </p:sp>
      <p:grpSp>
        <p:nvGrpSpPr>
          <p:cNvPr id="24" name="Group 129"/>
          <p:cNvGrpSpPr>
            <a:grpSpLocks/>
          </p:cNvGrpSpPr>
          <p:nvPr/>
        </p:nvGrpSpPr>
        <p:grpSpPr bwMode="auto">
          <a:xfrm>
            <a:off x="8358188" y="5322888"/>
            <a:ext cx="360362" cy="358775"/>
            <a:chOff x="1571604" y="1000108"/>
            <a:chExt cx="1440000" cy="1440000"/>
          </a:xfrm>
        </p:grpSpPr>
        <p:sp>
          <p:nvSpPr>
            <p:cNvPr id="131" name="Oval 130"/>
            <p:cNvSpPr/>
            <p:nvPr/>
          </p:nvSpPr>
          <p:spPr>
            <a:xfrm>
              <a:off x="1571604" y="1000108"/>
              <a:ext cx="1440000" cy="1440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2" name="5-Point Star 131"/>
            <p:cNvSpPr/>
            <p:nvPr/>
          </p:nvSpPr>
          <p:spPr>
            <a:xfrm rot="981830">
              <a:off x="1641382" y="1000108"/>
              <a:ext cx="1357535" cy="128708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4172" name="TextBox 132"/>
          <p:cNvSpPr txBox="1">
            <a:spLocks noChangeArrowheads="1"/>
          </p:cNvSpPr>
          <p:nvPr/>
        </p:nvSpPr>
        <p:spPr bwMode="auto">
          <a:xfrm>
            <a:off x="8653463" y="928688"/>
            <a:ext cx="587375" cy="369887"/>
          </a:xfrm>
          <a:prstGeom prst="rect">
            <a:avLst/>
          </a:prstGeom>
          <a:noFill/>
          <a:ln w="9525">
            <a:noFill/>
            <a:miter lim="800000"/>
            <a:headEnd/>
            <a:tailEnd/>
          </a:ln>
        </p:spPr>
        <p:txBody>
          <a:bodyPr>
            <a:spAutoFit/>
          </a:bodyPr>
          <a:lstStyle/>
          <a:p>
            <a:r>
              <a:rPr lang="en-GB">
                <a:solidFill>
                  <a:schemeClr val="bg1"/>
                </a:solidFill>
                <a:latin typeface="Calibri" pitchFamily="34" charset="0"/>
              </a:rPr>
              <a:t>10</a:t>
            </a:r>
          </a:p>
        </p:txBody>
      </p:sp>
      <p:sp>
        <p:nvSpPr>
          <p:cNvPr id="4173" name="TextBox 133"/>
          <p:cNvSpPr txBox="1">
            <a:spLocks noChangeArrowheads="1"/>
          </p:cNvSpPr>
          <p:nvPr/>
        </p:nvSpPr>
        <p:spPr bwMode="auto">
          <a:xfrm>
            <a:off x="8653463" y="1370013"/>
            <a:ext cx="419100"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20</a:t>
            </a:r>
          </a:p>
        </p:txBody>
      </p:sp>
      <p:sp>
        <p:nvSpPr>
          <p:cNvPr id="4174" name="TextBox 134"/>
          <p:cNvSpPr txBox="1">
            <a:spLocks noChangeArrowheads="1"/>
          </p:cNvSpPr>
          <p:nvPr/>
        </p:nvSpPr>
        <p:spPr bwMode="auto">
          <a:xfrm>
            <a:off x="8653463" y="1811338"/>
            <a:ext cx="419100"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30</a:t>
            </a:r>
          </a:p>
        </p:txBody>
      </p:sp>
      <p:sp>
        <p:nvSpPr>
          <p:cNvPr id="4175" name="TextBox 135"/>
          <p:cNvSpPr txBox="1">
            <a:spLocks noChangeArrowheads="1"/>
          </p:cNvSpPr>
          <p:nvPr/>
        </p:nvSpPr>
        <p:spPr bwMode="auto">
          <a:xfrm>
            <a:off x="8653463" y="2254250"/>
            <a:ext cx="419100" cy="368300"/>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40</a:t>
            </a:r>
          </a:p>
        </p:txBody>
      </p:sp>
      <p:sp>
        <p:nvSpPr>
          <p:cNvPr id="4176" name="TextBox 136"/>
          <p:cNvSpPr txBox="1">
            <a:spLocks noChangeArrowheads="1"/>
          </p:cNvSpPr>
          <p:nvPr/>
        </p:nvSpPr>
        <p:spPr bwMode="auto">
          <a:xfrm>
            <a:off x="8653463" y="2695575"/>
            <a:ext cx="419100" cy="369888"/>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50</a:t>
            </a:r>
          </a:p>
        </p:txBody>
      </p:sp>
      <p:sp>
        <p:nvSpPr>
          <p:cNvPr id="4177" name="TextBox 137"/>
          <p:cNvSpPr txBox="1">
            <a:spLocks noChangeArrowheads="1"/>
          </p:cNvSpPr>
          <p:nvPr/>
        </p:nvSpPr>
        <p:spPr bwMode="auto">
          <a:xfrm>
            <a:off x="8653463" y="4827588"/>
            <a:ext cx="536575"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100</a:t>
            </a:r>
          </a:p>
        </p:txBody>
      </p:sp>
      <p:sp>
        <p:nvSpPr>
          <p:cNvPr id="4178" name="TextBox 138"/>
          <p:cNvSpPr txBox="1">
            <a:spLocks noChangeArrowheads="1"/>
          </p:cNvSpPr>
          <p:nvPr/>
        </p:nvSpPr>
        <p:spPr bwMode="auto">
          <a:xfrm>
            <a:off x="8653463" y="3105150"/>
            <a:ext cx="419100" cy="368300"/>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60</a:t>
            </a:r>
          </a:p>
        </p:txBody>
      </p:sp>
      <p:sp>
        <p:nvSpPr>
          <p:cNvPr id="4179" name="TextBox 139"/>
          <p:cNvSpPr txBox="1">
            <a:spLocks noChangeArrowheads="1"/>
          </p:cNvSpPr>
          <p:nvPr/>
        </p:nvSpPr>
        <p:spPr bwMode="auto">
          <a:xfrm>
            <a:off x="8653463" y="3578225"/>
            <a:ext cx="419100" cy="369888"/>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70</a:t>
            </a:r>
          </a:p>
        </p:txBody>
      </p:sp>
      <p:sp>
        <p:nvSpPr>
          <p:cNvPr id="4180" name="TextBox 140"/>
          <p:cNvSpPr txBox="1">
            <a:spLocks noChangeArrowheads="1"/>
          </p:cNvSpPr>
          <p:nvPr/>
        </p:nvSpPr>
        <p:spPr bwMode="auto">
          <a:xfrm>
            <a:off x="8653463" y="3976688"/>
            <a:ext cx="419100"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80</a:t>
            </a:r>
          </a:p>
        </p:txBody>
      </p:sp>
      <p:sp>
        <p:nvSpPr>
          <p:cNvPr id="4181" name="TextBox 141"/>
          <p:cNvSpPr txBox="1">
            <a:spLocks noChangeArrowheads="1"/>
          </p:cNvSpPr>
          <p:nvPr/>
        </p:nvSpPr>
        <p:spPr bwMode="auto">
          <a:xfrm>
            <a:off x="8653463" y="4418013"/>
            <a:ext cx="419100"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90</a:t>
            </a:r>
          </a:p>
        </p:txBody>
      </p:sp>
      <p:sp>
        <p:nvSpPr>
          <p:cNvPr id="4182" name="TextBox 142"/>
          <p:cNvSpPr txBox="1">
            <a:spLocks noChangeArrowheads="1"/>
          </p:cNvSpPr>
          <p:nvPr/>
        </p:nvSpPr>
        <p:spPr bwMode="auto">
          <a:xfrm>
            <a:off x="8653463" y="5345113"/>
            <a:ext cx="536575" cy="369887"/>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110</a:t>
            </a:r>
          </a:p>
        </p:txBody>
      </p:sp>
      <p:sp>
        <p:nvSpPr>
          <p:cNvPr id="4183" name="TextBox 143"/>
          <p:cNvSpPr txBox="1">
            <a:spLocks noChangeArrowheads="1"/>
          </p:cNvSpPr>
          <p:nvPr/>
        </p:nvSpPr>
        <p:spPr bwMode="auto">
          <a:xfrm>
            <a:off x="8143875" y="571500"/>
            <a:ext cx="873125" cy="369888"/>
          </a:xfrm>
          <a:prstGeom prst="rect">
            <a:avLst/>
          </a:prstGeom>
          <a:noFill/>
          <a:ln w="9525">
            <a:noFill/>
            <a:miter lim="800000"/>
            <a:headEnd/>
            <a:tailEnd/>
          </a:ln>
        </p:spPr>
        <p:txBody>
          <a:bodyPr>
            <a:spAutoFit/>
          </a:bodyPr>
          <a:lstStyle/>
          <a:p>
            <a:r>
              <a:rPr lang="en-GB">
                <a:solidFill>
                  <a:schemeClr val="bg1"/>
                </a:solidFill>
                <a:latin typeface="Calibri" pitchFamily="34" charset="0"/>
              </a:rPr>
              <a:t>Values</a:t>
            </a:r>
          </a:p>
        </p:txBody>
      </p:sp>
      <p:sp>
        <p:nvSpPr>
          <p:cNvPr id="122" name="Action Button: Forward or Next 121">
            <a:hlinkClick r:id="" action="ppaction://hlinkshowjump?jump=nextslide" highlightClick="1"/>
          </p:cNvPr>
          <p:cNvSpPr/>
          <p:nvPr/>
        </p:nvSpPr>
        <p:spPr>
          <a:xfrm>
            <a:off x="8132763" y="6176963"/>
            <a:ext cx="857250" cy="50006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Next</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wipeout.wav"/>
                                        </p:tgtEl>
                                      </p:cMediaNode>
                                    </p:audio>
                                  </p:subTnLst>
                                </p:cTn>
                              </p:par>
                              <p:par>
                                <p:cTn id="8" presetID="35"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2000"/>
                                        <p:tgtEl>
                                          <p:spTgt spid="42"/>
                                        </p:tgtEl>
                                      </p:cBhvr>
                                    </p:animEffect>
                                    <p:anim calcmode="lin" valueType="num">
                                      <p:cBhvr>
                                        <p:cTn id="11" dur="2000" fill="hold"/>
                                        <p:tgtEl>
                                          <p:spTgt spid="42"/>
                                        </p:tgtEl>
                                        <p:attrNameLst>
                                          <p:attrName>style.rotation</p:attrName>
                                        </p:attrNameLst>
                                      </p:cBhvr>
                                      <p:tavLst>
                                        <p:tav tm="0">
                                          <p:val>
                                            <p:fltVal val="720"/>
                                          </p:val>
                                        </p:tav>
                                        <p:tav tm="100000">
                                          <p:val>
                                            <p:fltVal val="0"/>
                                          </p:val>
                                        </p:tav>
                                      </p:tavLst>
                                    </p:anim>
                                    <p:anim calcmode="lin" valueType="num">
                                      <p:cBhvr>
                                        <p:cTn id="12" dur="2000" fill="hold"/>
                                        <p:tgtEl>
                                          <p:spTgt spid="42"/>
                                        </p:tgtEl>
                                        <p:attrNameLst>
                                          <p:attrName>ppt_h</p:attrName>
                                        </p:attrNameLst>
                                      </p:cBhvr>
                                      <p:tavLst>
                                        <p:tav tm="0">
                                          <p:val>
                                            <p:fltVal val="0"/>
                                          </p:val>
                                        </p:tav>
                                        <p:tav tm="100000">
                                          <p:val>
                                            <p:strVal val="#ppt_h"/>
                                          </p:val>
                                        </p:tav>
                                      </p:tavLst>
                                    </p:anim>
                                    <p:anim calcmode="lin" valueType="num">
                                      <p:cBhvr>
                                        <p:cTn id="13" dur="2000" fill="hold"/>
                                        <p:tgtEl>
                                          <p:spTgt spid="42"/>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4" presetClass="exit" presetSubtype="32" fill="hold" grpId="0" nodeType="clickEffect">
                                  <p:stCondLst>
                                    <p:cond delay="0"/>
                                  </p:stCondLst>
                                  <p:childTnLst>
                                    <p:animEffect transition="out" filter="box(ou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right.wav"/>
                                        </p:tgtEl>
                                      </p:cMediaNode>
                                    </p:audio>
                                  </p:subTnLst>
                                </p:cTn>
                              </p:par>
                              <p:par>
                                <p:cTn id="20" presetID="35"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style.rotation</p:attrName>
                                        </p:attrNameLst>
                                      </p:cBhvr>
                                      <p:tavLst>
                                        <p:tav tm="0">
                                          <p:val>
                                            <p:fltVal val="720"/>
                                          </p:val>
                                        </p:tav>
                                        <p:tav tm="100000">
                                          <p:val>
                                            <p:fltVal val="0"/>
                                          </p:val>
                                        </p:tav>
                                      </p:tavLst>
                                    </p:anim>
                                    <p:anim calcmode="lin" valueType="num">
                                      <p:cBhvr>
                                        <p:cTn id="24" dur="2000" fill="hold"/>
                                        <p:tgtEl>
                                          <p:spTgt spid="10"/>
                                        </p:tgtEl>
                                        <p:attrNameLst>
                                          <p:attrName>ppt_h</p:attrName>
                                        </p:attrNameLst>
                                      </p:cBhvr>
                                      <p:tavLst>
                                        <p:tav tm="0">
                                          <p:val>
                                            <p:fltVal val="0"/>
                                          </p:val>
                                        </p:tav>
                                        <p:tav tm="100000">
                                          <p:val>
                                            <p:strVal val="#ppt_h"/>
                                          </p:val>
                                        </p:tav>
                                      </p:tavLst>
                                    </p:anim>
                                    <p:anim calcmode="lin" valueType="num">
                                      <p:cBhvr>
                                        <p:cTn id="25"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27"/>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4" presetClass="exit" presetSubtype="32" fill="hold" grpId="0" nodeType="clickEffect">
                                  <p:stCondLst>
                                    <p:cond delay="0"/>
                                  </p:stCondLst>
                                  <p:childTnLst>
                                    <p:animEffect transition="out" filter="box(out)">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right.wav"/>
                                        </p:tgtEl>
                                      </p:cMediaNode>
                                    </p:audio>
                                  </p:subTnLst>
                                </p:cTn>
                              </p:par>
                              <p:par>
                                <p:cTn id="32" presetID="35"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000"/>
                                        <p:tgtEl>
                                          <p:spTgt spid="6"/>
                                        </p:tgtEl>
                                      </p:cBhvr>
                                    </p:animEffect>
                                    <p:anim calcmode="lin" valueType="num">
                                      <p:cBhvr>
                                        <p:cTn id="35" dur="2000" fill="hold"/>
                                        <p:tgtEl>
                                          <p:spTgt spid="6"/>
                                        </p:tgtEl>
                                        <p:attrNameLst>
                                          <p:attrName>style.rotation</p:attrName>
                                        </p:attrNameLst>
                                      </p:cBhvr>
                                      <p:tavLst>
                                        <p:tav tm="0">
                                          <p:val>
                                            <p:fltVal val="720"/>
                                          </p:val>
                                        </p:tav>
                                        <p:tav tm="100000">
                                          <p:val>
                                            <p:fltVal val="0"/>
                                          </p:val>
                                        </p:tav>
                                      </p:tavLst>
                                    </p:anim>
                                    <p:anim calcmode="lin" valueType="num">
                                      <p:cBhvr>
                                        <p:cTn id="36" dur="2000" fill="hold"/>
                                        <p:tgtEl>
                                          <p:spTgt spid="6"/>
                                        </p:tgtEl>
                                        <p:attrNameLst>
                                          <p:attrName>ppt_h</p:attrName>
                                        </p:attrNameLst>
                                      </p:cBhvr>
                                      <p:tavLst>
                                        <p:tav tm="0">
                                          <p:val>
                                            <p:fltVal val="0"/>
                                          </p:val>
                                        </p:tav>
                                        <p:tav tm="100000">
                                          <p:val>
                                            <p:strVal val="#ppt_h"/>
                                          </p:val>
                                        </p:tav>
                                      </p:tavLst>
                                    </p:anim>
                                    <p:anim calcmode="lin" valueType="num">
                                      <p:cBhvr>
                                        <p:cTn id="37"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4" presetClass="exit" presetSubtype="32" fill="hold" grpId="0" nodeType="clickEffect">
                                  <p:stCondLst>
                                    <p:cond delay="0"/>
                                  </p:stCondLst>
                                  <p:childTnLst>
                                    <p:animEffect transition="out" filter="box(out)">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right.wav"/>
                                        </p:tgtEl>
                                      </p:cMediaNode>
                                    </p:audio>
                                  </p:subTnLst>
                                </p:cTn>
                              </p:par>
                              <p:par>
                                <p:cTn id="44" presetID="35"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2000"/>
                                        <p:tgtEl>
                                          <p:spTgt spid="3"/>
                                        </p:tgtEl>
                                      </p:cBhvr>
                                    </p:animEffect>
                                    <p:anim calcmode="lin" valueType="num">
                                      <p:cBhvr>
                                        <p:cTn id="47" dur="2000" fill="hold"/>
                                        <p:tgtEl>
                                          <p:spTgt spid="3"/>
                                        </p:tgtEl>
                                        <p:attrNameLst>
                                          <p:attrName>style.rotation</p:attrName>
                                        </p:attrNameLst>
                                      </p:cBhvr>
                                      <p:tavLst>
                                        <p:tav tm="0">
                                          <p:val>
                                            <p:fltVal val="720"/>
                                          </p:val>
                                        </p:tav>
                                        <p:tav tm="100000">
                                          <p:val>
                                            <p:fltVal val="0"/>
                                          </p:val>
                                        </p:tav>
                                      </p:tavLst>
                                    </p:anim>
                                    <p:anim calcmode="lin" valueType="num">
                                      <p:cBhvr>
                                        <p:cTn id="48" dur="2000" fill="hold"/>
                                        <p:tgtEl>
                                          <p:spTgt spid="3"/>
                                        </p:tgtEl>
                                        <p:attrNameLst>
                                          <p:attrName>ppt_h</p:attrName>
                                        </p:attrNameLst>
                                      </p:cBhvr>
                                      <p:tavLst>
                                        <p:tav tm="0">
                                          <p:val>
                                            <p:fltVal val="0"/>
                                          </p:val>
                                        </p:tav>
                                        <p:tav tm="100000">
                                          <p:val>
                                            <p:strVal val="#ppt_h"/>
                                          </p:val>
                                        </p:tav>
                                      </p:tavLst>
                                    </p:anim>
                                    <p:anim calcmode="lin" valueType="num">
                                      <p:cBhvr>
                                        <p:cTn id="49"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30"/>
                    </p:tgtEl>
                  </p:cond>
                </p:stCondLst>
                <p:endSync evt="end" delay="0">
                  <p:rtn val="all"/>
                </p:endSync>
                <p:childTnLst>
                  <p:par>
                    <p:cTn id="51" fill="hold">
                      <p:stCondLst>
                        <p:cond delay="0"/>
                      </p:stCondLst>
                      <p:childTnLst>
                        <p:par>
                          <p:cTn id="52" fill="hold">
                            <p:stCondLst>
                              <p:cond delay="0"/>
                            </p:stCondLst>
                            <p:childTnLst>
                              <p:par>
                                <p:cTn id="53" presetID="4" presetClass="exit" presetSubtype="32" fill="hold" grpId="0" nodeType="clickEffect">
                                  <p:stCondLst>
                                    <p:cond delay="0"/>
                                  </p:stCondLst>
                                  <p:childTnLst>
                                    <p:animEffect transition="out" filter="box(out)">
                                      <p:cBhvr>
                                        <p:cTn id="54" dur="500"/>
                                        <p:tgtEl>
                                          <p:spTgt spid="30"/>
                                        </p:tgtEl>
                                      </p:cBhvr>
                                    </p:animEffect>
                                    <p:set>
                                      <p:cBhvr>
                                        <p:cTn id="55"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4" name="right.wav"/>
                                        </p:tgtEl>
                                      </p:cMediaNode>
                                    </p:audio>
                                  </p:subTnLst>
                                </p:cTn>
                              </p:par>
                              <p:par>
                                <p:cTn id="56" presetID="35" presetClass="entr" presetSubtype="0" fill="hold"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2000"/>
                                        <p:tgtEl>
                                          <p:spTgt spid="2"/>
                                        </p:tgtEl>
                                      </p:cBhvr>
                                    </p:animEffect>
                                    <p:anim calcmode="lin" valueType="num">
                                      <p:cBhvr>
                                        <p:cTn id="59" dur="2000" fill="hold"/>
                                        <p:tgtEl>
                                          <p:spTgt spid="2"/>
                                        </p:tgtEl>
                                        <p:attrNameLst>
                                          <p:attrName>style.rotation</p:attrName>
                                        </p:attrNameLst>
                                      </p:cBhvr>
                                      <p:tavLst>
                                        <p:tav tm="0">
                                          <p:val>
                                            <p:fltVal val="720"/>
                                          </p:val>
                                        </p:tav>
                                        <p:tav tm="100000">
                                          <p:val>
                                            <p:fltVal val="0"/>
                                          </p:val>
                                        </p:tav>
                                      </p:tavLst>
                                    </p:anim>
                                    <p:anim calcmode="lin" valueType="num">
                                      <p:cBhvr>
                                        <p:cTn id="60" dur="2000" fill="hold"/>
                                        <p:tgtEl>
                                          <p:spTgt spid="2"/>
                                        </p:tgtEl>
                                        <p:attrNameLst>
                                          <p:attrName>ppt_h</p:attrName>
                                        </p:attrNameLst>
                                      </p:cBhvr>
                                      <p:tavLst>
                                        <p:tav tm="0">
                                          <p:val>
                                            <p:fltVal val="0"/>
                                          </p:val>
                                        </p:tav>
                                        <p:tav tm="100000">
                                          <p:val>
                                            <p:strVal val="#ppt_h"/>
                                          </p:val>
                                        </p:tav>
                                      </p:tavLst>
                                    </p:anim>
                                    <p:anim calcmode="lin" valueType="num">
                                      <p:cBhvr>
                                        <p:cTn id="61"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0"/>
                  </p:tgtEl>
                </p:cond>
              </p:nextCondLst>
            </p:seq>
            <p:seq concurrent="1" nextAc="seek">
              <p:cTn id="62" restart="whenNotActive" fill="hold" evtFilter="cancelBubble" nodeType="interactiveSeq">
                <p:stCondLst>
                  <p:cond evt="onClick" delay="0">
                    <p:tgtEl>
                      <p:spTgt spid="31"/>
                    </p:tgtEl>
                  </p:cond>
                </p:stCondLst>
                <p:endSync evt="end" delay="0">
                  <p:rtn val="all"/>
                </p:endSync>
                <p:childTnLst>
                  <p:par>
                    <p:cTn id="63" fill="hold">
                      <p:stCondLst>
                        <p:cond delay="0"/>
                      </p:stCondLst>
                      <p:childTnLst>
                        <p:par>
                          <p:cTn id="64" fill="hold">
                            <p:stCondLst>
                              <p:cond delay="0"/>
                            </p:stCondLst>
                            <p:childTnLst>
                              <p:par>
                                <p:cTn id="65" presetID="4" presetClass="exit" presetSubtype="32" fill="hold" grpId="0" nodeType="clickEffect">
                                  <p:stCondLst>
                                    <p:cond delay="0"/>
                                  </p:stCondLst>
                                  <p:childTnLst>
                                    <p:animEffect transition="out" filter="box(out)">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wipeout.wav"/>
                                        </p:tgtEl>
                                      </p:cMediaNode>
                                    </p:audio>
                                  </p:subTnLst>
                                </p:cTn>
                              </p:par>
                              <p:par>
                                <p:cTn id="68" presetID="35" presetClass="entr" presetSubtype="0" fill="hold"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2000"/>
                                        <p:tgtEl>
                                          <p:spTgt spid="48"/>
                                        </p:tgtEl>
                                      </p:cBhvr>
                                    </p:animEffect>
                                    <p:anim calcmode="lin" valueType="num">
                                      <p:cBhvr>
                                        <p:cTn id="71" dur="2000" fill="hold"/>
                                        <p:tgtEl>
                                          <p:spTgt spid="48"/>
                                        </p:tgtEl>
                                        <p:attrNameLst>
                                          <p:attrName>style.rotation</p:attrName>
                                        </p:attrNameLst>
                                      </p:cBhvr>
                                      <p:tavLst>
                                        <p:tav tm="0">
                                          <p:val>
                                            <p:fltVal val="720"/>
                                          </p:val>
                                        </p:tav>
                                        <p:tav tm="100000">
                                          <p:val>
                                            <p:fltVal val="0"/>
                                          </p:val>
                                        </p:tav>
                                      </p:tavLst>
                                    </p:anim>
                                    <p:anim calcmode="lin" valueType="num">
                                      <p:cBhvr>
                                        <p:cTn id="72" dur="2000" fill="hold"/>
                                        <p:tgtEl>
                                          <p:spTgt spid="48"/>
                                        </p:tgtEl>
                                        <p:attrNameLst>
                                          <p:attrName>ppt_h</p:attrName>
                                        </p:attrNameLst>
                                      </p:cBhvr>
                                      <p:tavLst>
                                        <p:tav tm="0">
                                          <p:val>
                                            <p:fltVal val="0"/>
                                          </p:val>
                                        </p:tav>
                                        <p:tav tm="100000">
                                          <p:val>
                                            <p:strVal val="#ppt_h"/>
                                          </p:val>
                                        </p:tav>
                                      </p:tavLst>
                                    </p:anim>
                                    <p:anim calcmode="lin" valueType="num">
                                      <p:cBhvr>
                                        <p:cTn id="73" dur="2000" fill="hold"/>
                                        <p:tgtEl>
                                          <p:spTgt spid="4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8"/>
                                            </p:cond>
                                          </p:stCondLst>
                                          <p:endCondLst>
                                            <p:cond evt="onStopAudio" delay="0">
                                              <p:tgtEl>
                                                <p:sldTgt/>
                                              </p:tgtEl>
                                            </p:cond>
                                          </p:endCondLst>
                                        </p:cTn>
                                        <p:tgtEl>
                                          <p:sndTgt r:embed="rId3" name="wipeout.wav"/>
                                        </p:tgtEl>
                                      </p:cMediaNode>
                                    </p:audio>
                                  </p:subTnLst>
                                </p:cTn>
                              </p:par>
                            </p:childTnLst>
                          </p:cTn>
                        </p:par>
                      </p:childTnLst>
                    </p:cTn>
                  </p:par>
                </p:childTnLst>
              </p:cTn>
              <p:nextCondLst>
                <p:cond evt="onClick" delay="0">
                  <p:tgtEl>
                    <p:spTgt spid="31"/>
                  </p:tgtEl>
                </p:cond>
              </p:nextCondLst>
            </p:seq>
            <p:seq concurrent="1" nextAc="seek">
              <p:cTn id="74" restart="whenNotActive" fill="hold" evtFilter="cancelBubble" nodeType="interactiveSeq">
                <p:stCondLst>
                  <p:cond evt="onClick" delay="0">
                    <p:tgtEl>
                      <p:spTgt spid="32"/>
                    </p:tgtEl>
                  </p:cond>
                </p:stCondLst>
                <p:endSync evt="end" delay="0">
                  <p:rtn val="all"/>
                </p:endSync>
                <p:childTnLst>
                  <p:par>
                    <p:cTn id="75" fill="hold">
                      <p:stCondLst>
                        <p:cond delay="0"/>
                      </p:stCondLst>
                      <p:childTnLst>
                        <p:par>
                          <p:cTn id="76" fill="hold">
                            <p:stCondLst>
                              <p:cond delay="0"/>
                            </p:stCondLst>
                            <p:childTnLst>
                              <p:par>
                                <p:cTn id="77" presetID="4" presetClass="exit" presetSubtype="32" fill="hold" grpId="0" nodeType="clickEffect">
                                  <p:stCondLst>
                                    <p:cond delay="0"/>
                                  </p:stCondLst>
                                  <p:childTnLst>
                                    <p:animEffect transition="out" filter="box(out)">
                                      <p:cBhvr>
                                        <p:cTn id="78" dur="500"/>
                                        <p:tgtEl>
                                          <p:spTgt spid="32"/>
                                        </p:tgtEl>
                                      </p:cBhvr>
                                    </p:animEffect>
                                    <p:set>
                                      <p:cBhvr>
                                        <p:cTn id="79"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4" name="right.wav"/>
                                        </p:tgtEl>
                                      </p:cMediaNode>
                                    </p:audio>
                                  </p:subTnLst>
                                </p:cTn>
                              </p:par>
                              <p:par>
                                <p:cTn id="80" presetID="35" presetClass="entr" presetSubtype="0" fill="hold" nodeType="with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2000"/>
                                        <p:tgtEl>
                                          <p:spTgt spid="7"/>
                                        </p:tgtEl>
                                      </p:cBhvr>
                                    </p:animEffect>
                                    <p:anim calcmode="lin" valueType="num">
                                      <p:cBhvr>
                                        <p:cTn id="83" dur="2000" fill="hold"/>
                                        <p:tgtEl>
                                          <p:spTgt spid="7"/>
                                        </p:tgtEl>
                                        <p:attrNameLst>
                                          <p:attrName>style.rotation</p:attrName>
                                        </p:attrNameLst>
                                      </p:cBhvr>
                                      <p:tavLst>
                                        <p:tav tm="0">
                                          <p:val>
                                            <p:fltVal val="720"/>
                                          </p:val>
                                        </p:tav>
                                        <p:tav tm="100000">
                                          <p:val>
                                            <p:fltVal val="0"/>
                                          </p:val>
                                        </p:tav>
                                      </p:tavLst>
                                    </p:anim>
                                    <p:anim calcmode="lin" valueType="num">
                                      <p:cBhvr>
                                        <p:cTn id="84" dur="2000" fill="hold"/>
                                        <p:tgtEl>
                                          <p:spTgt spid="7"/>
                                        </p:tgtEl>
                                        <p:attrNameLst>
                                          <p:attrName>ppt_h</p:attrName>
                                        </p:attrNameLst>
                                      </p:cBhvr>
                                      <p:tavLst>
                                        <p:tav tm="0">
                                          <p:val>
                                            <p:fltVal val="0"/>
                                          </p:val>
                                        </p:tav>
                                        <p:tav tm="100000">
                                          <p:val>
                                            <p:strVal val="#ppt_h"/>
                                          </p:val>
                                        </p:tav>
                                      </p:tavLst>
                                    </p:anim>
                                    <p:anim calcmode="lin" valueType="num">
                                      <p:cBhvr>
                                        <p:cTn id="85"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2"/>
                  </p:tgtEl>
                </p:cond>
              </p:nextCondLst>
            </p:seq>
            <p:seq concurrent="1" nextAc="seek">
              <p:cTn id="86" restart="whenNotActive" fill="hold" evtFilter="cancelBubble" nodeType="interactiveSeq">
                <p:stCondLst>
                  <p:cond evt="onClick" delay="0">
                    <p:tgtEl>
                      <p:spTgt spid="33"/>
                    </p:tgtEl>
                  </p:cond>
                </p:stCondLst>
                <p:endSync evt="end" delay="0">
                  <p:rtn val="all"/>
                </p:endSync>
                <p:childTnLst>
                  <p:par>
                    <p:cTn id="87" fill="hold">
                      <p:stCondLst>
                        <p:cond delay="0"/>
                      </p:stCondLst>
                      <p:childTnLst>
                        <p:par>
                          <p:cTn id="88" fill="hold">
                            <p:stCondLst>
                              <p:cond delay="0"/>
                            </p:stCondLst>
                            <p:childTnLst>
                              <p:par>
                                <p:cTn id="89" presetID="4" presetClass="exit" presetSubtype="32" fill="hold" grpId="0" nodeType="clickEffect">
                                  <p:stCondLst>
                                    <p:cond delay="0"/>
                                  </p:stCondLst>
                                  <p:childTnLst>
                                    <p:animEffect transition="out" filter="box(out)">
                                      <p:cBhvr>
                                        <p:cTn id="90" dur="500"/>
                                        <p:tgtEl>
                                          <p:spTgt spid="33"/>
                                        </p:tgtEl>
                                      </p:cBhvr>
                                    </p:animEffect>
                                    <p:set>
                                      <p:cBhvr>
                                        <p:cTn id="91" dur="1" fill="hold">
                                          <p:stCondLst>
                                            <p:cond delay="499"/>
                                          </p:stCondLst>
                                        </p:cTn>
                                        <p:tgtEl>
                                          <p:spTgt spid="33"/>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wipeout.wav"/>
                                        </p:tgtEl>
                                      </p:cMediaNode>
                                    </p:audio>
                                  </p:subTnLst>
                                </p:cTn>
                              </p:par>
                              <p:par>
                                <p:cTn id="92" presetID="35" presetClass="entr" presetSubtype="0" fill="hold" nodeType="with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fade">
                                      <p:cBhvr>
                                        <p:cTn id="94" dur="2000"/>
                                        <p:tgtEl>
                                          <p:spTgt spid="51"/>
                                        </p:tgtEl>
                                      </p:cBhvr>
                                    </p:animEffect>
                                    <p:anim calcmode="lin" valueType="num">
                                      <p:cBhvr>
                                        <p:cTn id="95" dur="2000" fill="hold"/>
                                        <p:tgtEl>
                                          <p:spTgt spid="51"/>
                                        </p:tgtEl>
                                        <p:attrNameLst>
                                          <p:attrName>style.rotation</p:attrName>
                                        </p:attrNameLst>
                                      </p:cBhvr>
                                      <p:tavLst>
                                        <p:tav tm="0">
                                          <p:val>
                                            <p:fltVal val="720"/>
                                          </p:val>
                                        </p:tav>
                                        <p:tav tm="100000">
                                          <p:val>
                                            <p:fltVal val="0"/>
                                          </p:val>
                                        </p:tav>
                                      </p:tavLst>
                                    </p:anim>
                                    <p:anim calcmode="lin" valueType="num">
                                      <p:cBhvr>
                                        <p:cTn id="96" dur="2000" fill="hold"/>
                                        <p:tgtEl>
                                          <p:spTgt spid="51"/>
                                        </p:tgtEl>
                                        <p:attrNameLst>
                                          <p:attrName>ppt_h</p:attrName>
                                        </p:attrNameLst>
                                      </p:cBhvr>
                                      <p:tavLst>
                                        <p:tav tm="0">
                                          <p:val>
                                            <p:fltVal val="0"/>
                                          </p:val>
                                        </p:tav>
                                        <p:tav tm="100000">
                                          <p:val>
                                            <p:strVal val="#ppt_h"/>
                                          </p:val>
                                        </p:tav>
                                      </p:tavLst>
                                    </p:anim>
                                    <p:anim calcmode="lin" valueType="num">
                                      <p:cBhvr>
                                        <p:cTn id="97" dur="2000" fill="hold"/>
                                        <p:tgtEl>
                                          <p:spTgt spid="51"/>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3"/>
                  </p:tgtEl>
                </p:cond>
              </p:nextCondLst>
            </p:seq>
            <p:seq concurrent="1" nextAc="seek">
              <p:cTn id="98" restart="whenNotActive" fill="hold" evtFilter="cancelBubble" nodeType="interactiveSeq">
                <p:stCondLst>
                  <p:cond evt="onClick" delay="0">
                    <p:tgtEl>
                      <p:spTgt spid="34"/>
                    </p:tgtEl>
                  </p:cond>
                </p:stCondLst>
                <p:endSync evt="end" delay="0">
                  <p:rtn val="all"/>
                </p:endSync>
                <p:childTnLst>
                  <p:par>
                    <p:cTn id="99" fill="hold">
                      <p:stCondLst>
                        <p:cond delay="0"/>
                      </p:stCondLst>
                      <p:childTnLst>
                        <p:par>
                          <p:cTn id="100" fill="hold">
                            <p:stCondLst>
                              <p:cond delay="0"/>
                            </p:stCondLst>
                            <p:childTnLst>
                              <p:par>
                                <p:cTn id="101" presetID="4" presetClass="exit" presetSubtype="32" fill="hold" grpId="0" nodeType="clickEffect">
                                  <p:stCondLst>
                                    <p:cond delay="0"/>
                                  </p:stCondLst>
                                  <p:childTnLst>
                                    <p:animEffect transition="out" filter="box(out)">
                                      <p:cBhvr>
                                        <p:cTn id="102" dur="500"/>
                                        <p:tgtEl>
                                          <p:spTgt spid="34"/>
                                        </p:tgtEl>
                                      </p:cBhvr>
                                    </p:animEffect>
                                    <p:set>
                                      <p:cBhvr>
                                        <p:cTn id="103"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4" name="right.wav"/>
                                        </p:tgtEl>
                                      </p:cMediaNode>
                                    </p:audio>
                                  </p:subTnLst>
                                </p:cTn>
                              </p:par>
                              <p:par>
                                <p:cTn id="104" presetID="35" presetClass="entr" presetSubtype="0" fill="hold" nodeType="with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fade">
                                      <p:cBhvr>
                                        <p:cTn id="106" dur="2000"/>
                                        <p:tgtEl>
                                          <p:spTgt spid="9"/>
                                        </p:tgtEl>
                                      </p:cBhvr>
                                    </p:animEffect>
                                    <p:anim calcmode="lin" valueType="num">
                                      <p:cBhvr>
                                        <p:cTn id="107" dur="2000" fill="hold"/>
                                        <p:tgtEl>
                                          <p:spTgt spid="9"/>
                                        </p:tgtEl>
                                        <p:attrNameLst>
                                          <p:attrName>style.rotation</p:attrName>
                                        </p:attrNameLst>
                                      </p:cBhvr>
                                      <p:tavLst>
                                        <p:tav tm="0">
                                          <p:val>
                                            <p:fltVal val="720"/>
                                          </p:val>
                                        </p:tav>
                                        <p:tav tm="100000">
                                          <p:val>
                                            <p:fltVal val="0"/>
                                          </p:val>
                                        </p:tav>
                                      </p:tavLst>
                                    </p:anim>
                                    <p:anim calcmode="lin" valueType="num">
                                      <p:cBhvr>
                                        <p:cTn id="108" dur="2000" fill="hold"/>
                                        <p:tgtEl>
                                          <p:spTgt spid="9"/>
                                        </p:tgtEl>
                                        <p:attrNameLst>
                                          <p:attrName>ppt_h</p:attrName>
                                        </p:attrNameLst>
                                      </p:cBhvr>
                                      <p:tavLst>
                                        <p:tav tm="0">
                                          <p:val>
                                            <p:fltVal val="0"/>
                                          </p:val>
                                        </p:tav>
                                        <p:tav tm="100000">
                                          <p:val>
                                            <p:strVal val="#ppt_h"/>
                                          </p:val>
                                        </p:tav>
                                      </p:tavLst>
                                    </p:anim>
                                    <p:anim calcmode="lin" valueType="num">
                                      <p:cBhvr>
                                        <p:cTn id="109"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4"/>
                  </p:tgtEl>
                </p:cond>
              </p:nextCondLst>
            </p:seq>
            <p:seq concurrent="1" nextAc="seek">
              <p:cTn id="110" restart="whenNotActive" fill="hold" evtFilter="cancelBubble" nodeType="interactiveSeq">
                <p:stCondLst>
                  <p:cond evt="onClick" delay="0">
                    <p:tgtEl>
                      <p:spTgt spid="35"/>
                    </p:tgtEl>
                  </p:cond>
                </p:stCondLst>
                <p:endSync evt="end" delay="0">
                  <p:rtn val="all"/>
                </p:endSync>
                <p:childTnLst>
                  <p:par>
                    <p:cTn id="111" fill="hold">
                      <p:stCondLst>
                        <p:cond delay="0"/>
                      </p:stCondLst>
                      <p:childTnLst>
                        <p:par>
                          <p:cTn id="112" fill="hold">
                            <p:stCondLst>
                              <p:cond delay="0"/>
                            </p:stCondLst>
                            <p:childTnLst>
                              <p:par>
                                <p:cTn id="113" presetID="4" presetClass="exit" presetSubtype="32" fill="hold" grpId="0" nodeType="clickEffect">
                                  <p:stCondLst>
                                    <p:cond delay="0"/>
                                  </p:stCondLst>
                                  <p:childTnLst>
                                    <p:animEffect transition="out" filter="box(out)">
                                      <p:cBhvr>
                                        <p:cTn id="114" dur="500"/>
                                        <p:tgtEl>
                                          <p:spTgt spid="35"/>
                                        </p:tgtEl>
                                      </p:cBhvr>
                                    </p:animEffect>
                                    <p:set>
                                      <p:cBhvr>
                                        <p:cTn id="115"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4" name="right.wav"/>
                                        </p:tgtEl>
                                      </p:cMediaNode>
                                    </p:audio>
                                  </p:subTnLst>
                                </p:cTn>
                              </p:par>
                              <p:par>
                                <p:cTn id="116" presetID="35" presetClass="entr" presetSubtype="0" fill="hold" nodeType="with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fade">
                                      <p:cBhvr>
                                        <p:cTn id="118" dur="2000"/>
                                        <p:tgtEl>
                                          <p:spTgt spid="11"/>
                                        </p:tgtEl>
                                      </p:cBhvr>
                                    </p:animEffect>
                                    <p:anim calcmode="lin" valueType="num">
                                      <p:cBhvr>
                                        <p:cTn id="119" dur="2000" fill="hold"/>
                                        <p:tgtEl>
                                          <p:spTgt spid="11"/>
                                        </p:tgtEl>
                                        <p:attrNameLst>
                                          <p:attrName>style.rotation</p:attrName>
                                        </p:attrNameLst>
                                      </p:cBhvr>
                                      <p:tavLst>
                                        <p:tav tm="0">
                                          <p:val>
                                            <p:fltVal val="720"/>
                                          </p:val>
                                        </p:tav>
                                        <p:tav tm="100000">
                                          <p:val>
                                            <p:fltVal val="0"/>
                                          </p:val>
                                        </p:tav>
                                      </p:tavLst>
                                    </p:anim>
                                    <p:anim calcmode="lin" valueType="num">
                                      <p:cBhvr>
                                        <p:cTn id="120" dur="2000" fill="hold"/>
                                        <p:tgtEl>
                                          <p:spTgt spid="11"/>
                                        </p:tgtEl>
                                        <p:attrNameLst>
                                          <p:attrName>ppt_h</p:attrName>
                                        </p:attrNameLst>
                                      </p:cBhvr>
                                      <p:tavLst>
                                        <p:tav tm="0">
                                          <p:val>
                                            <p:fltVal val="0"/>
                                          </p:val>
                                        </p:tav>
                                        <p:tav tm="100000">
                                          <p:val>
                                            <p:strVal val="#ppt_h"/>
                                          </p:val>
                                        </p:tav>
                                      </p:tavLst>
                                    </p:anim>
                                    <p:anim calcmode="lin" valueType="num">
                                      <p:cBhvr>
                                        <p:cTn id="121"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5"/>
                  </p:tgtEl>
                </p:cond>
              </p:nextCondLst>
            </p:seq>
            <p:seq concurrent="1" nextAc="seek">
              <p:cTn id="122" restart="whenNotActive" fill="hold" evtFilter="cancelBubble" nodeType="interactiveSeq">
                <p:stCondLst>
                  <p:cond evt="onClick" delay="0">
                    <p:tgtEl>
                      <p:spTgt spid="36"/>
                    </p:tgtEl>
                  </p:cond>
                </p:stCondLst>
                <p:endSync evt="end" delay="0">
                  <p:rtn val="all"/>
                </p:endSync>
                <p:childTnLst>
                  <p:par>
                    <p:cTn id="123" fill="hold">
                      <p:stCondLst>
                        <p:cond delay="0"/>
                      </p:stCondLst>
                      <p:childTnLst>
                        <p:par>
                          <p:cTn id="124" fill="hold">
                            <p:stCondLst>
                              <p:cond delay="0"/>
                            </p:stCondLst>
                            <p:childTnLst>
                              <p:par>
                                <p:cTn id="125" presetID="4" presetClass="exit" presetSubtype="32" fill="hold" grpId="0" nodeType="clickEffect">
                                  <p:stCondLst>
                                    <p:cond delay="0"/>
                                  </p:stCondLst>
                                  <p:childTnLst>
                                    <p:animEffect transition="out" filter="box(out)">
                                      <p:cBhvr>
                                        <p:cTn id="126" dur="500"/>
                                        <p:tgtEl>
                                          <p:spTgt spid="36"/>
                                        </p:tgtEl>
                                      </p:cBhvr>
                                    </p:animEffect>
                                    <p:set>
                                      <p:cBhvr>
                                        <p:cTn id="127"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125"/>
                                            </p:cond>
                                          </p:stCondLst>
                                          <p:endCondLst>
                                            <p:cond evt="onStopAudio" delay="0">
                                              <p:tgtEl>
                                                <p:sldTgt/>
                                              </p:tgtEl>
                                            </p:cond>
                                          </p:endCondLst>
                                        </p:cTn>
                                        <p:tgtEl>
                                          <p:sndTgt r:embed="rId3" name="wipeout.wav"/>
                                        </p:tgtEl>
                                      </p:cMediaNode>
                                    </p:audio>
                                  </p:subTnLst>
                                </p:cTn>
                              </p:par>
                              <p:par>
                                <p:cTn id="128" presetID="35" presetClass="entr" presetSubtype="0" fill="hold" nodeType="with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fade">
                                      <p:cBhvr>
                                        <p:cTn id="130" dur="2000"/>
                                        <p:tgtEl>
                                          <p:spTgt spid="50"/>
                                        </p:tgtEl>
                                      </p:cBhvr>
                                    </p:animEffect>
                                    <p:anim calcmode="lin" valueType="num">
                                      <p:cBhvr>
                                        <p:cTn id="131" dur="2000" fill="hold"/>
                                        <p:tgtEl>
                                          <p:spTgt spid="50"/>
                                        </p:tgtEl>
                                        <p:attrNameLst>
                                          <p:attrName>style.rotation</p:attrName>
                                        </p:attrNameLst>
                                      </p:cBhvr>
                                      <p:tavLst>
                                        <p:tav tm="0">
                                          <p:val>
                                            <p:fltVal val="720"/>
                                          </p:val>
                                        </p:tav>
                                        <p:tav tm="100000">
                                          <p:val>
                                            <p:fltVal val="0"/>
                                          </p:val>
                                        </p:tav>
                                      </p:tavLst>
                                    </p:anim>
                                    <p:anim calcmode="lin" valueType="num">
                                      <p:cBhvr>
                                        <p:cTn id="132" dur="2000" fill="hold"/>
                                        <p:tgtEl>
                                          <p:spTgt spid="50"/>
                                        </p:tgtEl>
                                        <p:attrNameLst>
                                          <p:attrName>ppt_h</p:attrName>
                                        </p:attrNameLst>
                                      </p:cBhvr>
                                      <p:tavLst>
                                        <p:tav tm="0">
                                          <p:val>
                                            <p:fltVal val="0"/>
                                          </p:val>
                                        </p:tav>
                                        <p:tav tm="100000">
                                          <p:val>
                                            <p:strVal val="#ppt_h"/>
                                          </p:val>
                                        </p:tav>
                                      </p:tavLst>
                                    </p:anim>
                                    <p:anim calcmode="lin" valueType="num">
                                      <p:cBhvr>
                                        <p:cTn id="133" dur="2000" fill="hold"/>
                                        <p:tgtEl>
                                          <p:spTgt spid="50"/>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6"/>
                  </p:tgtEl>
                </p:cond>
              </p:nextCondLst>
            </p:seq>
            <p:seq concurrent="1" nextAc="seek">
              <p:cTn id="134" restart="whenNotActive" fill="hold" evtFilter="cancelBubble" nodeType="interactiveSeq">
                <p:stCondLst>
                  <p:cond evt="onClick" delay="0">
                    <p:tgtEl>
                      <p:spTgt spid="37"/>
                    </p:tgtEl>
                  </p:cond>
                </p:stCondLst>
                <p:endSync evt="end" delay="0">
                  <p:rtn val="all"/>
                </p:endSync>
                <p:childTnLst>
                  <p:par>
                    <p:cTn id="135" fill="hold">
                      <p:stCondLst>
                        <p:cond delay="0"/>
                      </p:stCondLst>
                      <p:childTnLst>
                        <p:par>
                          <p:cTn id="136" fill="hold">
                            <p:stCondLst>
                              <p:cond delay="0"/>
                            </p:stCondLst>
                            <p:childTnLst>
                              <p:par>
                                <p:cTn id="137" presetID="4" presetClass="exit" presetSubtype="32" fill="hold" grpId="0" nodeType="clickEffect">
                                  <p:stCondLst>
                                    <p:cond delay="0"/>
                                  </p:stCondLst>
                                  <p:childTnLst>
                                    <p:animEffect transition="out" filter="box(out)">
                                      <p:cBhvr>
                                        <p:cTn id="138" dur="500"/>
                                        <p:tgtEl>
                                          <p:spTgt spid="37"/>
                                        </p:tgtEl>
                                      </p:cBhvr>
                                    </p:animEffect>
                                    <p:set>
                                      <p:cBhvr>
                                        <p:cTn id="139" dur="1" fill="hold">
                                          <p:stCondLst>
                                            <p:cond delay="499"/>
                                          </p:stCondLst>
                                        </p:cTn>
                                        <p:tgtEl>
                                          <p:spTgt spid="37"/>
                                        </p:tgtEl>
                                        <p:attrNameLst>
                                          <p:attrName>style.visibility</p:attrName>
                                        </p:attrNameLst>
                                      </p:cBhvr>
                                      <p:to>
                                        <p:strVal val="hidden"/>
                                      </p:to>
                                    </p:set>
                                  </p:childTnLst>
                                  <p:subTnLst>
                                    <p:audio>
                                      <p:cMediaNode>
                                        <p:cTn display="0" masterRel="sameClick">
                                          <p:stCondLst>
                                            <p:cond evt="begin" delay="0">
                                              <p:tn val="137"/>
                                            </p:cond>
                                          </p:stCondLst>
                                          <p:endCondLst>
                                            <p:cond evt="onStopAudio" delay="0">
                                              <p:tgtEl>
                                                <p:sldTgt/>
                                              </p:tgtEl>
                                            </p:cond>
                                          </p:endCondLst>
                                        </p:cTn>
                                        <p:tgtEl>
                                          <p:sndTgt r:embed="rId4" name="right.wav"/>
                                        </p:tgtEl>
                                      </p:cMediaNode>
                                    </p:audio>
                                  </p:subTnLst>
                                </p:cTn>
                              </p:par>
                              <p:par>
                                <p:cTn id="140" presetID="35" presetClass="entr" presetSubtype="0" fill="hold" nodeType="with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fade">
                                      <p:cBhvr>
                                        <p:cTn id="142" dur="2000"/>
                                        <p:tgtEl>
                                          <p:spTgt spid="4"/>
                                        </p:tgtEl>
                                      </p:cBhvr>
                                    </p:animEffect>
                                    <p:anim calcmode="lin" valueType="num">
                                      <p:cBhvr>
                                        <p:cTn id="143" dur="2000" fill="hold"/>
                                        <p:tgtEl>
                                          <p:spTgt spid="4"/>
                                        </p:tgtEl>
                                        <p:attrNameLst>
                                          <p:attrName>style.rotation</p:attrName>
                                        </p:attrNameLst>
                                      </p:cBhvr>
                                      <p:tavLst>
                                        <p:tav tm="0">
                                          <p:val>
                                            <p:fltVal val="720"/>
                                          </p:val>
                                        </p:tav>
                                        <p:tav tm="100000">
                                          <p:val>
                                            <p:fltVal val="0"/>
                                          </p:val>
                                        </p:tav>
                                      </p:tavLst>
                                    </p:anim>
                                    <p:anim calcmode="lin" valueType="num">
                                      <p:cBhvr>
                                        <p:cTn id="144" dur="2000" fill="hold"/>
                                        <p:tgtEl>
                                          <p:spTgt spid="4"/>
                                        </p:tgtEl>
                                        <p:attrNameLst>
                                          <p:attrName>ppt_h</p:attrName>
                                        </p:attrNameLst>
                                      </p:cBhvr>
                                      <p:tavLst>
                                        <p:tav tm="0">
                                          <p:val>
                                            <p:fltVal val="0"/>
                                          </p:val>
                                        </p:tav>
                                        <p:tav tm="100000">
                                          <p:val>
                                            <p:strVal val="#ppt_h"/>
                                          </p:val>
                                        </p:tav>
                                      </p:tavLst>
                                    </p:anim>
                                    <p:anim calcmode="lin" valueType="num">
                                      <p:cBhvr>
                                        <p:cTn id="145"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7"/>
                  </p:tgtEl>
                </p:cond>
              </p:nextCondLst>
            </p:seq>
            <p:seq concurrent="1" nextAc="seek">
              <p:cTn id="146" restart="whenNotActive" fill="hold" evtFilter="cancelBubble" nodeType="interactiveSeq">
                <p:stCondLst>
                  <p:cond evt="onClick" delay="0">
                    <p:tgtEl>
                      <p:spTgt spid="38"/>
                    </p:tgtEl>
                  </p:cond>
                </p:stCondLst>
                <p:endSync evt="end" delay="0">
                  <p:rtn val="all"/>
                </p:endSync>
                <p:childTnLst>
                  <p:par>
                    <p:cTn id="147" fill="hold">
                      <p:stCondLst>
                        <p:cond delay="0"/>
                      </p:stCondLst>
                      <p:childTnLst>
                        <p:par>
                          <p:cTn id="148" fill="hold">
                            <p:stCondLst>
                              <p:cond delay="0"/>
                            </p:stCondLst>
                            <p:childTnLst>
                              <p:par>
                                <p:cTn id="149" presetID="4" presetClass="exit" presetSubtype="32" fill="hold" grpId="0" nodeType="clickEffect">
                                  <p:stCondLst>
                                    <p:cond delay="0"/>
                                  </p:stCondLst>
                                  <p:childTnLst>
                                    <p:animEffect transition="out" filter="box(out)">
                                      <p:cBhvr>
                                        <p:cTn id="150" dur="500"/>
                                        <p:tgtEl>
                                          <p:spTgt spid="38"/>
                                        </p:tgtEl>
                                      </p:cBhvr>
                                    </p:animEffect>
                                    <p:set>
                                      <p:cBhvr>
                                        <p:cTn id="151"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149"/>
                                            </p:cond>
                                          </p:stCondLst>
                                          <p:endCondLst>
                                            <p:cond evt="onStopAudio" delay="0">
                                              <p:tgtEl>
                                                <p:sldTgt/>
                                              </p:tgtEl>
                                            </p:cond>
                                          </p:endCondLst>
                                        </p:cTn>
                                        <p:tgtEl>
                                          <p:sndTgt r:embed="rId3" name="wipeout.wav"/>
                                        </p:tgtEl>
                                      </p:cMediaNode>
                                    </p:audio>
                                  </p:subTnLst>
                                </p:cTn>
                              </p:par>
                              <p:par>
                                <p:cTn id="152" presetID="35" presetClass="entr" presetSubtype="0" fill="hold" nodeType="withEffect">
                                  <p:stCondLst>
                                    <p:cond delay="0"/>
                                  </p:stCondLst>
                                  <p:childTnLst>
                                    <p:set>
                                      <p:cBhvr>
                                        <p:cTn id="153" dur="1" fill="hold">
                                          <p:stCondLst>
                                            <p:cond delay="0"/>
                                          </p:stCondLst>
                                        </p:cTn>
                                        <p:tgtEl>
                                          <p:spTgt spid="49"/>
                                        </p:tgtEl>
                                        <p:attrNameLst>
                                          <p:attrName>style.visibility</p:attrName>
                                        </p:attrNameLst>
                                      </p:cBhvr>
                                      <p:to>
                                        <p:strVal val="visible"/>
                                      </p:to>
                                    </p:set>
                                    <p:animEffect transition="in" filter="fade">
                                      <p:cBhvr>
                                        <p:cTn id="154" dur="2000"/>
                                        <p:tgtEl>
                                          <p:spTgt spid="49"/>
                                        </p:tgtEl>
                                      </p:cBhvr>
                                    </p:animEffect>
                                    <p:anim calcmode="lin" valueType="num">
                                      <p:cBhvr>
                                        <p:cTn id="155" dur="2000" fill="hold"/>
                                        <p:tgtEl>
                                          <p:spTgt spid="49"/>
                                        </p:tgtEl>
                                        <p:attrNameLst>
                                          <p:attrName>style.rotation</p:attrName>
                                        </p:attrNameLst>
                                      </p:cBhvr>
                                      <p:tavLst>
                                        <p:tav tm="0">
                                          <p:val>
                                            <p:fltVal val="720"/>
                                          </p:val>
                                        </p:tav>
                                        <p:tav tm="100000">
                                          <p:val>
                                            <p:fltVal val="0"/>
                                          </p:val>
                                        </p:tav>
                                      </p:tavLst>
                                    </p:anim>
                                    <p:anim calcmode="lin" valueType="num">
                                      <p:cBhvr>
                                        <p:cTn id="156" dur="2000" fill="hold"/>
                                        <p:tgtEl>
                                          <p:spTgt spid="49"/>
                                        </p:tgtEl>
                                        <p:attrNameLst>
                                          <p:attrName>ppt_h</p:attrName>
                                        </p:attrNameLst>
                                      </p:cBhvr>
                                      <p:tavLst>
                                        <p:tav tm="0">
                                          <p:val>
                                            <p:fltVal val="0"/>
                                          </p:val>
                                        </p:tav>
                                        <p:tav tm="100000">
                                          <p:val>
                                            <p:strVal val="#ppt_h"/>
                                          </p:val>
                                        </p:tav>
                                      </p:tavLst>
                                    </p:anim>
                                    <p:anim calcmode="lin" valueType="num">
                                      <p:cBhvr>
                                        <p:cTn id="157" dur="2000" fill="hold"/>
                                        <p:tgtEl>
                                          <p:spTgt spid="49"/>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8"/>
                  </p:tgtEl>
                </p:cond>
              </p:nextCondLst>
            </p:seq>
            <p:seq concurrent="1" nextAc="seek">
              <p:cTn id="158" restart="whenNotActive" fill="hold" evtFilter="cancelBubble" nodeType="interactiveSeq">
                <p:stCondLst>
                  <p:cond evt="onClick" delay="0">
                    <p:tgtEl>
                      <p:spTgt spid="39"/>
                    </p:tgtEl>
                  </p:cond>
                </p:stCondLst>
                <p:endSync evt="end" delay="0">
                  <p:rtn val="all"/>
                </p:endSync>
                <p:childTnLst>
                  <p:par>
                    <p:cTn id="159" fill="hold">
                      <p:stCondLst>
                        <p:cond delay="0"/>
                      </p:stCondLst>
                      <p:childTnLst>
                        <p:par>
                          <p:cTn id="160" fill="hold">
                            <p:stCondLst>
                              <p:cond delay="0"/>
                            </p:stCondLst>
                            <p:childTnLst>
                              <p:par>
                                <p:cTn id="161" presetID="4" presetClass="exit" presetSubtype="32" fill="hold" grpId="0" nodeType="clickEffect">
                                  <p:stCondLst>
                                    <p:cond delay="0"/>
                                  </p:stCondLst>
                                  <p:childTnLst>
                                    <p:animEffect transition="out" filter="box(out)">
                                      <p:cBhvr>
                                        <p:cTn id="162" dur="500"/>
                                        <p:tgtEl>
                                          <p:spTgt spid="39"/>
                                        </p:tgtEl>
                                      </p:cBhvr>
                                    </p:animEffect>
                                    <p:set>
                                      <p:cBhvr>
                                        <p:cTn id="163"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161"/>
                                            </p:cond>
                                          </p:stCondLst>
                                          <p:endCondLst>
                                            <p:cond evt="onStopAudio" delay="0">
                                              <p:tgtEl>
                                                <p:sldTgt/>
                                              </p:tgtEl>
                                            </p:cond>
                                          </p:endCondLst>
                                        </p:cTn>
                                        <p:tgtEl>
                                          <p:sndTgt r:embed="rId4" name="right.wav"/>
                                        </p:tgtEl>
                                      </p:cMediaNode>
                                    </p:audio>
                                  </p:subTnLst>
                                </p:cTn>
                              </p:par>
                              <p:par>
                                <p:cTn id="164" presetID="35" presetClass="entr" presetSubtype="0" fill="hold" nodeType="withEffect">
                                  <p:stCondLst>
                                    <p:cond delay="0"/>
                                  </p:stCondLst>
                                  <p:childTnLst>
                                    <p:set>
                                      <p:cBhvr>
                                        <p:cTn id="165" dur="1" fill="hold">
                                          <p:stCondLst>
                                            <p:cond delay="0"/>
                                          </p:stCondLst>
                                        </p:cTn>
                                        <p:tgtEl>
                                          <p:spTgt spid="12"/>
                                        </p:tgtEl>
                                        <p:attrNameLst>
                                          <p:attrName>style.visibility</p:attrName>
                                        </p:attrNameLst>
                                      </p:cBhvr>
                                      <p:to>
                                        <p:strVal val="visible"/>
                                      </p:to>
                                    </p:set>
                                    <p:animEffect transition="in" filter="fade">
                                      <p:cBhvr>
                                        <p:cTn id="166" dur="2000"/>
                                        <p:tgtEl>
                                          <p:spTgt spid="12"/>
                                        </p:tgtEl>
                                      </p:cBhvr>
                                    </p:animEffect>
                                    <p:anim calcmode="lin" valueType="num">
                                      <p:cBhvr>
                                        <p:cTn id="167" dur="2000" fill="hold"/>
                                        <p:tgtEl>
                                          <p:spTgt spid="12"/>
                                        </p:tgtEl>
                                        <p:attrNameLst>
                                          <p:attrName>style.rotation</p:attrName>
                                        </p:attrNameLst>
                                      </p:cBhvr>
                                      <p:tavLst>
                                        <p:tav tm="0">
                                          <p:val>
                                            <p:fltVal val="720"/>
                                          </p:val>
                                        </p:tav>
                                        <p:tav tm="100000">
                                          <p:val>
                                            <p:fltVal val="0"/>
                                          </p:val>
                                        </p:tav>
                                      </p:tavLst>
                                    </p:anim>
                                    <p:anim calcmode="lin" valueType="num">
                                      <p:cBhvr>
                                        <p:cTn id="168" dur="2000" fill="hold"/>
                                        <p:tgtEl>
                                          <p:spTgt spid="12"/>
                                        </p:tgtEl>
                                        <p:attrNameLst>
                                          <p:attrName>ppt_h</p:attrName>
                                        </p:attrNameLst>
                                      </p:cBhvr>
                                      <p:tavLst>
                                        <p:tav tm="0">
                                          <p:val>
                                            <p:fltVal val="0"/>
                                          </p:val>
                                        </p:tav>
                                        <p:tav tm="100000">
                                          <p:val>
                                            <p:strVal val="#ppt_h"/>
                                          </p:val>
                                        </p:tav>
                                      </p:tavLst>
                                    </p:anim>
                                    <p:anim calcmode="lin" valueType="num">
                                      <p:cBhvr>
                                        <p:cTn id="169"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39"/>
                  </p:tgtEl>
                </p:cond>
              </p:nextCondLst>
            </p:seq>
            <p:seq concurrent="1" nextAc="seek">
              <p:cTn id="170" restart="whenNotActive" fill="hold" evtFilter="cancelBubble" nodeType="interactiveSeq">
                <p:stCondLst>
                  <p:cond evt="onClick" delay="0">
                    <p:tgtEl>
                      <p:spTgt spid="40"/>
                    </p:tgtEl>
                  </p:cond>
                </p:stCondLst>
                <p:endSync evt="end" delay="0">
                  <p:rtn val="all"/>
                </p:endSync>
                <p:childTnLst>
                  <p:par>
                    <p:cTn id="171" fill="hold">
                      <p:stCondLst>
                        <p:cond delay="0"/>
                      </p:stCondLst>
                      <p:childTnLst>
                        <p:par>
                          <p:cTn id="172" fill="hold">
                            <p:stCondLst>
                              <p:cond delay="0"/>
                            </p:stCondLst>
                            <p:childTnLst>
                              <p:par>
                                <p:cTn id="173" presetID="4" presetClass="exit" presetSubtype="32" fill="hold" grpId="0" nodeType="clickEffect">
                                  <p:stCondLst>
                                    <p:cond delay="0"/>
                                  </p:stCondLst>
                                  <p:childTnLst>
                                    <p:animEffect transition="out" filter="box(out)">
                                      <p:cBhvr>
                                        <p:cTn id="174" dur="500"/>
                                        <p:tgtEl>
                                          <p:spTgt spid="40"/>
                                        </p:tgtEl>
                                      </p:cBhvr>
                                    </p:animEffect>
                                    <p:set>
                                      <p:cBhvr>
                                        <p:cTn id="175" dur="1" fill="hold">
                                          <p:stCondLst>
                                            <p:cond delay="499"/>
                                          </p:stCondLst>
                                        </p:cTn>
                                        <p:tgtEl>
                                          <p:spTgt spid="40"/>
                                        </p:tgtEl>
                                        <p:attrNameLst>
                                          <p:attrName>style.visibility</p:attrName>
                                        </p:attrNameLst>
                                      </p:cBhvr>
                                      <p:to>
                                        <p:strVal val="hidden"/>
                                      </p:to>
                                    </p:set>
                                  </p:childTnLst>
                                  <p:subTnLst>
                                    <p:audio>
                                      <p:cMediaNode>
                                        <p:cTn display="0" masterRel="sameClick">
                                          <p:stCondLst>
                                            <p:cond evt="begin" delay="0">
                                              <p:tn val="173"/>
                                            </p:cond>
                                          </p:stCondLst>
                                          <p:endCondLst>
                                            <p:cond evt="onStopAudio" delay="0">
                                              <p:tgtEl>
                                                <p:sldTgt/>
                                              </p:tgtEl>
                                            </p:cond>
                                          </p:endCondLst>
                                        </p:cTn>
                                        <p:tgtEl>
                                          <p:sndTgt r:embed="rId4" name="right.wav"/>
                                        </p:tgtEl>
                                      </p:cMediaNode>
                                    </p:audio>
                                  </p:subTnLst>
                                </p:cTn>
                              </p:par>
                              <p:par>
                                <p:cTn id="176" presetID="35" presetClass="entr" presetSubtype="0" fill="hold" nodeType="withEffect">
                                  <p:stCondLst>
                                    <p:cond delay="0"/>
                                  </p:stCondLst>
                                  <p:childTnLst>
                                    <p:set>
                                      <p:cBhvr>
                                        <p:cTn id="177" dur="1" fill="hold">
                                          <p:stCondLst>
                                            <p:cond delay="0"/>
                                          </p:stCondLst>
                                        </p:cTn>
                                        <p:tgtEl>
                                          <p:spTgt spid="8"/>
                                        </p:tgtEl>
                                        <p:attrNameLst>
                                          <p:attrName>style.visibility</p:attrName>
                                        </p:attrNameLst>
                                      </p:cBhvr>
                                      <p:to>
                                        <p:strVal val="visible"/>
                                      </p:to>
                                    </p:set>
                                    <p:animEffect transition="in" filter="fade">
                                      <p:cBhvr>
                                        <p:cTn id="178" dur="2000"/>
                                        <p:tgtEl>
                                          <p:spTgt spid="8"/>
                                        </p:tgtEl>
                                      </p:cBhvr>
                                    </p:animEffect>
                                    <p:anim calcmode="lin" valueType="num">
                                      <p:cBhvr>
                                        <p:cTn id="179" dur="2000" fill="hold"/>
                                        <p:tgtEl>
                                          <p:spTgt spid="8"/>
                                        </p:tgtEl>
                                        <p:attrNameLst>
                                          <p:attrName>style.rotation</p:attrName>
                                        </p:attrNameLst>
                                      </p:cBhvr>
                                      <p:tavLst>
                                        <p:tav tm="0">
                                          <p:val>
                                            <p:fltVal val="720"/>
                                          </p:val>
                                        </p:tav>
                                        <p:tav tm="100000">
                                          <p:val>
                                            <p:fltVal val="0"/>
                                          </p:val>
                                        </p:tav>
                                      </p:tavLst>
                                    </p:anim>
                                    <p:anim calcmode="lin" valueType="num">
                                      <p:cBhvr>
                                        <p:cTn id="180" dur="2000" fill="hold"/>
                                        <p:tgtEl>
                                          <p:spTgt spid="8"/>
                                        </p:tgtEl>
                                        <p:attrNameLst>
                                          <p:attrName>ppt_h</p:attrName>
                                        </p:attrNameLst>
                                      </p:cBhvr>
                                      <p:tavLst>
                                        <p:tav tm="0">
                                          <p:val>
                                            <p:fltVal val="0"/>
                                          </p:val>
                                        </p:tav>
                                        <p:tav tm="100000">
                                          <p:val>
                                            <p:strVal val="#ppt_h"/>
                                          </p:val>
                                        </p:tav>
                                      </p:tavLst>
                                    </p:anim>
                                    <p:anim calcmode="lin" valueType="num">
                                      <p:cBhvr>
                                        <p:cTn id="181"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40"/>
                  </p:tgtEl>
                </p:cond>
              </p:nextCondLst>
            </p:seq>
            <p:seq concurrent="1" nextAc="seek">
              <p:cTn id="182" restart="whenNotActive" fill="hold" evtFilter="cancelBubble" nodeType="interactiveSeq">
                <p:stCondLst>
                  <p:cond evt="onClick" delay="0">
                    <p:tgtEl>
                      <p:spTgt spid="41"/>
                    </p:tgtEl>
                  </p:cond>
                </p:stCondLst>
                <p:endSync evt="end" delay="0">
                  <p:rtn val="all"/>
                </p:endSync>
                <p:childTnLst>
                  <p:par>
                    <p:cTn id="183" fill="hold">
                      <p:stCondLst>
                        <p:cond delay="0"/>
                      </p:stCondLst>
                      <p:childTnLst>
                        <p:par>
                          <p:cTn id="184" fill="hold">
                            <p:stCondLst>
                              <p:cond delay="0"/>
                            </p:stCondLst>
                            <p:childTnLst>
                              <p:par>
                                <p:cTn id="185" presetID="4" presetClass="exit" presetSubtype="32" fill="hold" grpId="0" nodeType="clickEffect">
                                  <p:stCondLst>
                                    <p:cond delay="0"/>
                                  </p:stCondLst>
                                  <p:childTnLst>
                                    <p:animEffect transition="out" filter="box(out)">
                                      <p:cBhvr>
                                        <p:cTn id="186" dur="500"/>
                                        <p:tgtEl>
                                          <p:spTgt spid="41"/>
                                        </p:tgtEl>
                                      </p:cBhvr>
                                    </p:animEffect>
                                    <p:set>
                                      <p:cBhvr>
                                        <p:cTn id="187"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185"/>
                                            </p:cond>
                                          </p:stCondLst>
                                          <p:endCondLst>
                                            <p:cond evt="onStopAudio" delay="0">
                                              <p:tgtEl>
                                                <p:sldTgt/>
                                              </p:tgtEl>
                                            </p:cond>
                                          </p:endCondLst>
                                        </p:cTn>
                                        <p:tgtEl>
                                          <p:sndTgt r:embed="rId4" name="right.wav"/>
                                        </p:tgtEl>
                                      </p:cMediaNode>
                                    </p:audio>
                                  </p:subTnLst>
                                </p:cTn>
                              </p:par>
                              <p:par>
                                <p:cTn id="188" presetID="35" presetClass="entr" presetSubtype="0" fill="hold" nodeType="withEffect">
                                  <p:stCondLst>
                                    <p:cond delay="0"/>
                                  </p:stCondLst>
                                  <p:childTnLst>
                                    <p:set>
                                      <p:cBhvr>
                                        <p:cTn id="189" dur="1" fill="hold">
                                          <p:stCondLst>
                                            <p:cond delay="0"/>
                                          </p:stCondLst>
                                        </p:cTn>
                                        <p:tgtEl>
                                          <p:spTgt spid="5"/>
                                        </p:tgtEl>
                                        <p:attrNameLst>
                                          <p:attrName>style.visibility</p:attrName>
                                        </p:attrNameLst>
                                      </p:cBhvr>
                                      <p:to>
                                        <p:strVal val="visible"/>
                                      </p:to>
                                    </p:set>
                                    <p:animEffect transition="in" filter="fade">
                                      <p:cBhvr>
                                        <p:cTn id="190" dur="2000"/>
                                        <p:tgtEl>
                                          <p:spTgt spid="5"/>
                                        </p:tgtEl>
                                      </p:cBhvr>
                                    </p:animEffect>
                                    <p:anim calcmode="lin" valueType="num">
                                      <p:cBhvr>
                                        <p:cTn id="191" dur="2000" fill="hold"/>
                                        <p:tgtEl>
                                          <p:spTgt spid="5"/>
                                        </p:tgtEl>
                                        <p:attrNameLst>
                                          <p:attrName>style.rotation</p:attrName>
                                        </p:attrNameLst>
                                      </p:cBhvr>
                                      <p:tavLst>
                                        <p:tav tm="0">
                                          <p:val>
                                            <p:fltVal val="720"/>
                                          </p:val>
                                        </p:tav>
                                        <p:tav tm="100000">
                                          <p:val>
                                            <p:fltVal val="0"/>
                                          </p:val>
                                        </p:tav>
                                      </p:tavLst>
                                    </p:anim>
                                    <p:anim calcmode="lin" valueType="num">
                                      <p:cBhvr>
                                        <p:cTn id="192" dur="2000" fill="hold"/>
                                        <p:tgtEl>
                                          <p:spTgt spid="5"/>
                                        </p:tgtEl>
                                        <p:attrNameLst>
                                          <p:attrName>ppt_h</p:attrName>
                                        </p:attrNameLst>
                                      </p:cBhvr>
                                      <p:tavLst>
                                        <p:tav tm="0">
                                          <p:val>
                                            <p:fltVal val="0"/>
                                          </p:val>
                                        </p:tav>
                                        <p:tav tm="100000">
                                          <p:val>
                                            <p:strVal val="#ppt_h"/>
                                          </p:val>
                                        </p:tav>
                                      </p:tavLst>
                                    </p:anim>
                                    <p:anim calcmode="lin" valueType="num">
                                      <p:cBhvr>
                                        <p:cTn id="193"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41"/>
                  </p:tgtEl>
                </p:cond>
              </p:nextCondLst>
            </p:seq>
            <p:seq concurrent="1" nextAc="seek">
              <p:cTn id="194" restart="whenNotActive" fill="hold" evtFilter="cancelBubble" nodeType="interactiveSeq">
                <p:stCondLst>
                  <p:cond evt="onClick" delay="0">
                    <p:tgtEl>
                      <p:spTgt spid="86"/>
                    </p:tgtEl>
                  </p:cond>
                </p:stCondLst>
                <p:endSync evt="end" delay="0">
                  <p:rtn val="all"/>
                </p:endSync>
                <p:childTnLst>
                  <p:par>
                    <p:cTn id="195" fill="hold">
                      <p:stCondLst>
                        <p:cond delay="0"/>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84"/>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82"/>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83"/>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81"/>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85"/>
                                        </p:tgtEl>
                                        <p:attrNameLst>
                                          <p:attrName>style.visibility</p:attrName>
                                        </p:attrNameLst>
                                      </p:cBhvr>
                                      <p:to>
                                        <p:strVal val="visible"/>
                                      </p:to>
                                    </p:set>
                                  </p:childTnLst>
                                </p:cTn>
                              </p:par>
                            </p:childTnLst>
                          </p:cTn>
                        </p:par>
                      </p:childTnLst>
                    </p:cTn>
                  </p:par>
                </p:childTnLst>
              </p:cTn>
              <p:nextCondLst>
                <p:cond evt="onClick" delay="0">
                  <p:tgtEl>
                    <p:spTgt spid="86"/>
                  </p:tgtEl>
                </p:cond>
              </p:nextCondLst>
            </p:seq>
          </p:childTnLst>
        </p:cTn>
      </p:par>
    </p:tnLst>
    <p:bldLst>
      <p:bldP spid="33" grpId="0" animBg="1"/>
      <p:bldP spid="30" grpId="0" animBg="1"/>
      <p:bldP spid="15" grpId="0" animBg="1"/>
      <p:bldP spid="27" grpId="0" animBg="1"/>
      <p:bldP spid="28" grpId="0" animBg="1"/>
      <p:bldP spid="29" grpId="0" animBg="1"/>
      <p:bldP spid="31" grpId="0" animBg="1"/>
      <p:bldP spid="32"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p:txBody>
          <a:bodyPr>
            <a:normAutofit/>
          </a:bodyPr>
          <a:lstStyle/>
          <a:p>
            <a:pPr>
              <a:buNone/>
            </a:pPr>
            <a:r>
              <a:rPr lang="en-GB" dirty="0" smtClean="0"/>
              <a:t>By the end of the lesson, students should be able to:</a:t>
            </a:r>
          </a:p>
          <a:p>
            <a:r>
              <a:rPr lang="en-GB" dirty="0" smtClean="0"/>
              <a:t>Apply Quality Assurance &amp; TQM to real-world business (All)</a:t>
            </a:r>
          </a:p>
          <a:p>
            <a:r>
              <a:rPr lang="en-GB" dirty="0" smtClean="0"/>
              <a:t>Understand the various other Quality Standards businesses can use to maintain quality</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12775" y="228600"/>
            <a:ext cx="8153400" cy="990600"/>
          </a:xfrm>
        </p:spPr>
        <p:txBody>
          <a:bodyPr/>
          <a:lstStyle/>
          <a:p>
            <a:r>
              <a:rPr lang="en-US" b="1" smtClean="0"/>
              <a:t>Kaizen</a:t>
            </a:r>
            <a:r>
              <a:rPr lang="en-US" smtClean="0"/>
              <a:t> – Continuous Improvement</a:t>
            </a:r>
          </a:p>
        </p:txBody>
      </p:sp>
      <p:sp>
        <p:nvSpPr>
          <p:cNvPr id="95235" name="Content Placeholder 2"/>
          <p:cNvSpPr>
            <a:spLocks noGrp="1"/>
          </p:cNvSpPr>
          <p:nvPr>
            <p:ph sz="quarter" idx="1"/>
          </p:nvPr>
        </p:nvSpPr>
        <p:spPr>
          <a:xfrm>
            <a:off x="0" y="1143000"/>
            <a:ext cx="9144000" cy="5715000"/>
          </a:xfrm>
        </p:spPr>
        <p:txBody>
          <a:bodyPr/>
          <a:lstStyle/>
          <a:p>
            <a:r>
              <a:rPr lang="en-US" sz="2600" dirty="0" smtClean="0"/>
              <a:t>Is the Japanese word for a philosophy of continuous improvement.</a:t>
            </a:r>
          </a:p>
          <a:p>
            <a:r>
              <a:rPr lang="en-US" sz="2600" dirty="0" smtClean="0"/>
              <a:t>Consists of two parts:</a:t>
            </a:r>
          </a:p>
          <a:p>
            <a:pPr lvl="1"/>
            <a:r>
              <a:rPr lang="en-US" sz="2400" dirty="0" smtClean="0"/>
              <a:t>Kai 	</a:t>
            </a:r>
            <a:r>
              <a:rPr lang="en-US" sz="2400" dirty="0" smtClean="0">
                <a:sym typeface="Wingdings" pitchFamily="2" charset="2"/>
              </a:rPr>
              <a:t> meaning “change”</a:t>
            </a:r>
            <a:endParaRPr lang="en-US" sz="2400" dirty="0" smtClean="0"/>
          </a:p>
          <a:p>
            <a:pPr lvl="1"/>
            <a:r>
              <a:rPr lang="en-US" sz="2400" dirty="0" smtClean="0"/>
              <a:t>Zen 	</a:t>
            </a:r>
            <a:r>
              <a:rPr lang="en-US" sz="2400" dirty="0" smtClean="0">
                <a:sym typeface="Wingdings" pitchFamily="2" charset="2"/>
              </a:rPr>
              <a:t> meaning “good”</a:t>
            </a:r>
          </a:p>
          <a:p>
            <a:r>
              <a:rPr lang="en-US" sz="2600" dirty="0" smtClean="0"/>
              <a:t>The process involves forming small groups of employees (known as Kaizen Groups) whose role is to identify changes and improvements to the organization’s products, processes, and procedures.</a:t>
            </a:r>
          </a:p>
          <a:p>
            <a:pPr lvl="1"/>
            <a:r>
              <a:rPr lang="en-US" sz="2400" dirty="0" smtClean="0"/>
              <a:t>Aim at establishing a steady flow of small improvements.. WHY?</a:t>
            </a:r>
          </a:p>
        </p:txBody>
      </p:sp>
      <p:sp>
        <p:nvSpPr>
          <p:cNvPr id="4" name="Slide Number Placeholder 3"/>
          <p:cNvSpPr>
            <a:spLocks noGrp="1"/>
          </p:cNvSpPr>
          <p:nvPr>
            <p:ph type="sldNum" sz="quarter" idx="12"/>
          </p:nvPr>
        </p:nvSpPr>
        <p:spPr/>
        <p:txBody>
          <a:bodyPr>
            <a:normAutofit/>
          </a:bodyPr>
          <a:lstStyle/>
          <a:p>
            <a:pPr>
              <a:defRPr/>
            </a:pPr>
            <a:fld id="{1CC076DC-BC90-4F4E-8F5C-71ED51D4D716}" type="slidenum">
              <a:rPr lang="en-US" smtClean="0"/>
              <a:pPr>
                <a:defRPr/>
              </a:pPr>
              <a:t>38</a:t>
            </a:fld>
            <a:endParaRPr lang="en-US"/>
          </a:p>
        </p:txBody>
      </p:sp>
      <p:sp>
        <p:nvSpPr>
          <p:cNvPr id="95237" name="TextBox 4"/>
          <p:cNvSpPr txBox="1">
            <a:spLocks noChangeArrowheads="1"/>
          </p:cNvSpPr>
          <p:nvPr/>
        </p:nvSpPr>
        <p:spPr bwMode="auto">
          <a:xfrm>
            <a:off x="8429625" y="0"/>
            <a:ext cx="714375" cy="523875"/>
          </a:xfrm>
          <a:prstGeom prst="rect">
            <a:avLst/>
          </a:prstGeom>
          <a:noFill/>
          <a:ln w="9525">
            <a:noFill/>
            <a:miter lim="800000"/>
            <a:headEnd/>
            <a:tailEnd/>
          </a:ln>
        </p:spPr>
        <p:txBody>
          <a:bodyPr>
            <a:spAutoFit/>
          </a:bodyPr>
          <a:lstStyle/>
          <a:p>
            <a:pPr algn="ctr"/>
            <a:r>
              <a:rPr lang="en-US" sz="2800">
                <a:solidFill>
                  <a:srgbClr val="FF0000"/>
                </a:solidFill>
                <a:latin typeface="Berlin Sans FB Demi" pitchFamily="34" charset="0"/>
              </a:rPr>
              <a:t>HL</a:t>
            </a:r>
          </a:p>
        </p:txBody>
      </p:sp>
    </p:spTree>
    <p:extLst>
      <p:ext uri="{BB962C8B-B14F-4D97-AF65-F5344CB8AC3E}">
        <p14:creationId xmlns:p14="http://schemas.microsoft.com/office/powerpoint/2010/main" val="286654543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sz="quarter" idx="1"/>
          </p:nvPr>
        </p:nvSpPr>
        <p:spPr>
          <a:xfrm>
            <a:off x="612775" y="2057400"/>
            <a:ext cx="8153400" cy="4038600"/>
          </a:xfrm>
        </p:spPr>
        <p:txBody>
          <a:bodyPr>
            <a:normAutofit lnSpcReduction="10000"/>
          </a:bodyPr>
          <a:lstStyle/>
          <a:p>
            <a:r>
              <a:rPr lang="en-US" smtClean="0"/>
              <a:t>Focus on continual quality improvements.</a:t>
            </a:r>
          </a:p>
          <a:p>
            <a:r>
              <a:rPr lang="en-US" smtClean="0"/>
              <a:t>Eliminates waste by looking at ways to improve productivity and efficiency of the firms operations.</a:t>
            </a:r>
          </a:p>
          <a:p>
            <a:r>
              <a:rPr lang="en-US" smtClean="0"/>
              <a:t>Encourages small-scale suggestions from anyone in the organization.</a:t>
            </a:r>
          </a:p>
          <a:p>
            <a:r>
              <a:rPr lang="en-US" smtClean="0"/>
              <a:t>Motivates staff due to the empowerment of decision making.</a:t>
            </a:r>
          </a:p>
        </p:txBody>
      </p:sp>
      <p:sp>
        <p:nvSpPr>
          <p:cNvPr id="4" name="Slide Number Placeholder 3"/>
          <p:cNvSpPr>
            <a:spLocks noGrp="1"/>
          </p:cNvSpPr>
          <p:nvPr>
            <p:ph type="sldNum" sz="quarter" idx="12"/>
          </p:nvPr>
        </p:nvSpPr>
        <p:spPr/>
        <p:txBody>
          <a:bodyPr>
            <a:normAutofit/>
          </a:bodyPr>
          <a:lstStyle/>
          <a:p>
            <a:pPr>
              <a:defRPr/>
            </a:pPr>
            <a:fld id="{D1AEC538-4AAE-4714-B4A6-6F972037353B}" type="slidenum">
              <a:rPr lang="en-US" smtClean="0"/>
              <a:pPr>
                <a:defRPr/>
              </a:pPr>
              <a:t>39</a:t>
            </a:fld>
            <a:endParaRPr lang="en-US"/>
          </a:p>
        </p:txBody>
      </p:sp>
      <p:sp>
        <p:nvSpPr>
          <p:cNvPr id="96260" name="Title 1"/>
          <p:cNvSpPr>
            <a:spLocks noGrp="1"/>
          </p:cNvSpPr>
          <p:nvPr>
            <p:ph type="title"/>
          </p:nvPr>
        </p:nvSpPr>
        <p:spPr>
          <a:xfrm>
            <a:off x="612775" y="228600"/>
            <a:ext cx="8153400" cy="990600"/>
          </a:xfrm>
        </p:spPr>
        <p:txBody>
          <a:bodyPr/>
          <a:lstStyle/>
          <a:p>
            <a:r>
              <a:rPr lang="en-US" sz="4000" b="1" smtClean="0">
                <a:solidFill>
                  <a:srgbClr val="002060"/>
                </a:solidFill>
              </a:rPr>
              <a:t>Benefits </a:t>
            </a:r>
            <a:r>
              <a:rPr lang="en-US" sz="4000" smtClean="0">
                <a:solidFill>
                  <a:srgbClr val="002060"/>
                </a:solidFill>
              </a:rPr>
              <a:t>of Kaizen</a:t>
            </a:r>
          </a:p>
        </p:txBody>
      </p:sp>
    </p:spTree>
    <p:extLst>
      <p:ext uri="{BB962C8B-B14F-4D97-AF65-F5344CB8AC3E}">
        <p14:creationId xmlns:p14="http://schemas.microsoft.com/office/powerpoint/2010/main" val="38581636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95288" y="0"/>
            <a:ext cx="8229600" cy="908050"/>
          </a:xfrm>
        </p:spPr>
        <p:txBody>
          <a:bodyPr/>
          <a:lstStyle/>
          <a:p>
            <a:r>
              <a:rPr lang="en-GB" smtClean="0"/>
              <a:t>Types of Production Revision</a:t>
            </a:r>
          </a:p>
        </p:txBody>
      </p:sp>
      <p:sp>
        <p:nvSpPr>
          <p:cNvPr id="38915" name="Content Placeholder 2"/>
          <p:cNvSpPr>
            <a:spLocks noGrp="1"/>
          </p:cNvSpPr>
          <p:nvPr>
            <p:ph idx="1"/>
          </p:nvPr>
        </p:nvSpPr>
        <p:spPr/>
        <p:txBody>
          <a:bodyPr/>
          <a:lstStyle/>
          <a:p>
            <a:endParaRPr lang="en-US" smtClean="0"/>
          </a:p>
        </p:txBody>
      </p:sp>
      <p:pic>
        <p:nvPicPr>
          <p:cNvPr id="37892" name="Picture 2"/>
          <p:cNvPicPr>
            <a:picLocks noChangeAspect="1" noChangeArrowheads="1"/>
          </p:cNvPicPr>
          <p:nvPr/>
        </p:nvPicPr>
        <p:blipFill>
          <a:blip r:embed="rId2" cstate="print"/>
          <a:srcRect/>
          <a:stretch>
            <a:fillRect/>
          </a:stretch>
        </p:blipFill>
        <p:spPr bwMode="auto">
          <a:xfrm>
            <a:off x="0" y="857250"/>
            <a:ext cx="4762500" cy="2914650"/>
          </a:xfrm>
          <a:prstGeom prst="rect">
            <a:avLst/>
          </a:prstGeom>
          <a:noFill/>
          <a:ln w="9525">
            <a:noFill/>
            <a:miter lim="800000"/>
            <a:headEnd/>
            <a:tailEnd/>
          </a:ln>
        </p:spPr>
      </p:pic>
      <p:pic>
        <p:nvPicPr>
          <p:cNvPr id="37893" name="Picture 3"/>
          <p:cNvPicPr>
            <a:picLocks noChangeAspect="1" noChangeArrowheads="1"/>
          </p:cNvPicPr>
          <p:nvPr/>
        </p:nvPicPr>
        <p:blipFill>
          <a:blip r:embed="rId3" cstate="print"/>
          <a:srcRect/>
          <a:stretch>
            <a:fillRect/>
          </a:stretch>
        </p:blipFill>
        <p:spPr bwMode="auto">
          <a:xfrm>
            <a:off x="4741863" y="836613"/>
            <a:ext cx="4402137" cy="3097212"/>
          </a:xfrm>
          <a:prstGeom prst="rect">
            <a:avLst/>
          </a:prstGeom>
          <a:noFill/>
          <a:ln w="9525">
            <a:noFill/>
            <a:miter lim="800000"/>
            <a:headEnd/>
            <a:tailEnd/>
          </a:ln>
        </p:spPr>
      </p:pic>
      <p:pic>
        <p:nvPicPr>
          <p:cNvPr id="37894" name="Picture 4"/>
          <p:cNvPicPr>
            <a:picLocks noChangeAspect="1" noChangeArrowheads="1"/>
          </p:cNvPicPr>
          <p:nvPr/>
        </p:nvPicPr>
        <p:blipFill>
          <a:blip r:embed="rId4" cstate="print"/>
          <a:srcRect/>
          <a:stretch>
            <a:fillRect/>
          </a:stretch>
        </p:blipFill>
        <p:spPr bwMode="auto">
          <a:xfrm>
            <a:off x="539750" y="3716338"/>
            <a:ext cx="8420100" cy="3141662"/>
          </a:xfrm>
          <a:prstGeom prst="rect">
            <a:avLst/>
          </a:prstGeom>
          <a:noFill/>
          <a:ln w="9525">
            <a:noFill/>
            <a:miter lim="800000"/>
            <a:headEnd/>
            <a:tailEnd/>
          </a:ln>
        </p:spPr>
      </p:pic>
    </p:spTree>
    <p:extLst>
      <p:ext uri="{BB962C8B-B14F-4D97-AF65-F5344CB8AC3E}">
        <p14:creationId xmlns:p14="http://schemas.microsoft.com/office/powerpoint/2010/main" val="714592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893"/>
                                        </p:tgtEl>
                                        <p:attrNameLst>
                                          <p:attrName>style.visibility</p:attrName>
                                        </p:attrNameLst>
                                      </p:cBhvr>
                                      <p:to>
                                        <p:strVal val="visible"/>
                                      </p:to>
                                    </p:set>
                                    <p:animEffect transition="in" filter="fade">
                                      <p:cBhvr>
                                        <p:cTn id="13" dur="2000"/>
                                        <p:tgtEl>
                                          <p:spTgt spid="3789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894"/>
                                        </p:tgtEl>
                                        <p:attrNameLst>
                                          <p:attrName>style.visibility</p:attrName>
                                        </p:attrNameLst>
                                      </p:cBhvr>
                                      <p:to>
                                        <p:strVal val="visible"/>
                                      </p:to>
                                    </p:set>
                                    <p:animEffect transition="in" filter="fade">
                                      <p:cBhvr>
                                        <p:cTn id="18" dur="20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12775" y="228600"/>
            <a:ext cx="8153400" cy="990600"/>
          </a:xfrm>
        </p:spPr>
        <p:txBody>
          <a:bodyPr/>
          <a:lstStyle/>
          <a:p>
            <a:r>
              <a:rPr lang="en-US" smtClean="0"/>
              <a:t>Quality Circles</a:t>
            </a:r>
          </a:p>
        </p:txBody>
      </p:sp>
      <p:sp>
        <p:nvSpPr>
          <p:cNvPr id="97283" name="Content Placeholder 2"/>
          <p:cNvSpPr>
            <a:spLocks noGrp="1"/>
          </p:cNvSpPr>
          <p:nvPr>
            <p:ph sz="quarter" idx="1"/>
          </p:nvPr>
        </p:nvSpPr>
        <p:spPr>
          <a:xfrm>
            <a:off x="76200" y="1524000"/>
            <a:ext cx="9144000" cy="4495800"/>
          </a:xfrm>
        </p:spPr>
        <p:txBody>
          <a:bodyPr>
            <a:normAutofit/>
          </a:bodyPr>
          <a:lstStyle/>
          <a:p>
            <a:r>
              <a:rPr lang="en-US" sz="2600" dirty="0" smtClean="0"/>
              <a:t>Introduced by Professor Ishikawa in 1962.</a:t>
            </a:r>
          </a:p>
          <a:p>
            <a:r>
              <a:rPr lang="en-US" sz="2600" dirty="0" smtClean="0"/>
              <a:t>“Refers to small groups of people who are organized together </a:t>
            </a:r>
            <a:br>
              <a:rPr lang="en-US" sz="2600" dirty="0" smtClean="0"/>
            </a:br>
            <a:r>
              <a:rPr lang="en-US" sz="2600" dirty="0" smtClean="0"/>
              <a:t>to examine issues relating to the quality of output and to make recommendations for improvement to management.”</a:t>
            </a:r>
          </a:p>
          <a:p>
            <a:pPr lvl="1"/>
            <a:r>
              <a:rPr lang="en-US" dirty="0" smtClean="0"/>
              <a:t>QC are better empowered to put their ideas for improvement into action (more decisions making power) &amp; are involved in the implementation and management of the solution.</a:t>
            </a:r>
          </a:p>
        </p:txBody>
      </p:sp>
      <p:sp>
        <p:nvSpPr>
          <p:cNvPr id="4" name="Slide Number Placeholder 3"/>
          <p:cNvSpPr>
            <a:spLocks noGrp="1"/>
          </p:cNvSpPr>
          <p:nvPr>
            <p:ph type="sldNum" sz="quarter" idx="12"/>
          </p:nvPr>
        </p:nvSpPr>
        <p:spPr/>
        <p:txBody>
          <a:bodyPr>
            <a:normAutofit/>
          </a:bodyPr>
          <a:lstStyle/>
          <a:p>
            <a:pPr>
              <a:defRPr/>
            </a:pPr>
            <a:fld id="{EDFAA36C-4D74-4B1A-8945-2FE7091FE087}" type="slidenum">
              <a:rPr lang="en-US" smtClean="0"/>
              <a:pPr>
                <a:defRPr/>
              </a:pPr>
              <a:t>40</a:t>
            </a:fld>
            <a:endParaRPr lang="en-US"/>
          </a:p>
        </p:txBody>
      </p:sp>
      <p:sp>
        <p:nvSpPr>
          <p:cNvPr id="97285" name="TextBox 4"/>
          <p:cNvSpPr txBox="1">
            <a:spLocks noChangeArrowheads="1"/>
          </p:cNvSpPr>
          <p:nvPr/>
        </p:nvSpPr>
        <p:spPr bwMode="auto">
          <a:xfrm>
            <a:off x="8429625" y="0"/>
            <a:ext cx="714375" cy="523875"/>
          </a:xfrm>
          <a:prstGeom prst="rect">
            <a:avLst/>
          </a:prstGeom>
          <a:noFill/>
          <a:ln w="9525">
            <a:noFill/>
            <a:miter lim="800000"/>
            <a:headEnd/>
            <a:tailEnd/>
          </a:ln>
        </p:spPr>
        <p:txBody>
          <a:bodyPr>
            <a:spAutoFit/>
          </a:bodyPr>
          <a:lstStyle/>
          <a:p>
            <a:pPr algn="ctr"/>
            <a:r>
              <a:rPr lang="en-US" sz="2800">
                <a:solidFill>
                  <a:srgbClr val="FF0000"/>
                </a:solidFill>
                <a:latin typeface="Berlin Sans FB Demi" pitchFamily="34" charset="0"/>
              </a:rPr>
              <a:t>HL</a:t>
            </a:r>
          </a:p>
        </p:txBody>
      </p:sp>
    </p:spTree>
    <p:extLst>
      <p:ext uri="{BB962C8B-B14F-4D97-AF65-F5344CB8AC3E}">
        <p14:creationId xmlns:p14="http://schemas.microsoft.com/office/powerpoint/2010/main" val="120556009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sz="quarter" idx="1"/>
          </p:nvPr>
        </p:nvSpPr>
        <p:spPr>
          <a:xfrm>
            <a:off x="612775" y="1600200"/>
            <a:ext cx="8153400" cy="4495800"/>
          </a:xfrm>
        </p:spPr>
        <p:txBody>
          <a:bodyPr>
            <a:normAutofit fontScale="92500" lnSpcReduction="20000"/>
          </a:bodyPr>
          <a:lstStyle/>
          <a:p>
            <a:r>
              <a:rPr lang="en-US" smtClean="0"/>
              <a:t>Advocates of Quality Circles emphasize the importance of team cohesiveness in managing and improving quality.</a:t>
            </a:r>
            <a:br>
              <a:rPr lang="en-US" smtClean="0"/>
            </a:br>
            <a:endParaRPr lang="en-US" smtClean="0"/>
          </a:p>
          <a:p>
            <a:r>
              <a:rPr lang="en-US" smtClean="0"/>
              <a:t>Ultimate benefits of Quality Circles and Kaizen are increased </a:t>
            </a:r>
            <a:r>
              <a:rPr lang="en-US" u="sng" smtClean="0"/>
              <a:t>efficiency</a:t>
            </a:r>
            <a:r>
              <a:rPr lang="en-US" smtClean="0"/>
              <a:t>, </a:t>
            </a:r>
            <a:r>
              <a:rPr lang="en-US" u="sng" smtClean="0"/>
              <a:t>productivity</a:t>
            </a:r>
            <a:r>
              <a:rPr lang="en-US" smtClean="0"/>
              <a:t>, and </a:t>
            </a:r>
            <a:r>
              <a:rPr lang="en-US" u="sng" smtClean="0"/>
              <a:t>profitability</a:t>
            </a:r>
            <a:r>
              <a:rPr lang="en-US" smtClean="0"/>
              <a:t>.</a:t>
            </a:r>
            <a:br>
              <a:rPr lang="en-US" smtClean="0"/>
            </a:br>
            <a:endParaRPr lang="en-US" smtClean="0"/>
          </a:p>
          <a:p>
            <a:r>
              <a:rPr lang="en-US" smtClean="0"/>
              <a:t>A huge limitation to Quality Circles and Kaizen is that many individuals remain motivated by team working, extra responsibility, or empowerment.</a:t>
            </a:r>
          </a:p>
        </p:txBody>
      </p:sp>
      <p:sp>
        <p:nvSpPr>
          <p:cNvPr id="4" name="Slide Number Placeholder 3"/>
          <p:cNvSpPr>
            <a:spLocks noGrp="1"/>
          </p:cNvSpPr>
          <p:nvPr>
            <p:ph type="sldNum" sz="quarter" idx="12"/>
          </p:nvPr>
        </p:nvSpPr>
        <p:spPr/>
        <p:txBody>
          <a:bodyPr>
            <a:normAutofit/>
          </a:bodyPr>
          <a:lstStyle/>
          <a:p>
            <a:pPr>
              <a:defRPr/>
            </a:pPr>
            <a:fld id="{F9D7DAA6-9314-41B9-8414-959B83BC041F}" type="slidenum">
              <a:rPr lang="en-US" smtClean="0"/>
              <a:pPr>
                <a:defRPr/>
              </a:pPr>
              <a:t>41</a:t>
            </a:fld>
            <a:endParaRPr lang="en-US"/>
          </a:p>
        </p:txBody>
      </p:sp>
      <p:sp>
        <p:nvSpPr>
          <p:cNvPr id="98308" name="Title 1"/>
          <p:cNvSpPr>
            <a:spLocks noGrp="1"/>
          </p:cNvSpPr>
          <p:nvPr>
            <p:ph type="title"/>
          </p:nvPr>
        </p:nvSpPr>
        <p:spPr>
          <a:xfrm>
            <a:off x="612775" y="228600"/>
            <a:ext cx="8153400" cy="990600"/>
          </a:xfrm>
        </p:spPr>
        <p:txBody>
          <a:bodyPr/>
          <a:lstStyle/>
          <a:p>
            <a:pPr eaLnBrk="1" hangingPunct="1"/>
            <a:r>
              <a:rPr lang="en-US" sz="2400" smtClean="0"/>
              <a:t>Continued…</a:t>
            </a:r>
          </a:p>
        </p:txBody>
      </p:sp>
      <p:sp>
        <p:nvSpPr>
          <p:cNvPr id="98309" name="TextBox 4"/>
          <p:cNvSpPr txBox="1">
            <a:spLocks noChangeArrowheads="1"/>
          </p:cNvSpPr>
          <p:nvPr/>
        </p:nvSpPr>
        <p:spPr bwMode="auto">
          <a:xfrm>
            <a:off x="8429625" y="0"/>
            <a:ext cx="714375" cy="523875"/>
          </a:xfrm>
          <a:prstGeom prst="rect">
            <a:avLst/>
          </a:prstGeom>
          <a:noFill/>
          <a:ln w="9525">
            <a:noFill/>
            <a:miter lim="800000"/>
            <a:headEnd/>
            <a:tailEnd/>
          </a:ln>
        </p:spPr>
        <p:txBody>
          <a:bodyPr>
            <a:spAutoFit/>
          </a:bodyPr>
          <a:lstStyle/>
          <a:p>
            <a:pPr algn="ctr"/>
            <a:r>
              <a:rPr lang="en-US" sz="2800">
                <a:solidFill>
                  <a:srgbClr val="FF0000"/>
                </a:solidFill>
                <a:latin typeface="Berlin Sans FB Demi" pitchFamily="34" charset="0"/>
              </a:rPr>
              <a:t>HL</a:t>
            </a:r>
          </a:p>
        </p:txBody>
      </p:sp>
    </p:spTree>
    <p:extLst>
      <p:ext uri="{BB962C8B-B14F-4D97-AF65-F5344CB8AC3E}">
        <p14:creationId xmlns:p14="http://schemas.microsoft.com/office/powerpoint/2010/main" val="351268104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612775" y="228600"/>
            <a:ext cx="8153400" cy="990600"/>
          </a:xfrm>
        </p:spPr>
        <p:txBody>
          <a:bodyPr/>
          <a:lstStyle/>
          <a:p>
            <a:r>
              <a:rPr lang="en-US" smtClean="0"/>
              <a:t>Benchmarking</a:t>
            </a:r>
          </a:p>
        </p:txBody>
      </p:sp>
      <p:sp>
        <p:nvSpPr>
          <p:cNvPr id="99331" name="Content Placeholder 2"/>
          <p:cNvSpPr>
            <a:spLocks noGrp="1"/>
          </p:cNvSpPr>
          <p:nvPr>
            <p:ph sz="quarter" idx="1"/>
          </p:nvPr>
        </p:nvSpPr>
        <p:spPr>
          <a:xfrm>
            <a:off x="228600" y="1447800"/>
            <a:ext cx="8839200" cy="4495800"/>
          </a:xfrm>
        </p:spPr>
        <p:txBody>
          <a:bodyPr>
            <a:normAutofit/>
          </a:bodyPr>
          <a:lstStyle/>
          <a:p>
            <a:pPr>
              <a:defRPr/>
            </a:pPr>
            <a:r>
              <a:rPr lang="en-US" sz="2650" dirty="0" smtClean="0"/>
              <a:t>“Refers to a business comparing its products, operations, and processes to those used by others in  the same industry, especially market leaders.”</a:t>
            </a:r>
          </a:p>
          <a:p>
            <a:pPr>
              <a:defRPr/>
            </a:pPr>
            <a:r>
              <a:rPr lang="en-US" sz="2650" dirty="0" smtClean="0"/>
              <a:t>The purpose is to allow the business to follow best practice (excellent performance) in order to improve its operational efficiency.</a:t>
            </a:r>
          </a:p>
        </p:txBody>
      </p:sp>
      <p:sp>
        <p:nvSpPr>
          <p:cNvPr id="4" name="Slide Number Placeholder 3"/>
          <p:cNvSpPr>
            <a:spLocks noGrp="1"/>
          </p:cNvSpPr>
          <p:nvPr>
            <p:ph type="sldNum" sz="quarter" idx="12"/>
          </p:nvPr>
        </p:nvSpPr>
        <p:spPr/>
        <p:txBody>
          <a:bodyPr>
            <a:normAutofit/>
          </a:bodyPr>
          <a:lstStyle/>
          <a:p>
            <a:pPr>
              <a:defRPr/>
            </a:pPr>
            <a:fld id="{E2133C64-0FFD-4414-B27C-FE817B1E7A64}" type="slidenum">
              <a:rPr lang="en-US" smtClean="0"/>
              <a:pPr>
                <a:defRPr/>
              </a:pPr>
              <a:t>42</a:t>
            </a:fld>
            <a:endParaRPr lang="en-US"/>
          </a:p>
        </p:txBody>
      </p:sp>
      <p:sp>
        <p:nvSpPr>
          <p:cNvPr id="99333" name="TextBox 4"/>
          <p:cNvSpPr txBox="1">
            <a:spLocks noChangeArrowheads="1"/>
          </p:cNvSpPr>
          <p:nvPr/>
        </p:nvSpPr>
        <p:spPr bwMode="auto">
          <a:xfrm>
            <a:off x="8429625" y="0"/>
            <a:ext cx="714375" cy="523875"/>
          </a:xfrm>
          <a:prstGeom prst="rect">
            <a:avLst/>
          </a:prstGeom>
          <a:noFill/>
          <a:ln w="9525">
            <a:noFill/>
            <a:miter lim="800000"/>
            <a:headEnd/>
            <a:tailEnd/>
          </a:ln>
        </p:spPr>
        <p:txBody>
          <a:bodyPr>
            <a:spAutoFit/>
          </a:bodyPr>
          <a:lstStyle/>
          <a:p>
            <a:pPr algn="ctr"/>
            <a:r>
              <a:rPr lang="en-US" sz="2800">
                <a:solidFill>
                  <a:srgbClr val="FF0000"/>
                </a:solidFill>
                <a:latin typeface="Berlin Sans FB Demi" pitchFamily="34" charset="0"/>
              </a:rPr>
              <a:t>HL</a:t>
            </a:r>
          </a:p>
        </p:txBody>
      </p:sp>
    </p:spTree>
    <p:extLst>
      <p:ext uri="{BB962C8B-B14F-4D97-AF65-F5344CB8AC3E}">
        <p14:creationId xmlns:p14="http://schemas.microsoft.com/office/powerpoint/2010/main" val="333816533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612775" y="228600"/>
            <a:ext cx="8153400" cy="990600"/>
          </a:xfrm>
        </p:spPr>
        <p:txBody>
          <a:bodyPr/>
          <a:lstStyle/>
          <a:p>
            <a:r>
              <a:rPr lang="en-US" sz="4000" b="1" smtClean="0">
                <a:solidFill>
                  <a:srgbClr val="0070C0"/>
                </a:solidFill>
              </a:rPr>
              <a:t>Benefits</a:t>
            </a:r>
            <a:r>
              <a:rPr lang="en-US" sz="4000" smtClean="0">
                <a:solidFill>
                  <a:srgbClr val="0070C0"/>
                </a:solidFill>
              </a:rPr>
              <a:t> of Benchmarking:</a:t>
            </a:r>
          </a:p>
        </p:txBody>
      </p:sp>
      <p:sp>
        <p:nvSpPr>
          <p:cNvPr id="102403" name="Content Placeholder 2"/>
          <p:cNvSpPr>
            <a:spLocks noGrp="1"/>
          </p:cNvSpPr>
          <p:nvPr>
            <p:ph sz="quarter" idx="1"/>
          </p:nvPr>
        </p:nvSpPr>
        <p:spPr>
          <a:xfrm>
            <a:off x="304800" y="1676400"/>
            <a:ext cx="8839200" cy="4495800"/>
          </a:xfrm>
        </p:spPr>
        <p:txBody>
          <a:bodyPr>
            <a:normAutofit fontScale="92500"/>
          </a:bodyPr>
          <a:lstStyle/>
          <a:p>
            <a:pPr marL="514350" indent="-514350">
              <a:buSzPct val="80000"/>
              <a:buFont typeface="Tw Cen MT" pitchFamily="34" charset="0"/>
              <a:buAutoNum type="arabicPeriod"/>
            </a:pPr>
            <a:r>
              <a:rPr lang="en-US" sz="3000" dirty="0" smtClean="0"/>
              <a:t>Allows a business to close the performance gap.</a:t>
            </a:r>
          </a:p>
          <a:p>
            <a:pPr marL="514350" indent="-514350">
              <a:buSzPct val="80000"/>
              <a:buFont typeface="Tw Cen MT" pitchFamily="34" charset="0"/>
              <a:buAutoNum type="arabicPeriod"/>
            </a:pPr>
            <a:r>
              <a:rPr lang="en-US" sz="3000" dirty="0" smtClean="0"/>
              <a:t>Dealing with problems of quality by using external benchmarking can be quite fast and is more effective.</a:t>
            </a:r>
          </a:p>
          <a:p>
            <a:pPr marL="514350" indent="-514350">
              <a:buSzPct val="80000"/>
              <a:buFont typeface="Tw Cen MT" pitchFamily="34" charset="0"/>
              <a:buAutoNum type="arabicPeriod"/>
            </a:pPr>
            <a:r>
              <a:rPr lang="en-US" sz="3000" dirty="0" smtClean="0"/>
              <a:t>Looks at comparisons from the perception of customers, thus providing better customer satisfaction.</a:t>
            </a:r>
          </a:p>
          <a:p>
            <a:pPr marL="514350" indent="-514350">
              <a:buSzPct val="80000"/>
              <a:buFont typeface="Tw Cen MT" pitchFamily="34" charset="0"/>
              <a:buAutoNum type="arabicPeriod"/>
            </a:pPr>
            <a:r>
              <a:rPr lang="en-US" sz="3000" dirty="0" smtClean="0"/>
              <a:t>Can help lower production costs and improve overall competitiveness.</a:t>
            </a:r>
          </a:p>
          <a:p>
            <a:pPr marL="514350" indent="-514350">
              <a:buSzPct val="80000"/>
              <a:buFont typeface="Tw Cen MT" pitchFamily="34" charset="0"/>
              <a:buAutoNum type="arabicPeriod"/>
            </a:pPr>
            <a:r>
              <a:rPr lang="en-US" sz="3000" dirty="0" smtClean="0"/>
              <a:t>Considered as a continuous process with the involvement of employees </a:t>
            </a:r>
            <a:r>
              <a:rPr lang="en-US" sz="3000" dirty="0" smtClean="0">
                <a:sym typeface="Wingdings" pitchFamily="2" charset="2"/>
              </a:rPr>
              <a:t> increase in quality!</a:t>
            </a:r>
            <a:endParaRPr lang="en-US" sz="3000" dirty="0" smtClean="0"/>
          </a:p>
        </p:txBody>
      </p:sp>
      <p:sp>
        <p:nvSpPr>
          <p:cNvPr id="4" name="Slide Number Placeholder 3"/>
          <p:cNvSpPr>
            <a:spLocks noGrp="1"/>
          </p:cNvSpPr>
          <p:nvPr>
            <p:ph type="sldNum" sz="quarter" idx="12"/>
          </p:nvPr>
        </p:nvSpPr>
        <p:spPr/>
        <p:txBody>
          <a:bodyPr>
            <a:normAutofit/>
          </a:bodyPr>
          <a:lstStyle/>
          <a:p>
            <a:pPr>
              <a:defRPr/>
            </a:pPr>
            <a:fld id="{48419049-B735-4FC3-9217-D2856F10DD05}" type="slidenum">
              <a:rPr lang="en-US" smtClean="0"/>
              <a:pPr>
                <a:defRPr/>
              </a:pPr>
              <a:t>43</a:t>
            </a:fld>
            <a:endParaRPr lang="en-US"/>
          </a:p>
        </p:txBody>
      </p:sp>
      <p:sp>
        <p:nvSpPr>
          <p:cNvPr id="102405" name="TextBox 4"/>
          <p:cNvSpPr txBox="1">
            <a:spLocks noChangeArrowheads="1"/>
          </p:cNvSpPr>
          <p:nvPr/>
        </p:nvSpPr>
        <p:spPr bwMode="auto">
          <a:xfrm>
            <a:off x="8429625" y="0"/>
            <a:ext cx="714375" cy="523875"/>
          </a:xfrm>
          <a:prstGeom prst="rect">
            <a:avLst/>
          </a:prstGeom>
          <a:noFill/>
          <a:ln w="9525">
            <a:noFill/>
            <a:miter lim="800000"/>
            <a:headEnd/>
            <a:tailEnd/>
          </a:ln>
        </p:spPr>
        <p:txBody>
          <a:bodyPr>
            <a:spAutoFit/>
          </a:bodyPr>
          <a:lstStyle/>
          <a:p>
            <a:pPr algn="ctr"/>
            <a:r>
              <a:rPr lang="en-US" sz="2800">
                <a:solidFill>
                  <a:srgbClr val="FF0000"/>
                </a:solidFill>
                <a:latin typeface="Berlin Sans FB Demi" pitchFamily="34" charset="0"/>
              </a:rPr>
              <a:t>HL</a:t>
            </a:r>
          </a:p>
        </p:txBody>
      </p:sp>
    </p:spTree>
    <p:extLst>
      <p:ext uri="{BB962C8B-B14F-4D97-AF65-F5344CB8AC3E}">
        <p14:creationId xmlns:p14="http://schemas.microsoft.com/office/powerpoint/2010/main" val="507365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612775" y="228600"/>
            <a:ext cx="8153400" cy="990600"/>
          </a:xfrm>
        </p:spPr>
        <p:txBody>
          <a:bodyPr/>
          <a:lstStyle/>
          <a:p>
            <a:r>
              <a:rPr lang="en-US" sz="4000" b="1" smtClean="0">
                <a:solidFill>
                  <a:srgbClr val="0070C0"/>
                </a:solidFill>
              </a:rPr>
              <a:t>Limitations </a:t>
            </a:r>
            <a:r>
              <a:rPr lang="en-US" sz="4000" smtClean="0">
                <a:solidFill>
                  <a:srgbClr val="0070C0"/>
                </a:solidFill>
              </a:rPr>
              <a:t>of Benchmarking:</a:t>
            </a:r>
          </a:p>
        </p:txBody>
      </p:sp>
      <p:sp>
        <p:nvSpPr>
          <p:cNvPr id="103427" name="Content Placeholder 2"/>
          <p:cNvSpPr>
            <a:spLocks noGrp="1"/>
          </p:cNvSpPr>
          <p:nvPr>
            <p:ph sz="quarter" idx="1"/>
          </p:nvPr>
        </p:nvSpPr>
        <p:spPr>
          <a:xfrm>
            <a:off x="304800" y="2057400"/>
            <a:ext cx="8839200" cy="4267200"/>
          </a:xfrm>
        </p:spPr>
        <p:txBody>
          <a:bodyPr/>
          <a:lstStyle/>
          <a:p>
            <a:pPr marL="514350" indent="-514350">
              <a:buSzPct val="80000"/>
              <a:buFont typeface="Tw Cen MT" pitchFamily="34" charset="0"/>
              <a:buAutoNum type="arabicPeriod"/>
            </a:pPr>
            <a:r>
              <a:rPr lang="en-US" sz="3000" smtClean="0"/>
              <a:t>Cost and time needed to collect relevant and up-to-date information is expensive.</a:t>
            </a:r>
          </a:p>
          <a:p>
            <a:pPr marL="514350" indent="-514350">
              <a:buSzPct val="80000"/>
              <a:buFont typeface="Tw Cen MT" pitchFamily="34" charset="0"/>
              <a:buAutoNum type="arabicPeriod"/>
            </a:pPr>
            <a:r>
              <a:rPr lang="en-US" sz="3000" smtClean="0"/>
              <a:t>Relying on replicating the ideas and practices of other firms may be seen as second best.</a:t>
            </a:r>
          </a:p>
          <a:p>
            <a:pPr marL="514350" indent="-514350">
              <a:buSzPct val="80000"/>
              <a:buFont typeface="Tw Cen MT" pitchFamily="34" charset="0"/>
              <a:buAutoNum type="arabicPeriod"/>
            </a:pPr>
            <a:r>
              <a:rPr lang="en-US" sz="3000" smtClean="0"/>
              <a:t>Can discourage initiative and innovation ideas.</a:t>
            </a:r>
          </a:p>
          <a:p>
            <a:pPr marL="514350" indent="-514350">
              <a:buSzPct val="80000"/>
              <a:buFont typeface="Tw Cen MT" pitchFamily="34" charset="0"/>
              <a:buAutoNum type="arabicPeriod"/>
            </a:pPr>
            <a:r>
              <a:rPr lang="en-US" sz="3000" smtClean="0"/>
              <a:t>Sufficient time and finance must be made available to implement the findings of the benchmarking analysis.</a:t>
            </a:r>
          </a:p>
        </p:txBody>
      </p:sp>
      <p:sp>
        <p:nvSpPr>
          <p:cNvPr id="4" name="Slide Number Placeholder 3"/>
          <p:cNvSpPr>
            <a:spLocks noGrp="1"/>
          </p:cNvSpPr>
          <p:nvPr>
            <p:ph type="sldNum" sz="quarter" idx="12"/>
          </p:nvPr>
        </p:nvSpPr>
        <p:spPr/>
        <p:txBody>
          <a:bodyPr>
            <a:normAutofit/>
          </a:bodyPr>
          <a:lstStyle/>
          <a:p>
            <a:pPr>
              <a:defRPr/>
            </a:pPr>
            <a:fld id="{39A66DDF-7C22-4601-9A99-66E3D908BBD2}" type="slidenum">
              <a:rPr lang="en-US" smtClean="0"/>
              <a:pPr>
                <a:defRPr/>
              </a:pPr>
              <a:t>44</a:t>
            </a:fld>
            <a:endParaRPr lang="en-US"/>
          </a:p>
        </p:txBody>
      </p:sp>
      <p:sp>
        <p:nvSpPr>
          <p:cNvPr id="103429" name="TextBox 4"/>
          <p:cNvSpPr txBox="1">
            <a:spLocks noChangeArrowheads="1"/>
          </p:cNvSpPr>
          <p:nvPr/>
        </p:nvSpPr>
        <p:spPr bwMode="auto">
          <a:xfrm>
            <a:off x="8429625" y="0"/>
            <a:ext cx="714375" cy="523875"/>
          </a:xfrm>
          <a:prstGeom prst="rect">
            <a:avLst/>
          </a:prstGeom>
          <a:noFill/>
          <a:ln w="9525">
            <a:noFill/>
            <a:miter lim="800000"/>
            <a:headEnd/>
            <a:tailEnd/>
          </a:ln>
        </p:spPr>
        <p:txBody>
          <a:bodyPr>
            <a:spAutoFit/>
          </a:bodyPr>
          <a:lstStyle/>
          <a:p>
            <a:pPr algn="ctr"/>
            <a:r>
              <a:rPr lang="en-US" sz="2800">
                <a:solidFill>
                  <a:srgbClr val="FF0000"/>
                </a:solidFill>
                <a:latin typeface="Berlin Sans FB Demi" pitchFamily="34" charset="0"/>
              </a:rPr>
              <a:t>HL</a:t>
            </a:r>
          </a:p>
        </p:txBody>
      </p:sp>
    </p:spTree>
    <p:extLst>
      <p:ext uri="{BB962C8B-B14F-4D97-AF65-F5344CB8AC3E}">
        <p14:creationId xmlns:p14="http://schemas.microsoft.com/office/powerpoint/2010/main" val="276780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smtClean="0"/>
              <a:t>Types of Production Revision</a:t>
            </a:r>
          </a:p>
        </p:txBody>
      </p:sp>
      <p:sp>
        <p:nvSpPr>
          <p:cNvPr id="39939" name="Content Placeholder 2"/>
          <p:cNvSpPr>
            <a:spLocks noGrp="1"/>
          </p:cNvSpPr>
          <p:nvPr>
            <p:ph idx="1"/>
          </p:nvPr>
        </p:nvSpPr>
        <p:spPr/>
        <p:txBody>
          <a:bodyPr/>
          <a:lstStyle/>
          <a:p>
            <a:endParaRPr lang="en-US" smtClean="0"/>
          </a:p>
        </p:txBody>
      </p:sp>
      <p:pic>
        <p:nvPicPr>
          <p:cNvPr id="38916" name="Picture 2"/>
          <p:cNvPicPr>
            <a:picLocks noChangeAspect="1" noChangeArrowheads="1"/>
          </p:cNvPicPr>
          <p:nvPr/>
        </p:nvPicPr>
        <p:blipFill>
          <a:blip r:embed="rId2" cstate="print"/>
          <a:srcRect/>
          <a:stretch>
            <a:fillRect/>
          </a:stretch>
        </p:blipFill>
        <p:spPr bwMode="auto">
          <a:xfrm>
            <a:off x="0" y="1341438"/>
            <a:ext cx="3348038" cy="2733675"/>
          </a:xfrm>
          <a:prstGeom prst="rect">
            <a:avLst/>
          </a:prstGeom>
          <a:noFill/>
          <a:ln w="9525">
            <a:noFill/>
            <a:miter lim="800000"/>
            <a:headEnd/>
            <a:tailEnd/>
          </a:ln>
        </p:spPr>
      </p:pic>
      <p:pic>
        <p:nvPicPr>
          <p:cNvPr id="38917" name="Picture 3"/>
          <p:cNvPicPr>
            <a:picLocks noChangeAspect="1" noChangeArrowheads="1"/>
          </p:cNvPicPr>
          <p:nvPr/>
        </p:nvPicPr>
        <p:blipFill>
          <a:blip r:embed="rId3" cstate="print"/>
          <a:srcRect/>
          <a:stretch>
            <a:fillRect/>
          </a:stretch>
        </p:blipFill>
        <p:spPr bwMode="auto">
          <a:xfrm>
            <a:off x="3348038" y="1341438"/>
            <a:ext cx="3200400" cy="2735262"/>
          </a:xfrm>
          <a:prstGeom prst="rect">
            <a:avLst/>
          </a:prstGeom>
          <a:noFill/>
          <a:ln w="9525">
            <a:noFill/>
            <a:miter lim="800000"/>
            <a:headEnd/>
            <a:tailEnd/>
          </a:ln>
        </p:spPr>
      </p:pic>
      <p:pic>
        <p:nvPicPr>
          <p:cNvPr id="38918" name="Picture 4"/>
          <p:cNvPicPr>
            <a:picLocks noChangeAspect="1" noChangeArrowheads="1"/>
          </p:cNvPicPr>
          <p:nvPr/>
        </p:nvPicPr>
        <p:blipFill>
          <a:blip r:embed="rId4" cstate="print"/>
          <a:srcRect/>
          <a:stretch>
            <a:fillRect/>
          </a:stretch>
        </p:blipFill>
        <p:spPr bwMode="auto">
          <a:xfrm>
            <a:off x="5953125" y="1341438"/>
            <a:ext cx="3190875" cy="4535487"/>
          </a:xfrm>
          <a:prstGeom prst="rect">
            <a:avLst/>
          </a:prstGeom>
          <a:noFill/>
          <a:ln w="9525">
            <a:noFill/>
            <a:miter lim="800000"/>
            <a:headEnd/>
            <a:tailEnd/>
          </a:ln>
        </p:spPr>
      </p:pic>
      <p:pic>
        <p:nvPicPr>
          <p:cNvPr id="38919" name="Picture 5"/>
          <p:cNvPicPr>
            <a:picLocks noChangeAspect="1" noChangeArrowheads="1"/>
          </p:cNvPicPr>
          <p:nvPr/>
        </p:nvPicPr>
        <p:blipFill>
          <a:blip r:embed="rId5" cstate="print"/>
          <a:srcRect/>
          <a:stretch>
            <a:fillRect/>
          </a:stretch>
        </p:blipFill>
        <p:spPr bwMode="auto">
          <a:xfrm>
            <a:off x="0" y="4076700"/>
            <a:ext cx="3276600" cy="2781300"/>
          </a:xfrm>
          <a:prstGeom prst="rect">
            <a:avLst/>
          </a:prstGeom>
          <a:noFill/>
          <a:ln w="9525">
            <a:noFill/>
            <a:miter lim="800000"/>
            <a:headEnd/>
            <a:tailEnd/>
          </a:ln>
        </p:spPr>
      </p:pic>
      <p:pic>
        <p:nvPicPr>
          <p:cNvPr id="38920" name="Picture 6"/>
          <p:cNvPicPr>
            <a:picLocks noChangeAspect="1" noChangeArrowheads="1"/>
          </p:cNvPicPr>
          <p:nvPr/>
        </p:nvPicPr>
        <p:blipFill>
          <a:blip r:embed="rId6" cstate="print"/>
          <a:srcRect/>
          <a:stretch>
            <a:fillRect/>
          </a:stretch>
        </p:blipFill>
        <p:spPr bwMode="auto">
          <a:xfrm>
            <a:off x="3203575" y="4076700"/>
            <a:ext cx="2952750" cy="2781300"/>
          </a:xfrm>
          <a:prstGeom prst="rect">
            <a:avLst/>
          </a:prstGeom>
          <a:noFill/>
          <a:ln w="9525">
            <a:noFill/>
            <a:miter lim="800000"/>
            <a:headEnd/>
            <a:tailEnd/>
          </a:ln>
        </p:spPr>
      </p:pic>
    </p:spTree>
    <p:extLst>
      <p:ext uri="{BB962C8B-B14F-4D97-AF65-F5344CB8AC3E}">
        <p14:creationId xmlns:p14="http://schemas.microsoft.com/office/powerpoint/2010/main" val="1278066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20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17"/>
                                        </p:tgtEl>
                                        <p:attrNameLst>
                                          <p:attrName>style.visibility</p:attrName>
                                        </p:attrNameLst>
                                      </p:cBhvr>
                                      <p:to>
                                        <p:strVal val="visible"/>
                                      </p:to>
                                    </p:set>
                                    <p:animEffect transition="in" filter="fade">
                                      <p:cBhvr>
                                        <p:cTn id="12" dur="2000"/>
                                        <p:tgtEl>
                                          <p:spTgt spid="389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18"/>
                                        </p:tgtEl>
                                        <p:attrNameLst>
                                          <p:attrName>style.visibility</p:attrName>
                                        </p:attrNameLst>
                                      </p:cBhvr>
                                      <p:to>
                                        <p:strVal val="visible"/>
                                      </p:to>
                                    </p:set>
                                    <p:animEffect transition="in" filter="fade">
                                      <p:cBhvr>
                                        <p:cTn id="17" dur="2000"/>
                                        <p:tgtEl>
                                          <p:spTgt spid="389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919"/>
                                        </p:tgtEl>
                                        <p:attrNameLst>
                                          <p:attrName>style.visibility</p:attrName>
                                        </p:attrNameLst>
                                      </p:cBhvr>
                                      <p:to>
                                        <p:strVal val="visible"/>
                                      </p:to>
                                    </p:set>
                                    <p:animEffect transition="in" filter="fade">
                                      <p:cBhvr>
                                        <p:cTn id="22" dur="2000"/>
                                        <p:tgtEl>
                                          <p:spTgt spid="389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920"/>
                                        </p:tgtEl>
                                        <p:attrNameLst>
                                          <p:attrName>style.visibility</p:attrName>
                                        </p:attrNameLst>
                                      </p:cBhvr>
                                      <p:to>
                                        <p:strVal val="visible"/>
                                      </p:to>
                                    </p:set>
                                    <p:animEffect transition="in" filter="fade">
                                      <p:cBhvr>
                                        <p:cTn id="27" dur="20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8313" y="0"/>
            <a:ext cx="8229600" cy="1143000"/>
          </a:xfrm>
        </p:spPr>
        <p:txBody>
          <a:bodyPr/>
          <a:lstStyle/>
          <a:p>
            <a:r>
              <a:rPr lang="en-GB" smtClean="0"/>
              <a:t>Types of Production Revision</a:t>
            </a:r>
          </a:p>
        </p:txBody>
      </p:sp>
      <p:sp>
        <p:nvSpPr>
          <p:cNvPr id="3" name="Content Placeholder 2"/>
          <p:cNvSpPr>
            <a:spLocks noGrp="1"/>
          </p:cNvSpPr>
          <p:nvPr>
            <p:ph idx="1"/>
          </p:nvPr>
        </p:nvSpPr>
        <p:spPr>
          <a:xfrm>
            <a:off x="4427538" y="4581525"/>
            <a:ext cx="4716462" cy="2276475"/>
          </a:xfrm>
        </p:spPr>
        <p:txBody>
          <a:bodyPr>
            <a:normAutofit fontScale="85000" lnSpcReduction="20000"/>
          </a:bodyPr>
          <a:lstStyle/>
          <a:p>
            <a:pPr>
              <a:defRPr/>
            </a:pPr>
            <a:r>
              <a:rPr lang="en-GB" dirty="0" smtClean="0"/>
              <a:t>Only one can be made at a time</a:t>
            </a:r>
          </a:p>
          <a:p>
            <a:pPr>
              <a:defRPr/>
            </a:pPr>
            <a:r>
              <a:rPr lang="en-GB" dirty="0" smtClean="0"/>
              <a:t>Huge combination of specialised labour and machinery working on it at once</a:t>
            </a:r>
            <a:endParaRPr lang="en-GB" dirty="0"/>
          </a:p>
        </p:txBody>
      </p:sp>
      <p:pic>
        <p:nvPicPr>
          <p:cNvPr id="40964" name="Picture 2"/>
          <p:cNvPicPr>
            <a:picLocks noChangeAspect="1" noChangeArrowheads="1"/>
          </p:cNvPicPr>
          <p:nvPr/>
        </p:nvPicPr>
        <p:blipFill>
          <a:blip r:embed="rId2" cstate="print"/>
          <a:srcRect/>
          <a:stretch>
            <a:fillRect/>
          </a:stretch>
        </p:blipFill>
        <p:spPr bwMode="auto">
          <a:xfrm>
            <a:off x="0" y="1125538"/>
            <a:ext cx="9144000" cy="3455987"/>
          </a:xfrm>
          <a:prstGeom prst="rect">
            <a:avLst/>
          </a:prstGeom>
          <a:noFill/>
          <a:ln w="9525">
            <a:noFill/>
            <a:miter lim="800000"/>
            <a:headEnd/>
            <a:tailEnd/>
          </a:ln>
        </p:spPr>
      </p:pic>
      <p:pic>
        <p:nvPicPr>
          <p:cNvPr id="40965" name="Picture 3"/>
          <p:cNvPicPr>
            <a:picLocks noChangeAspect="1" noChangeArrowheads="1"/>
          </p:cNvPicPr>
          <p:nvPr/>
        </p:nvPicPr>
        <p:blipFill>
          <a:blip r:embed="rId3" cstate="print"/>
          <a:srcRect/>
          <a:stretch>
            <a:fillRect/>
          </a:stretch>
        </p:blipFill>
        <p:spPr bwMode="auto">
          <a:xfrm>
            <a:off x="0" y="3451225"/>
            <a:ext cx="4427538" cy="3406775"/>
          </a:xfrm>
          <a:prstGeom prst="rect">
            <a:avLst/>
          </a:prstGeom>
          <a:noFill/>
          <a:ln w="9525">
            <a:noFill/>
            <a:miter lim="800000"/>
            <a:headEnd/>
            <a:tailEnd/>
          </a:ln>
        </p:spPr>
      </p:pic>
    </p:spTree>
    <p:extLst>
      <p:ext uri="{BB962C8B-B14F-4D97-AF65-F5344CB8AC3E}">
        <p14:creationId xmlns:p14="http://schemas.microsoft.com/office/powerpoint/2010/main" val="130132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smtClean="0"/>
              <a:t>Types of Production Revision</a:t>
            </a:r>
          </a:p>
        </p:txBody>
      </p:sp>
      <p:sp>
        <p:nvSpPr>
          <p:cNvPr id="41987" name="Content Placeholder 2"/>
          <p:cNvSpPr>
            <a:spLocks noGrp="1"/>
          </p:cNvSpPr>
          <p:nvPr>
            <p:ph idx="1"/>
          </p:nvPr>
        </p:nvSpPr>
        <p:spPr/>
        <p:txBody>
          <a:bodyPr/>
          <a:lstStyle/>
          <a:p>
            <a:endParaRPr lang="en-US" smtClean="0"/>
          </a:p>
        </p:txBody>
      </p:sp>
      <p:pic>
        <p:nvPicPr>
          <p:cNvPr id="41988" name="Picture 2"/>
          <p:cNvPicPr>
            <a:picLocks noChangeAspect="1" noChangeArrowheads="1"/>
          </p:cNvPicPr>
          <p:nvPr/>
        </p:nvPicPr>
        <p:blipFill>
          <a:blip r:embed="rId2" cstate="print"/>
          <a:srcRect/>
          <a:stretch>
            <a:fillRect/>
          </a:stretch>
        </p:blipFill>
        <p:spPr bwMode="auto">
          <a:xfrm>
            <a:off x="0" y="1268413"/>
            <a:ext cx="4932363" cy="5589587"/>
          </a:xfrm>
          <a:prstGeom prst="rect">
            <a:avLst/>
          </a:prstGeom>
          <a:noFill/>
          <a:ln w="9525">
            <a:noFill/>
            <a:miter lim="800000"/>
            <a:headEnd/>
            <a:tailEnd/>
          </a:ln>
        </p:spPr>
      </p:pic>
      <p:pic>
        <p:nvPicPr>
          <p:cNvPr id="41989" name="Picture 3"/>
          <p:cNvPicPr>
            <a:picLocks noChangeAspect="1" noChangeArrowheads="1"/>
          </p:cNvPicPr>
          <p:nvPr/>
        </p:nvPicPr>
        <p:blipFill>
          <a:blip r:embed="rId3" cstate="print"/>
          <a:srcRect/>
          <a:stretch>
            <a:fillRect/>
          </a:stretch>
        </p:blipFill>
        <p:spPr bwMode="auto">
          <a:xfrm>
            <a:off x="4859338" y="1700213"/>
            <a:ext cx="4284662" cy="4392612"/>
          </a:xfrm>
          <a:prstGeom prst="rect">
            <a:avLst/>
          </a:prstGeom>
          <a:noFill/>
          <a:ln w="9525">
            <a:noFill/>
            <a:miter lim="800000"/>
            <a:headEnd/>
            <a:tailEnd/>
          </a:ln>
        </p:spPr>
      </p:pic>
    </p:spTree>
    <p:extLst>
      <p:ext uri="{BB962C8B-B14F-4D97-AF65-F5344CB8AC3E}">
        <p14:creationId xmlns:p14="http://schemas.microsoft.com/office/powerpoint/2010/main" val="34089902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smtClean="0"/>
              <a:t>Types of Production Revision</a:t>
            </a:r>
          </a:p>
        </p:txBody>
      </p:sp>
      <p:sp>
        <p:nvSpPr>
          <p:cNvPr id="43011" name="Content Placeholder 2"/>
          <p:cNvSpPr>
            <a:spLocks noGrp="1"/>
          </p:cNvSpPr>
          <p:nvPr>
            <p:ph idx="1"/>
          </p:nvPr>
        </p:nvSpPr>
        <p:spPr/>
        <p:txBody>
          <a:bodyPr/>
          <a:lstStyle/>
          <a:p>
            <a:endParaRPr lang="en-US" smtClean="0"/>
          </a:p>
        </p:txBody>
      </p:sp>
      <p:pic>
        <p:nvPicPr>
          <p:cNvPr id="43012" name="Picture 2"/>
          <p:cNvPicPr>
            <a:picLocks noChangeAspect="1" noChangeArrowheads="1"/>
          </p:cNvPicPr>
          <p:nvPr/>
        </p:nvPicPr>
        <p:blipFill>
          <a:blip r:embed="rId2" cstate="print"/>
          <a:srcRect/>
          <a:stretch>
            <a:fillRect/>
          </a:stretch>
        </p:blipFill>
        <p:spPr bwMode="auto">
          <a:xfrm>
            <a:off x="323850" y="1557338"/>
            <a:ext cx="8424863" cy="4994275"/>
          </a:xfrm>
          <a:prstGeom prst="rect">
            <a:avLst/>
          </a:prstGeom>
          <a:noFill/>
          <a:ln w="9525">
            <a:noFill/>
            <a:miter lim="800000"/>
            <a:headEnd/>
            <a:tailEnd/>
          </a:ln>
        </p:spPr>
      </p:pic>
    </p:spTree>
    <p:extLst>
      <p:ext uri="{BB962C8B-B14F-4D97-AF65-F5344CB8AC3E}">
        <p14:creationId xmlns:p14="http://schemas.microsoft.com/office/powerpoint/2010/main" val="34303292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smtClean="0"/>
              <a:t>Types of Production Revision</a:t>
            </a:r>
          </a:p>
        </p:txBody>
      </p:sp>
      <p:sp>
        <p:nvSpPr>
          <p:cNvPr id="44035" name="Content Placeholder 2"/>
          <p:cNvSpPr>
            <a:spLocks noGrp="1"/>
          </p:cNvSpPr>
          <p:nvPr>
            <p:ph idx="1"/>
          </p:nvPr>
        </p:nvSpPr>
        <p:spPr/>
        <p:txBody>
          <a:bodyPr/>
          <a:lstStyle/>
          <a:p>
            <a:endParaRPr lang="en-US" smtClean="0"/>
          </a:p>
        </p:txBody>
      </p:sp>
      <p:pic>
        <p:nvPicPr>
          <p:cNvPr id="44036" name="Picture 2"/>
          <p:cNvPicPr>
            <a:picLocks noChangeAspect="1" noChangeArrowheads="1"/>
          </p:cNvPicPr>
          <p:nvPr/>
        </p:nvPicPr>
        <p:blipFill>
          <a:blip r:embed="rId2" cstate="print"/>
          <a:srcRect/>
          <a:stretch>
            <a:fillRect/>
          </a:stretch>
        </p:blipFill>
        <p:spPr bwMode="auto">
          <a:xfrm>
            <a:off x="468313" y="1412875"/>
            <a:ext cx="7848600" cy="4951413"/>
          </a:xfrm>
          <a:prstGeom prst="rect">
            <a:avLst/>
          </a:prstGeom>
          <a:noFill/>
          <a:ln w="9525">
            <a:noFill/>
            <a:miter lim="800000"/>
            <a:headEnd/>
            <a:tailEnd/>
          </a:ln>
        </p:spPr>
      </p:pic>
    </p:spTree>
    <p:extLst>
      <p:ext uri="{BB962C8B-B14F-4D97-AF65-F5344CB8AC3E}">
        <p14:creationId xmlns:p14="http://schemas.microsoft.com/office/powerpoint/2010/main" val="45627910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2b28759c-5cf9-4bb2-8908-9c2c49cd2269"/>
  <p:tag name="ARTICULATE_SLIDE_NAV" val="24"/>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2b28759c-5cf9-4bb2-8908-9c2c49cd2269"/>
  <p:tag name="ARTICULATE_SLIDE_NAV" val="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TotalTime>
  <Words>2499</Words>
  <Application>Microsoft Macintosh PowerPoint</Application>
  <PresentationFormat>On-screen Show (4:3)</PresentationFormat>
  <Paragraphs>277</Paragraphs>
  <Slides>44</Slides>
  <Notes>12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Quality Control, Quality Assurance &amp; Total Quality Management</vt:lpstr>
      <vt:lpstr>Learning Objectives</vt:lpstr>
      <vt:lpstr>Types of Production Revision</vt:lpstr>
      <vt:lpstr>Types of Production Revision</vt:lpstr>
      <vt:lpstr>Types of Production Revision</vt:lpstr>
      <vt:lpstr>Types of Production Revision</vt:lpstr>
      <vt:lpstr>Types of Production Revision</vt:lpstr>
      <vt:lpstr>Types of Production Revision</vt:lpstr>
      <vt:lpstr>Types of Production Revision</vt:lpstr>
      <vt:lpstr>Quality – How do we measure it?</vt:lpstr>
      <vt:lpstr>Methods of maintaining Quality</vt:lpstr>
      <vt:lpstr>Methods of maintaining Quality</vt:lpstr>
      <vt:lpstr>Methods of Maintaining Quality</vt:lpstr>
      <vt:lpstr>Benefits of Having a Quality Control System</vt:lpstr>
      <vt:lpstr>Quality Control Problems – Is it always an effective method?</vt:lpstr>
      <vt:lpstr>Quality Control Problems</vt:lpstr>
      <vt:lpstr>Quality Control Problems</vt:lpstr>
      <vt:lpstr>Quality Control Problems</vt:lpstr>
      <vt:lpstr>Problems Involved in having a Quality Control System</vt:lpstr>
      <vt:lpstr>Quality Assurance – Ways to avoid Quality Control Problems</vt:lpstr>
      <vt:lpstr>Features of TQM</vt:lpstr>
      <vt:lpstr>Features of TQM</vt:lpstr>
      <vt:lpstr>TQM Case Study - Subway</vt:lpstr>
      <vt:lpstr>TQM Case Study - Subway</vt:lpstr>
      <vt:lpstr>Possible Answers – Subway Case Study</vt:lpstr>
      <vt:lpstr>PowerPoint Presentation</vt:lpstr>
      <vt:lpstr>PowerPoint Presentation</vt:lpstr>
      <vt:lpstr>Learning Objectives</vt:lpstr>
      <vt:lpstr>Lesson 3 – TQM &amp; Quality Standards</vt:lpstr>
      <vt:lpstr>McDonald’s Case</vt:lpstr>
      <vt:lpstr>McDonald’s Case – Possible Answers</vt:lpstr>
      <vt:lpstr>Quality Standards</vt:lpstr>
      <vt:lpstr>‘KiteMark’</vt:lpstr>
      <vt:lpstr>KiteMark Quality</vt:lpstr>
      <vt:lpstr>Example of Quality Standard with Food: Organic vs GMO</vt:lpstr>
      <vt:lpstr>PowerPoint Presentation</vt:lpstr>
      <vt:lpstr>Learning Objectives</vt:lpstr>
      <vt:lpstr>Kaizen – Continuous Improvement</vt:lpstr>
      <vt:lpstr>Benefits of Kaizen</vt:lpstr>
      <vt:lpstr>Quality Circles</vt:lpstr>
      <vt:lpstr>Continued…</vt:lpstr>
      <vt:lpstr>Benchmarking</vt:lpstr>
      <vt:lpstr>Benefits of Benchmarking:</vt:lpstr>
      <vt:lpstr>Limitations of Benchmarking:</vt:lpstr>
    </vt:vector>
  </TitlesOfParts>
  <Company>Berts-pc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Assurance &amp; Total Quality Management</dc:title>
  <dc:creator>Liam</dc:creator>
  <cp:lastModifiedBy>Liam Greenbank</cp:lastModifiedBy>
  <cp:revision>33</cp:revision>
  <dcterms:created xsi:type="dcterms:W3CDTF">2012-01-16T19:36:27Z</dcterms:created>
  <dcterms:modified xsi:type="dcterms:W3CDTF">2015-02-12T03:35:50Z</dcterms:modified>
</cp:coreProperties>
</file>