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22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CE2D-D569-CA4A-A037-B8AC4DB3A7D0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9BC1-6E4E-EE45-AB3F-1A40C3061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89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CE2D-D569-CA4A-A037-B8AC4DB3A7D0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9BC1-6E4E-EE45-AB3F-1A40C3061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73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CE2D-D569-CA4A-A037-B8AC4DB3A7D0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9BC1-6E4E-EE45-AB3F-1A40C3061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0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CE2D-D569-CA4A-A037-B8AC4DB3A7D0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9BC1-6E4E-EE45-AB3F-1A40C3061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62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CE2D-D569-CA4A-A037-B8AC4DB3A7D0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9BC1-6E4E-EE45-AB3F-1A40C3061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7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CE2D-D569-CA4A-A037-B8AC4DB3A7D0}" type="datetimeFigureOut">
              <a:rPr lang="en-US" smtClean="0"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9BC1-6E4E-EE45-AB3F-1A40C3061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9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CE2D-D569-CA4A-A037-B8AC4DB3A7D0}" type="datetimeFigureOut">
              <a:rPr lang="en-US" smtClean="0"/>
              <a:t>2/17/15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9BC1-6E4E-EE45-AB3F-1A40C3061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21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CE2D-D569-CA4A-A037-B8AC4DB3A7D0}" type="datetimeFigureOut">
              <a:rPr lang="en-US" smtClean="0"/>
              <a:t>2/17/15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9BC1-6E4E-EE45-AB3F-1A40C3061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701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CE2D-D569-CA4A-A037-B8AC4DB3A7D0}" type="datetimeFigureOut">
              <a:rPr lang="en-US" smtClean="0"/>
              <a:t>2/17/15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9BC1-6E4E-EE45-AB3F-1A40C3061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24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CE2D-D569-CA4A-A037-B8AC4DB3A7D0}" type="datetimeFigureOut">
              <a:rPr lang="en-US" smtClean="0"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9BC1-6E4E-EE45-AB3F-1A40C3061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49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CE2D-D569-CA4A-A037-B8AC4DB3A7D0}" type="datetimeFigureOut">
              <a:rPr lang="en-US" smtClean="0"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9BC1-6E4E-EE45-AB3F-1A40C3061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0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FCE2D-D569-CA4A-A037-B8AC4DB3A7D0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49BC1-6E4E-EE45-AB3F-1A40C3061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6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5.5 Location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IB Business &amp; Management</a:t>
            </a:r>
          </a:p>
          <a:p>
            <a:r>
              <a:rPr lang="en-US" dirty="0" err="1" smtClean="0"/>
              <a:t>Mr</a:t>
            </a:r>
            <a:r>
              <a:rPr lang="en-US" dirty="0" smtClean="0"/>
              <a:t> Greenbank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72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Content Placeholder 2"/>
          <p:cNvSpPr>
            <a:spLocks noGrp="1"/>
          </p:cNvSpPr>
          <p:nvPr>
            <p:ph sz="quarter" idx="1"/>
          </p:nvPr>
        </p:nvSpPr>
        <p:spPr>
          <a:xfrm>
            <a:off x="536575" y="1524000"/>
            <a:ext cx="9140825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z="3600" smtClean="0"/>
              <a:t>International location decisions can bring </a:t>
            </a:r>
            <a:br>
              <a:rPr lang="en-US" sz="3600" smtClean="0"/>
            </a:br>
            <a:r>
              <a:rPr lang="en-US" sz="3600" smtClean="0"/>
              <a:t>about potential limitations:</a:t>
            </a:r>
          </a:p>
          <a:p>
            <a:pPr lvl="1"/>
            <a:r>
              <a:rPr lang="en-US" sz="3200" smtClean="0"/>
              <a:t>Language</a:t>
            </a:r>
          </a:p>
          <a:p>
            <a:pPr lvl="1"/>
            <a:r>
              <a:rPr lang="en-US" sz="3200" smtClean="0"/>
              <a:t>Culture</a:t>
            </a:r>
          </a:p>
          <a:p>
            <a:pPr lvl="1"/>
            <a:r>
              <a:rPr lang="en-US" sz="3200" smtClean="0"/>
              <a:t>Regulations and legislations</a:t>
            </a:r>
          </a:p>
          <a:p>
            <a:pPr lvl="1"/>
            <a:r>
              <a:rPr lang="en-US" sz="3200" smtClean="0"/>
              <a:t>Communication</a:t>
            </a:r>
          </a:p>
          <a:p>
            <a:pPr lvl="1"/>
            <a:r>
              <a:rPr lang="en-US" sz="3200" smtClean="0"/>
              <a:t>Social responsibilities</a:t>
            </a:r>
          </a:p>
          <a:p>
            <a:pPr lvl="1"/>
            <a:r>
              <a:rPr lang="en-US" sz="3200" smtClean="0"/>
              <a:t>Political environment and stability</a:t>
            </a:r>
          </a:p>
          <a:p>
            <a:pPr lvl="1"/>
            <a:r>
              <a:rPr lang="en-US" sz="3200" smtClean="0"/>
              <a:t>Economic environment</a:t>
            </a:r>
          </a:p>
          <a:p>
            <a:endParaRPr lang="en-US" sz="36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D52564A-A4F6-4D0D-A0C0-EF04F8C4627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1674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2400" smtClean="0"/>
              <a:t>Continued…</a:t>
            </a:r>
          </a:p>
        </p:txBody>
      </p:sp>
      <p:sp>
        <p:nvSpPr>
          <p:cNvPr id="116741" name="TextBox 4"/>
          <p:cNvSpPr txBox="1">
            <a:spLocks noChangeArrowheads="1"/>
          </p:cNvSpPr>
          <p:nvPr/>
        </p:nvSpPr>
        <p:spPr bwMode="auto">
          <a:xfrm>
            <a:off x="8429625" y="0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Berlin Sans FB Demi" pitchFamily="34" charset="0"/>
              </a:rPr>
              <a:t>HL</a:t>
            </a:r>
          </a:p>
        </p:txBody>
      </p:sp>
    </p:spTree>
    <p:extLst>
      <p:ext uri="{BB962C8B-B14F-4D97-AF65-F5344CB8AC3E}">
        <p14:creationId xmlns:p14="http://schemas.microsoft.com/office/powerpoint/2010/main" val="2224340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Location and Business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7D7DD77-C7E3-49F3-91B6-CB0C847254F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17764" name="TextBox 4"/>
          <p:cNvSpPr txBox="1">
            <a:spLocks noChangeArrowheads="1"/>
          </p:cNvSpPr>
          <p:nvPr/>
        </p:nvSpPr>
        <p:spPr bwMode="auto">
          <a:xfrm>
            <a:off x="8429625" y="0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Berlin Sans FB Demi" pitchFamily="34" charset="0"/>
              </a:rPr>
              <a:t>HL</a:t>
            </a:r>
          </a:p>
        </p:txBody>
      </p:sp>
      <p:sp>
        <p:nvSpPr>
          <p:cNvPr id="11776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905000"/>
            <a:ext cx="8153400" cy="4495800"/>
          </a:xfrm>
        </p:spPr>
        <p:txBody>
          <a:bodyPr/>
          <a:lstStyle/>
          <a:p>
            <a:r>
              <a:rPr lang="en-US" sz="3200" smtClean="0"/>
              <a:t>Location decisions will have varying effects on the functional areas (personnel, marketing, production, and finance) of a business.</a:t>
            </a:r>
            <a:br>
              <a:rPr lang="en-US" sz="3200" smtClean="0"/>
            </a:br>
            <a:endParaRPr lang="en-US" sz="3200" smtClean="0"/>
          </a:p>
          <a:p>
            <a:r>
              <a:rPr lang="en-US" sz="3200" smtClean="0"/>
              <a:t>The scope of the impact will depend on:</a:t>
            </a:r>
          </a:p>
          <a:p>
            <a:pPr lvl="1"/>
            <a:r>
              <a:rPr lang="en-US" sz="2800" smtClean="0"/>
              <a:t>Size and type of business, </a:t>
            </a:r>
          </a:p>
          <a:p>
            <a:pPr lvl="1"/>
            <a:r>
              <a:rPr lang="en-US" sz="2800" smtClean="0"/>
              <a:t>Products it sells, and </a:t>
            </a:r>
          </a:p>
          <a:p>
            <a:pPr lvl="1"/>
            <a:r>
              <a:rPr lang="en-US" sz="2800" smtClean="0"/>
              <a:t>Features of the location itself.</a:t>
            </a:r>
          </a:p>
        </p:txBody>
      </p:sp>
    </p:spTree>
    <p:extLst>
      <p:ext uri="{BB962C8B-B14F-4D97-AF65-F5344CB8AC3E}">
        <p14:creationId xmlns:p14="http://schemas.microsoft.com/office/powerpoint/2010/main" val="661969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b="1" smtClean="0">
                <a:solidFill>
                  <a:schemeClr val="tx1"/>
                </a:solidFill>
              </a:rPr>
              <a:t>1. </a:t>
            </a:r>
            <a:r>
              <a:rPr lang="en-US" sz="4000" b="1" smtClean="0">
                <a:solidFill>
                  <a:srgbClr val="0070C0"/>
                </a:solidFill>
              </a:rPr>
              <a:t>Personnel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9372600" cy="4495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z="2700" smtClean="0"/>
              <a:t>Is there a sufficient pool of suitable workers in the area?</a:t>
            </a: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z="2700" smtClean="0"/>
              <a:t>Are there skilled people available in the location.</a:t>
            </a: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z="2700" smtClean="0"/>
              <a:t>What skills and training need will there be?</a:t>
            </a: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z="2700" smtClean="0"/>
              <a:t>What is the cost of local labor?</a:t>
            </a: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z="2700" smtClean="0"/>
              <a:t>What compensation packages are being offered by rival </a:t>
            </a:r>
            <a:br>
              <a:rPr lang="en-US" sz="2700" smtClean="0"/>
            </a:br>
            <a:r>
              <a:rPr lang="en-US" sz="2700" smtClean="0"/>
              <a:t>firms in the area?</a:t>
            </a:r>
          </a:p>
          <a:p>
            <a:pPr marL="514350" indent="-514350">
              <a:buFont typeface="Wingdings" pitchFamily="2" charset="2"/>
              <a:buNone/>
            </a:pPr>
            <a:r>
              <a:rPr lang="en-US" sz="2700" smtClean="0">
                <a:solidFill>
                  <a:srgbClr val="00B050"/>
                </a:solidFill>
              </a:rPr>
              <a:t>When relocating a business:</a:t>
            </a: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z="2700" smtClean="0"/>
              <a:t>How many managers and employees are willing to relocate?</a:t>
            </a: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z="2700" smtClean="0"/>
              <a:t>Will replacement labor be readily available?</a:t>
            </a: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z="2700" smtClean="0"/>
              <a:t>How many redundancies are there likely to be? Costs?</a:t>
            </a: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z="2700" smtClean="0"/>
              <a:t>Will there be a strong opposition from trade unions?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9E74210-B33B-460C-A8DC-BCCD148371C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18789" name="TextBox 4"/>
          <p:cNvSpPr txBox="1">
            <a:spLocks noChangeArrowheads="1"/>
          </p:cNvSpPr>
          <p:nvPr/>
        </p:nvSpPr>
        <p:spPr bwMode="auto">
          <a:xfrm>
            <a:off x="8429625" y="0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Berlin Sans FB Demi" pitchFamily="34" charset="0"/>
              </a:rPr>
              <a:t>HL</a:t>
            </a:r>
          </a:p>
        </p:txBody>
      </p:sp>
    </p:spTree>
    <p:extLst>
      <p:ext uri="{BB962C8B-B14F-4D97-AF65-F5344CB8AC3E}">
        <p14:creationId xmlns:p14="http://schemas.microsoft.com/office/powerpoint/2010/main" val="2990131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b="1" smtClean="0">
                <a:solidFill>
                  <a:schemeClr val="tx1"/>
                </a:solidFill>
              </a:rPr>
              <a:t>2. </a:t>
            </a:r>
            <a:r>
              <a:rPr lang="en-US" sz="4000" b="1" smtClean="0">
                <a:solidFill>
                  <a:srgbClr val="0070C0"/>
                </a:solidFill>
              </a:rPr>
              <a:t>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4495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z="2700" smtClean="0"/>
              <a:t>Will the business be able to identify and exploit market opportunities in the area?</a:t>
            </a: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z="2700" smtClean="0"/>
              <a:t>What is the customer profile in the area? Average income? </a:t>
            </a: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z="2700" smtClean="0"/>
              <a:t>Is the product readily available in the area or is this a potential niche market?</a:t>
            </a: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z="2700" smtClean="0"/>
              <a:t>How will the location decision affect costs of production?</a:t>
            </a: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z="2700" smtClean="0"/>
              <a:t>How do exchange rate fluctuations affect prices?</a:t>
            </a: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z="2700" smtClean="0"/>
              <a:t>What promotional strategies are most appropriate in the area? Are moral and ethical issues related to marketing a concern foe people in the locality?</a:t>
            </a: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z="2700" smtClean="0"/>
              <a:t>Are there sufficient distribution networks in the area?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A66FFFE-361B-4AD9-A04C-2FA82E5DB0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19813" name="TextBox 4"/>
          <p:cNvSpPr txBox="1">
            <a:spLocks noChangeArrowheads="1"/>
          </p:cNvSpPr>
          <p:nvPr/>
        </p:nvSpPr>
        <p:spPr bwMode="auto">
          <a:xfrm>
            <a:off x="8429625" y="0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Berlin Sans FB Demi" pitchFamily="34" charset="0"/>
              </a:rPr>
              <a:t>HL</a:t>
            </a:r>
          </a:p>
        </p:txBody>
      </p:sp>
    </p:spTree>
    <p:extLst>
      <p:ext uri="{BB962C8B-B14F-4D97-AF65-F5344CB8AC3E}">
        <p14:creationId xmlns:p14="http://schemas.microsoft.com/office/powerpoint/2010/main" val="1256038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b="1" smtClean="0">
                <a:solidFill>
                  <a:schemeClr val="tx1"/>
                </a:solidFill>
              </a:rPr>
              <a:t>3. </a:t>
            </a:r>
            <a:r>
              <a:rPr lang="en-US" sz="4000" b="1" smtClean="0">
                <a:solidFill>
                  <a:srgbClr val="0070C0"/>
                </a:solidFill>
              </a:rPr>
              <a:t>Production (Operations)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575" cy="4495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mtClean="0"/>
              <a:t>What resources are needed to run the business? Will these be available in the location chosen?</a:t>
            </a: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mtClean="0"/>
              <a:t>Are there suppliers nearby? How will they be found and how will  contact be established?</a:t>
            </a: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mtClean="0"/>
              <a:t>How many competitors are there? How much of a threat do they pose?</a:t>
            </a: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mtClean="0"/>
              <a:t>How might quality be affected by the change in location?</a:t>
            </a: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mtClean="0"/>
              <a:t>What complementary services exist in the region? (ex: access to distributors and utility services)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867C5F4-8816-47E3-9059-2A8D8A9606E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20837" name="TextBox 4"/>
          <p:cNvSpPr txBox="1">
            <a:spLocks noChangeArrowheads="1"/>
          </p:cNvSpPr>
          <p:nvPr/>
        </p:nvSpPr>
        <p:spPr bwMode="auto">
          <a:xfrm>
            <a:off x="8429625" y="0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Berlin Sans FB Demi" pitchFamily="34" charset="0"/>
              </a:rPr>
              <a:t>HL</a:t>
            </a:r>
          </a:p>
        </p:txBody>
      </p:sp>
    </p:spTree>
    <p:extLst>
      <p:ext uri="{BB962C8B-B14F-4D97-AF65-F5344CB8AC3E}">
        <p14:creationId xmlns:p14="http://schemas.microsoft.com/office/powerpoint/2010/main" val="817191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b="1" smtClean="0">
                <a:solidFill>
                  <a:schemeClr val="tx1"/>
                </a:solidFill>
              </a:rPr>
              <a:t>4. </a:t>
            </a:r>
            <a:r>
              <a:rPr lang="en-US" sz="4000" b="1" smtClean="0">
                <a:solidFill>
                  <a:srgbClr val="0070C0"/>
                </a:solidFill>
              </a:rPr>
              <a:t>Finance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9067800" cy="4495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SzPct val="80000"/>
              <a:buFont typeface="+mj-lt"/>
              <a:buAutoNum type="arabicPeriod"/>
              <a:defRPr/>
            </a:pPr>
            <a:r>
              <a:rPr lang="en-US" sz="2850" dirty="0" smtClean="0"/>
              <a:t>What is the cost of land and premises?</a:t>
            </a:r>
          </a:p>
          <a:p>
            <a:pPr marL="514350" indent="-514350">
              <a:buSzPct val="80000"/>
              <a:buFont typeface="+mj-lt"/>
              <a:buAutoNum type="arabicPeriod"/>
              <a:defRPr/>
            </a:pPr>
            <a:r>
              <a:rPr lang="en-US" sz="2850" dirty="0" smtClean="0"/>
              <a:t>What available sources of finance are there to fund the location or relocation?</a:t>
            </a:r>
          </a:p>
          <a:p>
            <a:pPr marL="514350" indent="-514350">
              <a:buSzPct val="80000"/>
              <a:buFont typeface="+mj-lt"/>
              <a:buAutoNum type="arabicPeriod"/>
              <a:defRPr/>
            </a:pPr>
            <a:r>
              <a:rPr lang="en-US" sz="2850" dirty="0" smtClean="0"/>
              <a:t>What are the costs of obtaining licenses, permits, and registrations?</a:t>
            </a:r>
          </a:p>
          <a:p>
            <a:pPr marL="514350" indent="-514350">
              <a:buSzPct val="80000"/>
              <a:buFont typeface="+mj-lt"/>
              <a:buAutoNum type="arabicPeriod"/>
              <a:defRPr/>
            </a:pPr>
            <a:r>
              <a:rPr lang="en-US" sz="2850" dirty="0" smtClean="0"/>
              <a:t>Are there any tax regulations in the new location?</a:t>
            </a:r>
          </a:p>
          <a:p>
            <a:pPr marL="514350" indent="-514350">
              <a:buSzPct val="80000"/>
              <a:buFont typeface="+mj-lt"/>
              <a:buAutoNum type="arabicPeriod"/>
              <a:defRPr/>
            </a:pPr>
            <a:r>
              <a:rPr lang="en-US" sz="2850" dirty="0" smtClean="0"/>
              <a:t>What are the tax rates and insurance costs?</a:t>
            </a:r>
          </a:p>
          <a:p>
            <a:pPr marL="514350" indent="-514350">
              <a:buSzPct val="80000"/>
              <a:buFont typeface="+mj-lt"/>
              <a:buAutoNum type="arabicPeriod"/>
              <a:defRPr/>
            </a:pPr>
            <a:r>
              <a:rPr lang="en-US" sz="2850" dirty="0" smtClean="0"/>
              <a:t>When is the firm expected to break-even?</a:t>
            </a:r>
          </a:p>
          <a:p>
            <a:pPr marL="514350" indent="-514350">
              <a:buSzPct val="80000"/>
              <a:buFont typeface="+mj-lt"/>
              <a:buAutoNum type="arabicPeriod"/>
              <a:defRPr/>
            </a:pPr>
            <a:r>
              <a:rPr lang="en-US" sz="2850" dirty="0" smtClean="0"/>
              <a:t>What are the costs of leasing or purchasing equipment, machinery, and vehicles in different locations?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C8936BA-F766-4D01-AD2E-AA1ABB9629E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21861" name="TextBox 4"/>
          <p:cNvSpPr txBox="1">
            <a:spLocks noChangeArrowheads="1"/>
          </p:cNvSpPr>
          <p:nvPr/>
        </p:nvSpPr>
        <p:spPr bwMode="auto">
          <a:xfrm>
            <a:off x="8429625" y="0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Berlin Sans FB Demi" pitchFamily="34" charset="0"/>
              </a:rPr>
              <a:t>HL</a:t>
            </a:r>
          </a:p>
        </p:txBody>
      </p:sp>
      <p:pic>
        <p:nvPicPr>
          <p:cNvPr id="6" name="Picture 5" descr="ag_end1">
            <a:hlinkClick r:id="" action="ppaction://hlinkshowjump?jump=endshow"/>
          </p:cNvPr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8200" y="6086475"/>
            <a:ext cx="5334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8342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5.5 Location - 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Explain the causes </a:t>
            </a:r>
            <a:r>
              <a:rPr lang="en-US" dirty="0" smtClean="0"/>
              <a:t>and consequences of location </a:t>
            </a:r>
            <a:r>
              <a:rPr lang="en-US" dirty="0"/>
              <a:t>and </a:t>
            </a:r>
            <a:r>
              <a:rPr lang="en-US" dirty="0" smtClean="0"/>
              <a:t>relocation, both </a:t>
            </a:r>
            <a:r>
              <a:rPr lang="en-US" dirty="0"/>
              <a:t>domestically </a:t>
            </a:r>
            <a:r>
              <a:rPr lang="en-US" dirty="0" smtClean="0"/>
              <a:t>and internationally (SL &amp;HL)</a:t>
            </a:r>
          </a:p>
          <a:p>
            <a:r>
              <a:rPr lang="en-US" dirty="0"/>
              <a:t>Consider the effects </a:t>
            </a:r>
            <a:r>
              <a:rPr lang="en-US" dirty="0" smtClean="0"/>
              <a:t>of globalization on location</a:t>
            </a:r>
            <a:r>
              <a:rPr lang="en-US" dirty="0"/>
              <a:t> </a:t>
            </a:r>
            <a:r>
              <a:rPr lang="en-US" dirty="0" smtClean="0"/>
              <a:t>(HL)</a:t>
            </a:r>
            <a:endParaRPr lang="en-US" dirty="0"/>
          </a:p>
          <a:p>
            <a:r>
              <a:rPr lang="en-US" dirty="0" err="1" smtClean="0"/>
              <a:t>Analyse</a:t>
            </a:r>
            <a:r>
              <a:rPr lang="en-US" dirty="0" smtClean="0"/>
              <a:t> </a:t>
            </a:r>
            <a:r>
              <a:rPr lang="en-US" dirty="0"/>
              <a:t>the impact </a:t>
            </a:r>
            <a:r>
              <a:rPr lang="en-US" dirty="0" smtClean="0"/>
              <a:t>of location </a:t>
            </a:r>
            <a:r>
              <a:rPr lang="en-US" dirty="0"/>
              <a:t>on </a:t>
            </a:r>
            <a:r>
              <a:rPr lang="en-US" dirty="0" smtClean="0"/>
              <a:t>different areas </a:t>
            </a:r>
            <a:r>
              <a:rPr lang="en-US" dirty="0"/>
              <a:t>of </a:t>
            </a:r>
            <a:r>
              <a:rPr lang="en-US" dirty="0" smtClean="0"/>
              <a:t>business activity </a:t>
            </a:r>
            <a:r>
              <a:rPr lang="en-US" dirty="0"/>
              <a:t>(such </a:t>
            </a:r>
            <a:r>
              <a:rPr lang="en-US" dirty="0" smtClean="0"/>
              <a:t>as marketing</a:t>
            </a:r>
            <a:r>
              <a:rPr lang="en-US" dirty="0"/>
              <a:t>, </a:t>
            </a:r>
            <a:r>
              <a:rPr lang="en-US" dirty="0" smtClean="0"/>
              <a:t>production, finance </a:t>
            </a:r>
            <a:r>
              <a:rPr lang="en-US" dirty="0"/>
              <a:t>and </a:t>
            </a:r>
            <a:r>
              <a:rPr lang="en-US" dirty="0" smtClean="0"/>
              <a:t>human resources) (HL)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1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>
          <a:xfrm>
            <a:off x="-685800" y="152400"/>
            <a:ext cx="10515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smtClean="0">
                <a:solidFill>
                  <a:srgbClr val="0070C0"/>
                </a:solidFill>
              </a:rPr>
              <a:t>Quantitative</a:t>
            </a:r>
            <a:r>
              <a:rPr lang="en-US" sz="4000" smtClean="0">
                <a:solidFill>
                  <a:srgbClr val="0070C0"/>
                </a:solidFill>
              </a:rPr>
              <a:t> </a:t>
            </a:r>
            <a:r>
              <a:rPr lang="en-US" sz="4000" smtClean="0">
                <a:solidFill>
                  <a:schemeClr val="tx1"/>
                </a:solidFill>
              </a:rPr>
              <a:t>factors affecting </a:t>
            </a:r>
            <a:r>
              <a:rPr lang="en-US" sz="4000" u="sng" smtClean="0">
                <a:solidFill>
                  <a:schemeClr val="tx1"/>
                </a:solidFill>
              </a:rPr>
              <a:t>location</a:t>
            </a:r>
            <a:r>
              <a:rPr lang="en-US" sz="4000" smtClean="0">
                <a:solidFill>
                  <a:schemeClr val="tx1"/>
                </a:solidFill>
              </a:rPr>
              <a:t> </a:t>
            </a:r>
            <a:br>
              <a:rPr lang="en-US" sz="4000" smtClean="0">
                <a:solidFill>
                  <a:schemeClr val="tx1"/>
                </a:solidFill>
              </a:rPr>
            </a:br>
            <a:r>
              <a:rPr lang="en-US" sz="4000" smtClean="0">
                <a:solidFill>
                  <a:schemeClr val="tx1"/>
                </a:solidFill>
              </a:rPr>
              <a:t>decisions:</a:t>
            </a:r>
          </a:p>
        </p:txBody>
      </p:sp>
      <p:sp>
        <p:nvSpPr>
          <p:cNvPr id="110595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217025" cy="5181600"/>
          </a:xfrm>
        </p:spPr>
        <p:txBody>
          <a:bodyPr>
            <a:normAutofit fontScale="92500"/>
          </a:bodyPr>
          <a:lstStyle/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Availability, suitability, and cost of </a:t>
            </a:r>
            <a:r>
              <a:rPr lang="en-US" dirty="0" smtClean="0">
                <a:solidFill>
                  <a:srgbClr val="FF0000"/>
                </a:solidFill>
              </a:rPr>
              <a:t>land 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Availability, quality, and cost of labor</a:t>
            </a: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Proximity and access to raw materials</a:t>
            </a: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Proximity to the market (customers)</a:t>
            </a: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Government incentives and policies</a:t>
            </a:r>
          </a:p>
          <a:p>
            <a:pPr marL="1108075" lvl="2" indent="-514350">
              <a:buSzPct val="80000"/>
            </a:pPr>
            <a:r>
              <a:rPr lang="en-US" sz="2600" dirty="0" smtClean="0"/>
              <a:t>Usually provided </a:t>
            </a:r>
            <a:r>
              <a:rPr lang="en-US" sz="2600" dirty="0" smtClean="0"/>
              <a:t>grants/finance to businesses moving to </a:t>
            </a:r>
            <a:r>
              <a:rPr lang="en-US" sz="2600" dirty="0" smtClean="0"/>
              <a:t>areas with low incomes and high unemployment, known as </a:t>
            </a:r>
            <a:r>
              <a:rPr lang="en-US" sz="2600" i="1" dirty="0" smtClean="0"/>
              <a:t>assisted areas </a:t>
            </a:r>
            <a:r>
              <a:rPr lang="en-US" sz="2600" dirty="0" smtClean="0"/>
              <a:t>or </a:t>
            </a:r>
            <a:r>
              <a:rPr lang="en-US" sz="2600" i="1" dirty="0" smtClean="0"/>
              <a:t>enterprise zones</a:t>
            </a:r>
            <a:r>
              <a:rPr lang="en-US" sz="2600" dirty="0" smtClean="0"/>
              <a:t>.</a:t>
            </a: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Feasibility of using e-</a:t>
            </a:r>
            <a:r>
              <a:rPr lang="en-US" dirty="0" smtClean="0">
                <a:solidFill>
                  <a:schemeClr val="tx2"/>
                </a:solidFill>
              </a:rPr>
              <a:t>commerce – too costly to set up or run efficiently in terms of service to customers?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03834D7-136D-4147-9B08-3E00C79FD1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73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/>
          </p:cNvSpPr>
          <p:nvPr>
            <p:ph type="title"/>
          </p:nvPr>
        </p:nvSpPr>
        <p:spPr>
          <a:xfrm>
            <a:off x="-685800" y="152400"/>
            <a:ext cx="10515600" cy="9906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Qualitative </a:t>
            </a:r>
            <a:r>
              <a:rPr lang="en-US" sz="3200" dirty="0" smtClean="0">
                <a:solidFill>
                  <a:schemeClr val="tx1"/>
                </a:solidFill>
              </a:rPr>
              <a:t>factors affecting </a:t>
            </a:r>
            <a:r>
              <a:rPr lang="en-US" sz="3200" u="sng" dirty="0" smtClean="0">
                <a:solidFill>
                  <a:schemeClr val="tx1"/>
                </a:solidFill>
              </a:rPr>
              <a:t>location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decisions</a:t>
            </a:r>
            <a:r>
              <a:rPr lang="en-US" sz="3200" dirty="0" smtClean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4B430085-7B94-498F-8E67-3DFD57D7F21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11620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915400" cy="5410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Local knowledge – does the company have enough to ensure they meet customer’s desires?</a:t>
            </a:r>
            <a:endParaRPr lang="en-US" dirty="0" smtClean="0">
              <a:solidFill>
                <a:srgbClr val="002060"/>
              </a:solidFill>
            </a:endParaRP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Infrastructure</a:t>
            </a:r>
          </a:p>
          <a:p>
            <a:pPr marL="1108075" lvl="2" indent="-514350">
              <a:buSzPct val="80000"/>
            </a:pPr>
            <a:r>
              <a:rPr lang="en-US" sz="2600" dirty="0" smtClean="0"/>
              <a:t>Transportation, communication, and support </a:t>
            </a:r>
            <a:r>
              <a:rPr lang="en-US" sz="2600" dirty="0" smtClean="0"/>
              <a:t>networks – do they have this installed in order to enable smooth service to customers? And to keep costs low?</a:t>
            </a:r>
            <a:endParaRPr lang="en-US" sz="2600" dirty="0" smtClean="0"/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Political and economic </a:t>
            </a:r>
            <a:r>
              <a:rPr lang="en-US" dirty="0" smtClean="0">
                <a:solidFill>
                  <a:srgbClr val="7030A0"/>
                </a:solidFill>
              </a:rPr>
              <a:t>factors – is the economy in boom/bust? How might this effect demand? </a:t>
            </a:r>
            <a:endParaRPr lang="en-US" dirty="0" smtClean="0">
              <a:solidFill>
                <a:srgbClr val="7030A0"/>
              </a:solidFill>
            </a:endParaRP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Government restrictions and </a:t>
            </a:r>
            <a:r>
              <a:rPr lang="en-US" dirty="0" smtClean="0">
                <a:solidFill>
                  <a:srgbClr val="FF0000"/>
                </a:solidFill>
              </a:rPr>
              <a:t>regulations – minimum wage restrictions? Working hour restrictions?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Ethical issues</a:t>
            </a:r>
          </a:p>
          <a:p>
            <a:pPr marL="1108075" lvl="2" indent="-514350">
              <a:buSzPct val="80000"/>
            </a:pPr>
            <a:r>
              <a:rPr lang="en-US" sz="2600" dirty="0" smtClean="0"/>
              <a:t>Pollution, job </a:t>
            </a:r>
            <a:r>
              <a:rPr lang="en-US" sz="2600" dirty="0" smtClean="0"/>
              <a:t>losses – by locating somewhere else will this result in job losses at the current location and/or job losses at competing businesses?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688289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1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1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1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1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Location vs. Relocation</a:t>
            </a:r>
          </a:p>
        </p:txBody>
      </p:sp>
      <p:sp>
        <p:nvSpPr>
          <p:cNvPr id="112643" name="Content Placeholder 2"/>
          <p:cNvSpPr>
            <a:spLocks noGrp="1"/>
          </p:cNvSpPr>
          <p:nvPr>
            <p:ph sz="quarter" idx="1"/>
          </p:nvPr>
        </p:nvSpPr>
        <p:spPr>
          <a:xfrm>
            <a:off x="225425" y="1295400"/>
            <a:ext cx="8918575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Problems associated with relocation: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Relocation costs (ex: insurance and transportation)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Lower moral and higher anxiety caused to the workforce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Loss of skills and loyal (but geographically challenged) workers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The potential need to find new customers and suppliers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Strong links with the local community will be lost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Potential damage to corporate image (profit over people)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Redundancy payments to “downsized” employees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Problems encountered during the transition phase whilst adjusting to the new location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Upsetting future residents i.e. </a:t>
            </a:r>
            <a:r>
              <a:rPr lang="en-US" smtClean="0">
                <a:solidFill>
                  <a:srgbClr val="7030A0"/>
                </a:solidFill>
              </a:rPr>
              <a:t>pollution</a:t>
            </a:r>
            <a:r>
              <a:rPr lang="en-US" dirty="0" smtClean="0">
                <a:solidFill>
                  <a:srgbClr val="7030A0"/>
                </a:solidFill>
              </a:rPr>
              <a:t>, noise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81E21844-FEAD-4139-81A3-BFEA0E75472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083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Students should be able to understand the main factors influencing business location (ALL)</a:t>
            </a:r>
          </a:p>
          <a:p>
            <a:pPr lvl="0"/>
            <a:r>
              <a:rPr lang="en-US" dirty="0" smtClean="0"/>
              <a:t>Students should be able to </a:t>
            </a:r>
            <a:r>
              <a:rPr lang="en-US" dirty="0" err="1" smtClean="0"/>
              <a:t>analyse</a:t>
            </a:r>
            <a:r>
              <a:rPr lang="en-US" dirty="0" smtClean="0"/>
              <a:t> the factors influencing where a real-life business will locate in a given scenario (Most)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86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TESCO QUESTION -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029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u="sng" dirty="0" smtClean="0"/>
              <a:t>Possible benefits:</a:t>
            </a:r>
          </a:p>
          <a:p>
            <a:r>
              <a:rPr lang="en-US" dirty="0" smtClean="0"/>
              <a:t>Larger market and sales potential, </a:t>
            </a:r>
            <a:r>
              <a:rPr lang="en-US" dirty="0" smtClean="0">
                <a:solidFill>
                  <a:srgbClr val="FF0000"/>
                </a:solidFill>
              </a:rPr>
              <a:t>especially if the domestic market is saturated</a:t>
            </a:r>
          </a:p>
          <a:p>
            <a:r>
              <a:rPr lang="en-US" dirty="0" smtClean="0"/>
              <a:t>The spreading of risk by not relying on any single economy – </a:t>
            </a:r>
            <a:r>
              <a:rPr lang="en-US" dirty="0" smtClean="0">
                <a:solidFill>
                  <a:srgbClr val="FF0000"/>
                </a:solidFill>
              </a:rPr>
              <a:t>even though diversifying by finding new suppliers for local products is risky according to </a:t>
            </a:r>
            <a:r>
              <a:rPr lang="en-US" dirty="0" err="1" smtClean="0">
                <a:solidFill>
                  <a:srgbClr val="FF0000"/>
                </a:solidFill>
              </a:rPr>
              <a:t>ansoff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/>
              <a:t> it will help them benefit from risk-bearing economies of scale</a:t>
            </a:r>
          </a:p>
          <a:p>
            <a:r>
              <a:rPr lang="en-US" dirty="0" smtClean="0"/>
              <a:t>Greater opportunities for economies of scale such as purchasing economies of scale</a:t>
            </a:r>
          </a:p>
          <a:p>
            <a:r>
              <a:rPr lang="en-US" dirty="0" smtClean="0"/>
              <a:t>Lower wage rates in countries with lower standards of living may provide higher profit margins</a:t>
            </a:r>
          </a:p>
          <a:p>
            <a:r>
              <a:rPr lang="en-US" dirty="0" smtClean="0"/>
              <a:t>Will provide jobs for country and could persuade governments to offer grants and tax breaks</a:t>
            </a:r>
          </a:p>
          <a:p>
            <a:r>
              <a:rPr lang="en-US" dirty="0" smtClean="0"/>
              <a:t>Competition may be less intense </a:t>
            </a:r>
            <a:r>
              <a:rPr lang="en-US" dirty="0" smtClean="0">
                <a:solidFill>
                  <a:srgbClr val="FF0000"/>
                </a:solidFill>
              </a:rPr>
              <a:t>which in this case it is which has allowed them to try new ideas such as the virtual shopping even if there is a risk of failure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317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TESCO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029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u="sng" dirty="0" smtClean="0"/>
              <a:t>Possible disadvantages:</a:t>
            </a:r>
          </a:p>
          <a:p>
            <a:r>
              <a:rPr lang="en-US" dirty="0" smtClean="0"/>
              <a:t>Lack of experience in, and knowledge of, the new market – do they know what Korean people want in their stores?</a:t>
            </a:r>
          </a:p>
          <a:p>
            <a:r>
              <a:rPr lang="en-US" dirty="0" smtClean="0"/>
              <a:t>The advantages of customer and brand loyalty and recognition are lost – </a:t>
            </a:r>
            <a:r>
              <a:rPr lang="en-US" dirty="0" smtClean="0">
                <a:solidFill>
                  <a:srgbClr val="FF0000"/>
                </a:solidFill>
              </a:rPr>
              <a:t>some customers </a:t>
            </a:r>
            <a:r>
              <a:rPr lang="en-US" dirty="0" err="1" smtClean="0">
                <a:solidFill>
                  <a:srgbClr val="FF0000"/>
                </a:solidFill>
              </a:rPr>
              <a:t>dont</a:t>
            </a:r>
            <a:r>
              <a:rPr lang="en-US" dirty="0" smtClean="0">
                <a:solidFill>
                  <a:srgbClr val="FF0000"/>
                </a:solidFill>
              </a:rPr>
              <a:t> know who they are and seem to be quite loyal to E-Mart as it has the most market share</a:t>
            </a:r>
          </a:p>
          <a:p>
            <a:r>
              <a:rPr lang="en-US" dirty="0" smtClean="0"/>
              <a:t>Distribution may be more costly as they may not have the </a:t>
            </a:r>
            <a:r>
              <a:rPr lang="en-US" dirty="0" smtClean="0">
                <a:solidFill>
                  <a:srgbClr val="FF0000"/>
                </a:solidFill>
              </a:rPr>
              <a:t>infrastructure that the UK had to receive supplies and deliver to customers </a:t>
            </a:r>
            <a:r>
              <a:rPr lang="en-US" dirty="0" err="1" smtClean="0">
                <a:solidFill>
                  <a:srgbClr val="FF0000"/>
                </a:solidFill>
              </a:rPr>
              <a:t>etc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External factors may make operations problematic </a:t>
            </a:r>
            <a:r>
              <a:rPr lang="en-US" i="1" dirty="0" smtClean="0"/>
              <a:t>e.g.</a:t>
            </a:r>
            <a:r>
              <a:rPr lang="en-US" dirty="0" smtClean="0"/>
              <a:t> legal restrictions – </a:t>
            </a:r>
            <a:r>
              <a:rPr lang="en-US" dirty="0" smtClean="0">
                <a:solidFill>
                  <a:srgbClr val="FF0000"/>
                </a:solidFill>
              </a:rPr>
              <a:t>the Korean Government has put a lot of restrictions on staple items being sold which may be costing them huge potential sales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651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mtClean="0"/>
              <a:t>Impact of Globalization on Location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E99D0BC-91F2-4ECF-9AF2-285854FA470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15716" name="TextBox 4"/>
          <p:cNvSpPr txBox="1">
            <a:spLocks noChangeArrowheads="1"/>
          </p:cNvSpPr>
          <p:nvPr/>
        </p:nvSpPr>
        <p:spPr bwMode="auto">
          <a:xfrm>
            <a:off x="8429625" y="0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Berlin Sans FB Demi" pitchFamily="34" charset="0"/>
              </a:rPr>
              <a:t>HL</a:t>
            </a:r>
          </a:p>
        </p:txBody>
      </p:sp>
      <p:sp>
        <p:nvSpPr>
          <p:cNvPr id="115717" name="Content Placeholder 5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9753600" cy="449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E-commerce </a:t>
            </a:r>
            <a:r>
              <a:rPr lang="en-US" sz="3600" dirty="0" smtClean="0"/>
              <a:t>benefits</a:t>
            </a:r>
            <a:endParaRPr lang="en-US" sz="3600" dirty="0" smtClean="0"/>
          </a:p>
          <a:p>
            <a:r>
              <a:rPr lang="en-US" sz="3600" dirty="0" smtClean="0"/>
              <a:t>Issue that MNCs have to consider when </a:t>
            </a:r>
            <a:br>
              <a:rPr lang="en-US" sz="3600" dirty="0" smtClean="0"/>
            </a:br>
            <a:r>
              <a:rPr lang="en-US" sz="3600" dirty="0" smtClean="0"/>
              <a:t>deciding on international location and </a:t>
            </a:r>
            <a:br>
              <a:rPr lang="en-US" sz="3600" dirty="0" smtClean="0"/>
            </a:br>
            <a:r>
              <a:rPr lang="en-US" sz="3600" dirty="0" smtClean="0"/>
              <a:t>relocation (opportunities):</a:t>
            </a:r>
          </a:p>
          <a:p>
            <a:pPr lvl="1"/>
            <a:r>
              <a:rPr lang="en-US" sz="3200" dirty="0" smtClean="0"/>
              <a:t>Production costs</a:t>
            </a:r>
          </a:p>
          <a:p>
            <a:pPr lvl="1"/>
            <a:r>
              <a:rPr lang="en-US" sz="3200" dirty="0" smtClean="0"/>
              <a:t>Government rules and regulations</a:t>
            </a:r>
          </a:p>
          <a:p>
            <a:pPr lvl="1"/>
            <a:r>
              <a:rPr lang="en-US" sz="3200" dirty="0" smtClean="0"/>
              <a:t>Economies of scale</a:t>
            </a:r>
          </a:p>
          <a:p>
            <a:pPr lvl="1">
              <a:buFont typeface="Wingdings 2" pitchFamily="18" charset="2"/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1972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2407</TotalTime>
  <Words>1041</Words>
  <Application>Microsoft Macintosh PowerPoint</Application>
  <PresentationFormat>On-screen Show (4:3)</PresentationFormat>
  <Paragraphs>122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5.5 Location</vt:lpstr>
      <vt:lpstr>5.5 Location - Learning Outcomes</vt:lpstr>
      <vt:lpstr>Quantitative factors affecting location  decisions:</vt:lpstr>
      <vt:lpstr>Qualitative factors affecting location decisions:</vt:lpstr>
      <vt:lpstr>Location vs. Relocation</vt:lpstr>
      <vt:lpstr>Learning Objectives</vt:lpstr>
      <vt:lpstr>TESCO QUESTION - advantages</vt:lpstr>
      <vt:lpstr>TESCO QUESTION</vt:lpstr>
      <vt:lpstr>Impact of Globalization on Location</vt:lpstr>
      <vt:lpstr>Continued…</vt:lpstr>
      <vt:lpstr>Location and Business Activities</vt:lpstr>
      <vt:lpstr>1. Personnel</vt:lpstr>
      <vt:lpstr>2. Marketing</vt:lpstr>
      <vt:lpstr>3. Production (Operations)</vt:lpstr>
      <vt:lpstr>4. Finance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5.5 Location</dc:title>
  <dc:creator>Liam Greenbank</dc:creator>
  <cp:lastModifiedBy>Liam Greenbank</cp:lastModifiedBy>
  <cp:revision>3</cp:revision>
  <dcterms:created xsi:type="dcterms:W3CDTF">2014-02-05T10:48:56Z</dcterms:created>
  <dcterms:modified xsi:type="dcterms:W3CDTF">2015-02-19T03:47:48Z</dcterms:modified>
</cp:coreProperties>
</file>