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5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2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3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2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3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5408E-3124-9D43-B79F-F3BCE1ADB6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3B4B-E066-CE41-91B0-7E933FEA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MgeNjXtYx4" TargetMode="External"/><Relationship Id="rId3" Type="http://schemas.openxmlformats.org/officeDocument/2006/relationships/hyperlink" Target="http://www.youtube.com/watch?v=PzCU7fiTX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5.6 Innovation (HL)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Business Management</a:t>
            </a:r>
          </a:p>
          <a:p>
            <a:r>
              <a:rPr lang="en-US" dirty="0" smtClean="0"/>
              <a:t>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at Dyson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new product development and launch so important to firms like Dyson?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patents important to Dyson?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the use of prototypes help manage risk?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for Dyson to understand it’s market?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role of design and technology in the manufacturing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Nintendo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Nintendo allocated $200 million just to the innovation and creation of the </a:t>
            </a:r>
            <a:r>
              <a:rPr lang="en-US" dirty="0" err="1" smtClean="0"/>
              <a:t>Wii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1) Comment on the importance of innovation in a rapidly changing industry, such as the games console market (4 Marks)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Analyse</a:t>
            </a:r>
            <a:r>
              <a:rPr lang="en-US" dirty="0" smtClean="0"/>
              <a:t> the factors that affect the degree of innovation in a business such as Nintendo (6 Marks)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3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Important to keep pace </a:t>
            </a:r>
            <a:r>
              <a:rPr lang="en-US" dirty="0" smtClean="0">
                <a:solidFill>
                  <a:srgbClr val="FF0000"/>
                </a:solidFill>
              </a:rPr>
              <a:t>with rivals Sony and Microsoft</a:t>
            </a:r>
          </a:p>
          <a:p>
            <a:r>
              <a:rPr lang="en-US" dirty="0" smtClean="0"/>
              <a:t>Could get </a:t>
            </a:r>
            <a:r>
              <a:rPr lang="en-US" b="1" dirty="0" smtClean="0"/>
              <a:t>First mover advantage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Games consoles have short life cycles therefore important to survive</a:t>
            </a:r>
          </a:p>
          <a:p>
            <a:r>
              <a:rPr lang="en-US" dirty="0" smtClean="0"/>
              <a:t>Will get consumers attention and give </a:t>
            </a:r>
            <a:r>
              <a:rPr lang="en-US" b="1" dirty="0" smtClean="0"/>
              <a:t>competitive advantage – </a:t>
            </a:r>
            <a:r>
              <a:rPr lang="en-US" b="1" dirty="0" smtClean="0">
                <a:solidFill>
                  <a:srgbClr val="FF0000"/>
                </a:solidFill>
              </a:rPr>
              <a:t>will gain brand loyalty as the 250,000 customers on a waiting list to buy because it is Nintendo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Benchmarking</a:t>
            </a:r>
            <a:r>
              <a:rPr lang="en-US" dirty="0" smtClean="0"/>
              <a:t> – who is the top competitor in the market to compete with? What are their best innovations to model off?</a:t>
            </a:r>
          </a:p>
          <a:p>
            <a:r>
              <a:rPr lang="en-US" b="1" dirty="0" smtClean="0"/>
              <a:t>Stage in product Life Cycle – </a:t>
            </a:r>
            <a:r>
              <a:rPr lang="en-US" b="1" dirty="0" smtClean="0">
                <a:solidFill>
                  <a:srgbClr val="FF0000"/>
                </a:solidFill>
              </a:rPr>
              <a:t>Wii is in the decline stage in terms of sales so Nintendo needs to innovate a new product to replace</a:t>
            </a:r>
          </a:p>
          <a:p>
            <a:r>
              <a:rPr lang="en-US" b="1" dirty="0" smtClean="0"/>
              <a:t>Finance Available 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how much capital is there to budget for innovation? In this case quite a lot - $200 million</a:t>
            </a:r>
          </a:p>
          <a:p>
            <a:r>
              <a:rPr lang="en-US" b="1" dirty="0" smtClean="0"/>
              <a:t>Firms market share </a:t>
            </a:r>
            <a:r>
              <a:rPr lang="en-US" dirty="0" smtClean="0"/>
              <a:t>– low market share may mean desperate need to innovate</a:t>
            </a:r>
          </a:p>
          <a:p>
            <a:r>
              <a:rPr lang="en-US" b="1" dirty="0" smtClean="0"/>
              <a:t>Risk of investment </a:t>
            </a:r>
            <a:r>
              <a:rPr lang="en-US" dirty="0" smtClean="0"/>
              <a:t>– can the business afford to innovate?</a:t>
            </a:r>
          </a:p>
          <a:p>
            <a:r>
              <a:rPr lang="en-US" b="1" dirty="0" smtClean="0"/>
              <a:t>Quality of workforce </a:t>
            </a:r>
            <a:r>
              <a:rPr lang="en-US" dirty="0" smtClean="0"/>
              <a:t>– Does the firm have the skills to innovate enough to stay competitive in the market?</a:t>
            </a:r>
          </a:p>
          <a:p>
            <a:r>
              <a:rPr lang="en-US" b="1" dirty="0" smtClean="0"/>
              <a:t>Speed of Change in industry </a:t>
            </a:r>
            <a:r>
              <a:rPr lang="en-US" dirty="0" smtClean="0"/>
              <a:t>– how important is continuous innovation in that particular market? </a:t>
            </a:r>
            <a:r>
              <a:rPr lang="en-US" b="1" dirty="0" smtClean="0">
                <a:solidFill>
                  <a:srgbClr val="FF0000"/>
                </a:solidFill>
              </a:rPr>
              <a:t>It is very important in this particular market as it says in the case that this market changes technology in short amount of time these days</a:t>
            </a:r>
          </a:p>
          <a:p>
            <a:r>
              <a:rPr lang="en-US" b="1" dirty="0" smtClean="0"/>
              <a:t>Market Orientation VS Product Orientation </a:t>
            </a:r>
            <a:r>
              <a:rPr lang="en-US" dirty="0" smtClean="0"/>
              <a:t>– Take a risk or wait to see what consumers want?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8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Innovation - Learning Outcomes for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the </a:t>
            </a:r>
            <a:r>
              <a:rPr lang="en-US" dirty="0" smtClean="0"/>
              <a:t>importance of </a:t>
            </a:r>
            <a:r>
              <a:rPr lang="en-US" dirty="0"/>
              <a:t>R&amp;D for a business.</a:t>
            </a:r>
          </a:p>
          <a:p>
            <a:r>
              <a:rPr lang="en-US" dirty="0" smtClean="0"/>
              <a:t>Explain </a:t>
            </a:r>
            <a:r>
              <a:rPr lang="en-US" dirty="0"/>
              <a:t>the role </a:t>
            </a:r>
            <a:r>
              <a:rPr lang="en-US" dirty="0" smtClean="0"/>
              <a:t>and importance of intellectual property rights </a:t>
            </a:r>
            <a:r>
              <a:rPr lang="en-US" dirty="0"/>
              <a:t>for a business.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factors affecting </a:t>
            </a:r>
            <a:r>
              <a:rPr lang="en-US" dirty="0"/>
              <a:t>innovation.</a:t>
            </a:r>
          </a:p>
        </p:txBody>
      </p:sp>
    </p:spTree>
    <p:extLst>
      <p:ext uri="{BB962C8B-B14F-4D97-AF65-F5344CB8AC3E}">
        <p14:creationId xmlns:p14="http://schemas.microsoft.com/office/powerpoint/2010/main" val="411978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Invention</a:t>
            </a:r>
          </a:p>
          <a:p>
            <a:pPr lvl="1"/>
            <a:r>
              <a:rPr lang="en-US" dirty="0" smtClean="0"/>
              <a:t>Formulation of new ideas for products and processes.</a:t>
            </a:r>
          </a:p>
          <a:p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Practical application of new inventions into marketable products or services.</a:t>
            </a:r>
          </a:p>
          <a:p>
            <a:r>
              <a:rPr lang="en-US" dirty="0" smtClean="0"/>
              <a:t>Patent</a:t>
            </a:r>
          </a:p>
          <a:p>
            <a:pPr lvl="1"/>
            <a:r>
              <a:rPr lang="en-US" dirty="0" smtClean="0"/>
              <a:t>The legal right to be the exclusive producer or user of a newly invented process or product, for a finite period of time?</a:t>
            </a:r>
          </a:p>
          <a:p>
            <a:r>
              <a:rPr lang="en-US" dirty="0" smtClean="0"/>
              <a:t>Copyright</a:t>
            </a:r>
          </a:p>
          <a:p>
            <a:pPr lvl="1"/>
            <a:r>
              <a:rPr lang="en-US" dirty="0" smtClean="0"/>
              <a:t>Provide legal protection for artists and authors.</a:t>
            </a:r>
          </a:p>
          <a:p>
            <a:r>
              <a:rPr lang="en-US" dirty="0" smtClean="0"/>
              <a:t>Trademarks</a:t>
            </a:r>
          </a:p>
          <a:p>
            <a:pPr lvl="1"/>
            <a:r>
              <a:rPr lang="en-US" dirty="0" smtClean="0"/>
              <a:t>A sign or logo that represents a business or a product belonging to that business.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4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and Innovation 5.6 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Benefits of R&amp;D</a:t>
            </a:r>
          </a:p>
          <a:p>
            <a:r>
              <a:rPr lang="en-US" dirty="0" smtClean="0"/>
              <a:t>Can lead to improved performance of an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Can lead to higher sales growth</a:t>
            </a:r>
          </a:p>
          <a:p>
            <a:r>
              <a:rPr lang="en-US" dirty="0" smtClean="0"/>
              <a:t>Value added likely to improve</a:t>
            </a:r>
          </a:p>
          <a:p>
            <a:r>
              <a:rPr lang="en-US" dirty="0" smtClean="0"/>
              <a:t>There is a possibility of increased market value</a:t>
            </a:r>
          </a:p>
          <a:p>
            <a:r>
              <a:rPr lang="en-US" dirty="0" smtClean="0"/>
              <a:t>It can give a business first mover advantage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Factors Affecting Innovation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r>
              <a:rPr lang="en-US" sz="2800" dirty="0" smtClean="0"/>
              <a:t>There are two main/ general sources of innovation:</a:t>
            </a:r>
          </a:p>
          <a:p>
            <a:pPr lvl="1"/>
            <a:r>
              <a:rPr lang="en-US" b="1" dirty="0" smtClean="0"/>
              <a:t>Manufacturer</a:t>
            </a:r>
            <a:r>
              <a:rPr lang="en-US" dirty="0" smtClean="0"/>
              <a:t> innovation</a:t>
            </a:r>
          </a:p>
          <a:p>
            <a:pPr lvl="2"/>
            <a:r>
              <a:rPr lang="en-US" sz="2500" dirty="0" smtClean="0"/>
              <a:t>Occurs when a person or a business commercializes their invention or discovery.</a:t>
            </a:r>
          </a:p>
          <a:p>
            <a:pPr lvl="1"/>
            <a:r>
              <a:rPr lang="en-US" b="1" dirty="0" smtClean="0"/>
              <a:t>End-used</a:t>
            </a:r>
            <a:r>
              <a:rPr lang="en-US" dirty="0" smtClean="0"/>
              <a:t> innovation</a:t>
            </a:r>
          </a:p>
          <a:p>
            <a:pPr lvl="2"/>
            <a:r>
              <a:rPr lang="en-US" sz="2500" dirty="0" smtClean="0"/>
              <a:t>Occurs when a person or a business innovates for their personal use because there are no existing products that meet their needs or wants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B067909-0DA0-4C4F-BFD4-CE943D6F86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5173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62994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l3.yimg.com/bt/api/res/1.2/AdwEEjzmkxgVTo3UN_VizQ--/YXBwaWQ9eW5ld3M7cT04NTt3PTYzMA--/http:/media.zenfs.com/es_AR/News/iprofesional.com/3762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23333"/>
            <a:ext cx="8458200" cy="6151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22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Drucker’s</a:t>
            </a:r>
            <a:r>
              <a:rPr lang="en-US" dirty="0" smtClean="0"/>
              <a:t> Seven Sources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Unexpected </a:t>
            </a:r>
            <a:r>
              <a:rPr lang="en-US" dirty="0" smtClean="0"/>
              <a:t>– Coke’s huge sales of diet coke led to introduction of Coke Zero</a:t>
            </a:r>
          </a:p>
          <a:p>
            <a:r>
              <a:rPr lang="en-US" b="1" dirty="0" smtClean="0"/>
              <a:t>Weaknesses to production </a:t>
            </a:r>
            <a:r>
              <a:rPr lang="en-US" dirty="0" smtClean="0"/>
              <a:t>– airline tickets were very complicated process so inventing e-ticketing made </a:t>
            </a:r>
            <a:r>
              <a:rPr lang="en-US" dirty="0" err="1" smtClean="0"/>
              <a:t>ques</a:t>
            </a:r>
            <a:r>
              <a:rPr lang="en-US" dirty="0" smtClean="0"/>
              <a:t> at airport less and easier for people to purchase travel</a:t>
            </a:r>
          </a:p>
          <a:p>
            <a:r>
              <a:rPr lang="en-US" b="1" dirty="0" smtClean="0"/>
              <a:t>Strangeness</a:t>
            </a:r>
            <a:r>
              <a:rPr lang="en-US" dirty="0" smtClean="0"/>
              <a:t> – are there any differences between what people believe and reality? – E.g. selling ‘no added sugar foods’ as ‘low calorie’ in consumers eyes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Drucker’s</a:t>
            </a:r>
            <a:r>
              <a:rPr lang="en-US" dirty="0" smtClean="0"/>
              <a:t> Seven Sources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Market Structure </a:t>
            </a:r>
            <a:r>
              <a:rPr lang="en-US" dirty="0" smtClean="0"/>
              <a:t>– Are there any changes to supply and demand in market, e.g. pressure groups becoming health conscious over fast-food has led to healthier menus</a:t>
            </a:r>
          </a:p>
          <a:p>
            <a:r>
              <a:rPr lang="en-US" b="1" dirty="0" smtClean="0"/>
              <a:t>Demographic Changes </a:t>
            </a:r>
            <a:r>
              <a:rPr lang="en-US" dirty="0" smtClean="0"/>
              <a:t>– changes in population size and age can influence new products</a:t>
            </a:r>
          </a:p>
          <a:p>
            <a:r>
              <a:rPr lang="en-US" b="1" dirty="0" smtClean="0"/>
              <a:t>Changes in Perception </a:t>
            </a:r>
            <a:r>
              <a:rPr lang="en-US" dirty="0" smtClean="0"/>
              <a:t>– businesses are now more socially conscious due to public awareness</a:t>
            </a:r>
          </a:p>
          <a:p>
            <a:r>
              <a:rPr lang="en-US" b="1" dirty="0" smtClean="0"/>
              <a:t>New knowledge </a:t>
            </a:r>
            <a:r>
              <a:rPr lang="en-US" dirty="0" smtClean="0"/>
              <a:t>– technological knowledge has led to introduction of e-commerce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Dyson -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http://www.youtube.com/watch?v=</a:t>
            </a:r>
            <a:r>
              <a:rPr lang="pl-PL" dirty="0" smtClean="0">
                <a:hlinkClick r:id="rId2"/>
              </a:rPr>
              <a:t>AMgeNjXtYx4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hlinkClick r:id="rId3"/>
              </a:rPr>
              <a:t>http://www.youtube.com/watch?v=</a:t>
            </a:r>
            <a:r>
              <a:rPr lang="pl-PL" dirty="0" smtClean="0">
                <a:hlinkClick r:id="rId3"/>
              </a:rPr>
              <a:t>PzCU7fiTXEw</a:t>
            </a:r>
            <a:endParaRPr lang="pl-PL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755</Words>
  <Application>Microsoft Macintosh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5.6 Innovation (HL)</vt:lpstr>
      <vt:lpstr>5.6 Innovation - Learning Outcomes for Exam</vt:lpstr>
      <vt:lpstr>Key Terms</vt:lpstr>
      <vt:lpstr>R&amp;D and Innovation 5.6 HL</vt:lpstr>
      <vt:lpstr>Factors Affecting Innovation</vt:lpstr>
      <vt:lpstr>PowerPoint Presentation</vt:lpstr>
      <vt:lpstr>Drucker’s Seven Sources of Innovation</vt:lpstr>
      <vt:lpstr>Drucker’s Seven Sources of Innovation</vt:lpstr>
      <vt:lpstr>Dyson - Innovation</vt:lpstr>
      <vt:lpstr>Innovation at Dyson</vt:lpstr>
      <vt:lpstr>Nintendo Case</vt:lpstr>
      <vt:lpstr>1)</vt:lpstr>
      <vt:lpstr>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Innovation (HL)</dc:title>
  <dc:creator>Liam Greenbank</dc:creator>
  <cp:lastModifiedBy>Liam Greenbank</cp:lastModifiedBy>
  <cp:revision>1</cp:revision>
  <dcterms:created xsi:type="dcterms:W3CDTF">2015-02-25T05:48:42Z</dcterms:created>
  <dcterms:modified xsi:type="dcterms:W3CDTF">2015-02-25T05:51:21Z</dcterms:modified>
</cp:coreProperties>
</file>