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F19BD-917A-9840-924D-4AA74883E524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38E4-1164-F140-AFE4-ECB233B1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0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420C7-88BA-44C1-8FF9-D16BCEB6BBE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6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9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4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6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6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9BEF7-7CC4-824E-B487-8979DA95DB35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DCDA-7D5D-2A42-8833-6F3FB57BE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9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2Bs0nqVyqs" TargetMode="External"/><Relationship Id="rId3" Type="http://schemas.openxmlformats.org/officeDocument/2006/relationships/hyperlink" Target="http://www.youtube.com/watch?v=gcXoj_UBXv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5.7 Stock Control &amp; Production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 MGT </a:t>
            </a:r>
          </a:p>
          <a:p>
            <a:r>
              <a:rPr lang="en-US" dirty="0" smtClean="0"/>
              <a:t>SL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5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Advantages of JIT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9067800" cy="4495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Reduces the cost of holding stock, such as: rent and insurance.</a:t>
            </a:r>
          </a:p>
          <a:p>
            <a:r>
              <a:rPr lang="en-US" sz="2600" dirty="0" smtClean="0"/>
              <a:t>Since there is minimal money tied up in stock, working capital can be better used elsewhere which improves cash flow</a:t>
            </a:r>
          </a:p>
          <a:p>
            <a:r>
              <a:rPr lang="en-US" sz="2600" dirty="0" smtClean="0"/>
              <a:t>Allows firms to be more flexible and responsive to the needs of their customers.</a:t>
            </a:r>
          </a:p>
          <a:p>
            <a:r>
              <a:rPr lang="en-US" sz="2600" dirty="0" smtClean="0"/>
              <a:t>Can improve motivation in the workplace by promoting employee participation and team working.</a:t>
            </a:r>
          </a:p>
          <a:p>
            <a:r>
              <a:rPr lang="en-US" sz="2600" dirty="0" smtClean="0"/>
              <a:t>It can reduce waste (ex: perishable goods + “right first time”).</a:t>
            </a:r>
          </a:p>
          <a:p>
            <a:r>
              <a:rPr lang="en-US" sz="2600" dirty="0" smtClean="0"/>
              <a:t>Can strengthen a firm’s relationship with its suppliers, thus reducing lead times in production processes.</a:t>
            </a:r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A0F4F14-C7E2-4015-A66C-0480FB6297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8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Limitations of JIT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E8BA4C6-EFA8-421E-9169-B6351675B6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51556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9067800" cy="4495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Huge reliance on external suppliers</a:t>
            </a:r>
          </a:p>
          <a:p>
            <a:r>
              <a:rPr lang="en-US" sz="2600" dirty="0" smtClean="0"/>
              <a:t>Minimal stock levels mean that there is little room for mistakes.</a:t>
            </a:r>
          </a:p>
          <a:p>
            <a:r>
              <a:rPr lang="en-US" sz="2600" dirty="0" smtClean="0"/>
              <a:t>Often proves to be inflexible when it comes to coping with sudden changes in demand.</a:t>
            </a:r>
          </a:p>
          <a:p>
            <a:r>
              <a:rPr lang="en-US" sz="2600" dirty="0" smtClean="0"/>
              <a:t>Fewer opportunities to exploit purchasing economies of scale.</a:t>
            </a:r>
          </a:p>
          <a:p>
            <a:r>
              <a:rPr lang="en-US" sz="2600" dirty="0" smtClean="0"/>
              <a:t>Administration costs will be higher due to frequent ordering.</a:t>
            </a:r>
          </a:p>
          <a:p>
            <a:r>
              <a:rPr lang="en-US" sz="2600" dirty="0" smtClean="0"/>
              <a:t>No time for quality control.</a:t>
            </a:r>
          </a:p>
          <a:p>
            <a:r>
              <a:rPr lang="en-US" sz="2600" dirty="0" smtClean="0"/>
              <a:t>Relies on sophisticated computer technologies to ensure that the correct stocks are ordered and delivered.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9959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Traditional Stock Control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sz="quarter" idx="1"/>
          </p:nvPr>
        </p:nvSpPr>
        <p:spPr>
          <a:xfrm>
            <a:off x="149225" y="1600200"/>
            <a:ext cx="8994775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A system that uses a purchasing department to take charge of stock control.</a:t>
            </a:r>
          </a:p>
          <a:p>
            <a:r>
              <a:rPr lang="en-US" smtClean="0"/>
              <a:t>The roles of the traditional purchasing department included:</a:t>
            </a:r>
          </a:p>
          <a:p>
            <a:pPr lvl="1"/>
            <a:r>
              <a:rPr lang="en-US" smtClean="0"/>
              <a:t>Purchase good quality raw materials, component goods, and other supplies at competitive prices.</a:t>
            </a:r>
          </a:p>
          <a:p>
            <a:pPr lvl="1"/>
            <a:r>
              <a:rPr lang="en-US" smtClean="0"/>
              <a:t>Ensure that the right quantity and quality of products are available for production.</a:t>
            </a:r>
          </a:p>
          <a:p>
            <a:pPr lvl="1"/>
            <a:r>
              <a:rPr lang="en-US" smtClean="0"/>
              <a:t>Arrange for timely delivery of stocks to ensure that they are available for production.</a:t>
            </a:r>
          </a:p>
          <a:p>
            <a:pPr lvl="1"/>
            <a:r>
              <a:rPr lang="en-US" smtClean="0"/>
              <a:t>Develop good professional relationships with suppliers.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4B1D8A1-EF98-4C0E-8498-BFDB661A0C0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52581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139511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Stock Control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447800" y="20574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447800" y="5257800"/>
            <a:ext cx="640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6525" y="1631950"/>
            <a:ext cx="1501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96" charset="0"/>
                <a:cs typeface="Times New Roman" pitchFamily="18" charset="0"/>
              </a:rPr>
              <a:t>Stock Level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223125" y="5441950"/>
            <a:ext cx="747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96" charset="0"/>
                <a:cs typeface="Times New Roman" pitchFamily="18" charset="0"/>
              </a:rPr>
              <a:t>Time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447800" y="2514600"/>
            <a:ext cx="5334000" cy="0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51650" y="2330450"/>
            <a:ext cx="2138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latin typeface="Verdana" pitchFamily="96" charset="0"/>
                <a:cs typeface="Times New Roman" pitchFamily="18" charset="0"/>
              </a:rPr>
              <a:t>Maximum Stock Level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447800" y="4572000"/>
            <a:ext cx="5334000" cy="0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889750" y="4387850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latin typeface="Verdana" pitchFamily="96" charset="0"/>
                <a:cs typeface="Times New Roman" pitchFamily="18" charset="0"/>
              </a:rPr>
              <a:t>Minimum Stock Level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447800" y="3886200"/>
            <a:ext cx="5334000" cy="0"/>
          </a:xfrm>
          <a:prstGeom prst="line">
            <a:avLst/>
          </a:prstGeom>
          <a:noFill/>
          <a:ln w="28575">
            <a:solidFill>
              <a:srgbClr val="3333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781800" y="3702050"/>
            <a:ext cx="1450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latin typeface="Verdana" pitchFamily="96" charset="0"/>
                <a:cs typeface="Times New Roman" pitchFamily="18" charset="0"/>
              </a:rPr>
              <a:t>Re-order level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447800" y="2514600"/>
            <a:ext cx="1143000" cy="1371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200400" y="2514600"/>
            <a:ext cx="0" cy="20574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200400" y="2514600"/>
            <a:ext cx="1676400" cy="20574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876800" y="2514600"/>
            <a:ext cx="0" cy="20574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876800" y="2514600"/>
            <a:ext cx="1371600" cy="20574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81000" y="5607050"/>
            <a:ext cx="4800600" cy="3365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96" charset="0"/>
                <a:cs typeface="Times New Roman" pitchFamily="18" charset="0"/>
              </a:rPr>
              <a:t>The Traditional Stock Control Model 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04800" y="5578475"/>
            <a:ext cx="5029200" cy="517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Verdana" pitchFamily="96" charset="0"/>
                <a:cs typeface="Times New Roman" pitchFamily="18" charset="0"/>
              </a:rPr>
              <a:t>Maximum stock levels achieved after stock delivery. Stock levels decline during production.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28600" y="5562600"/>
            <a:ext cx="51816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Verdana" pitchFamily="96" charset="0"/>
                <a:cs typeface="Times New Roman" pitchFamily="18" charset="0"/>
              </a:rPr>
              <a:t>When the stock level reaches the re-order level, it triggers a new order. The difference between the time of re-order and delivery is the ‘lead time’.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4267200" y="3886200"/>
            <a:ext cx="0" cy="13716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876800" y="4572000"/>
            <a:ext cx="0" cy="685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42672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4038600" y="53340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>
                <a:latin typeface="Verdana" pitchFamily="96" charset="0"/>
                <a:cs typeface="Times New Roman" pitchFamily="18" charset="0"/>
              </a:rPr>
              <a:t>Lead Time</a:t>
            </a: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590800" y="3886200"/>
            <a:ext cx="609600" cy="6858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04800" y="3581400"/>
            <a:ext cx="9906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Verdana" pitchFamily="96" charset="0"/>
                <a:cs typeface="Times New Roman" pitchFamily="18" charset="0"/>
              </a:rPr>
              <a:t>Re-order triggered</a:t>
            </a:r>
          </a:p>
        </p:txBody>
      </p:sp>
    </p:spTree>
    <p:extLst>
      <p:ext uri="{BB962C8B-B14F-4D97-AF65-F5344CB8AC3E}">
        <p14:creationId xmlns:p14="http://schemas.microsoft.com/office/powerpoint/2010/main" val="23678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utoUpdateAnimBg="0"/>
      <p:bldP spid="8198" grpId="0" autoUpdateAnimBg="0"/>
      <p:bldP spid="8199" grpId="0" animBg="1"/>
      <p:bldP spid="8200" grpId="0" autoUpdateAnimBg="0"/>
      <p:bldP spid="8201" grpId="0" animBg="1"/>
      <p:bldP spid="8202" grpId="0" autoUpdateAnimBg="0"/>
      <p:bldP spid="8203" grpId="0" animBg="1"/>
      <p:bldP spid="8204" grpId="0" autoUpdateAnimBg="0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 autoUpdateAnimBg="0"/>
      <p:bldP spid="8211" grpId="0" animBg="1" autoUpdateAnimBg="0"/>
      <p:bldP spid="8212" grpId="0" animBg="1" autoUpdateAnimBg="0"/>
      <p:bldP spid="8213" grpId="0" animBg="1"/>
      <p:bldP spid="8214" grpId="0" animBg="1"/>
      <p:bldP spid="8215" grpId="0" animBg="1"/>
      <p:bldP spid="8216" grpId="0" autoUpdateAnimBg="0"/>
      <p:bldP spid="8217" grpId="0" animBg="1"/>
      <p:bldP spid="821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Stock Control Charts</a:t>
            </a:r>
          </a:p>
        </p:txBody>
      </p:sp>
      <p:sp>
        <p:nvSpPr>
          <p:cNvPr id="153603" name="Content Placeholder 2"/>
          <p:cNvSpPr>
            <a:spLocks noGrp="1"/>
          </p:cNvSpPr>
          <p:nvPr>
            <p:ph sz="quarter" idx="1"/>
          </p:nvPr>
        </p:nvSpPr>
        <p:spPr>
          <a:xfrm>
            <a:off x="225425" y="5334000"/>
            <a:ext cx="8766175" cy="457200"/>
          </a:xfrm>
        </p:spPr>
        <p:txBody>
          <a:bodyPr>
            <a:normAutofit fontScale="47500" lnSpcReduction="20000"/>
          </a:bodyPr>
          <a:lstStyle/>
          <a:p>
            <a:r>
              <a:rPr lang="en-US" sz="2800" smtClean="0"/>
              <a:t>Are used to graphically illustrate a simplistic system of stock control.</a:t>
            </a:r>
          </a:p>
          <a:p>
            <a:r>
              <a:rPr lang="en-US" sz="2800" smtClean="0"/>
              <a:t>The diagram assumes that sales are constant.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E7BC926-8425-4D6A-AE1A-E6F149FDFF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53605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  <p:pic>
        <p:nvPicPr>
          <p:cNvPr id="153606" name="Picture 5" descr="stock%20control%20chart%20-%20norm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6071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938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1143000"/>
          </a:xfrm>
        </p:spPr>
        <p:txBody>
          <a:bodyPr/>
          <a:lstStyle/>
          <a:p>
            <a:r>
              <a:rPr lang="en-GB" b="1" smtClean="0"/>
              <a:t>Stock Control Diagram</a:t>
            </a:r>
            <a:endParaRPr lang="en-US" smtClean="0"/>
          </a:p>
        </p:txBody>
      </p:sp>
      <p:pic>
        <p:nvPicPr>
          <p:cNvPr id="82947" name="Picture 2" descr="http://www.wikitextbook.co.uk/images/e/e3/St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557338"/>
            <a:ext cx="8243887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099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Stock Control Diagram</a:t>
            </a:r>
          </a:p>
        </p:txBody>
      </p:sp>
      <p:pic>
        <p:nvPicPr>
          <p:cNvPr id="83971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770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4995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Line 4"/>
          <p:cNvSpPr>
            <a:spLocks noChangeShapeType="1"/>
          </p:cNvSpPr>
          <p:nvPr/>
        </p:nvSpPr>
        <p:spPr bwMode="auto">
          <a:xfrm flipH="1">
            <a:off x="1763713" y="2492375"/>
            <a:ext cx="51847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2339975" y="1412875"/>
            <a:ext cx="576263" cy="1008063"/>
          </a:xfrm>
          <a:prstGeom prst="down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916238" y="1557338"/>
            <a:ext cx="2232025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Maximum Stock</a:t>
            </a:r>
          </a:p>
        </p:txBody>
      </p:sp>
    </p:spTree>
    <p:extLst>
      <p:ext uri="{BB962C8B-B14F-4D97-AF65-F5344CB8AC3E}">
        <p14:creationId xmlns:p14="http://schemas.microsoft.com/office/powerpoint/2010/main" val="40671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6019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2195513" y="2492375"/>
            <a:ext cx="576262" cy="1152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1403350" y="2781300"/>
            <a:ext cx="936625" cy="576263"/>
          </a:xfrm>
          <a:prstGeom prst="righ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11188" y="3500438"/>
            <a:ext cx="1873250" cy="915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Over time the amount of stock falls</a:t>
            </a:r>
          </a:p>
        </p:txBody>
      </p:sp>
    </p:spTree>
    <p:extLst>
      <p:ext uri="{BB962C8B-B14F-4D97-AF65-F5344CB8AC3E}">
        <p14:creationId xmlns:p14="http://schemas.microsoft.com/office/powerpoint/2010/main" val="283349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7043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2195513" y="2492375"/>
            <a:ext cx="576262" cy="1152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H="1">
            <a:off x="1692275" y="3644900"/>
            <a:ext cx="51847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auto">
          <a:xfrm>
            <a:off x="2051050" y="3789363"/>
            <a:ext cx="504825" cy="719137"/>
          </a:xfrm>
          <a:prstGeom prst="upArrow">
            <a:avLst>
              <a:gd name="adj1" fmla="val 50000"/>
              <a:gd name="adj2" fmla="val 356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547813" y="4797425"/>
            <a:ext cx="1871662" cy="1190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Stock needs to be reordered before it runs out</a:t>
            </a:r>
          </a:p>
        </p:txBody>
      </p:sp>
    </p:spTree>
    <p:extLst>
      <p:ext uri="{BB962C8B-B14F-4D97-AF65-F5344CB8AC3E}">
        <p14:creationId xmlns:p14="http://schemas.microsoft.com/office/powerpoint/2010/main" val="26459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5.7 Production Planning </a:t>
            </a:r>
            <a:r>
              <a:rPr lang="en-US" dirty="0" smtClean="0"/>
              <a:t>–</a:t>
            </a:r>
            <a:r>
              <a:rPr lang="en-GB" dirty="0" smtClean="0"/>
              <a:t> Exam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Recognize the need for optimum stock levels; prepare and </a:t>
            </a:r>
            <a:r>
              <a:rPr lang="en-US" dirty="0" err="1"/>
              <a:t>analyse</a:t>
            </a:r>
            <a:r>
              <a:rPr lang="en-US" dirty="0"/>
              <a:t> appropriate graphs. </a:t>
            </a:r>
          </a:p>
          <a:p>
            <a:r>
              <a:rPr lang="en-US" dirty="0"/>
              <a:t>Explain different stock control methods and </a:t>
            </a:r>
            <a:r>
              <a:rPr lang="en-US" dirty="0" err="1"/>
              <a:t>analyse</a:t>
            </a:r>
            <a:r>
              <a:rPr lang="en-US" dirty="0"/>
              <a:t> the appropriateness of each method in a given situation. </a:t>
            </a:r>
          </a:p>
          <a:p>
            <a:r>
              <a:rPr lang="en-US" dirty="0" smtClean="0"/>
              <a:t>Explain </a:t>
            </a:r>
            <a:r>
              <a:rPr lang="en-US" dirty="0"/>
              <a:t>outsourcing and subcontracting. </a:t>
            </a:r>
          </a:p>
          <a:p>
            <a:r>
              <a:rPr lang="en-US" dirty="0"/>
              <a:t>Discuss the arguments for and against outsourcing and subcontracting, compared with provision by the firm itself</a:t>
            </a:r>
            <a:r>
              <a:rPr lang="en-US" dirty="0" smtClean="0"/>
              <a:t>.</a:t>
            </a:r>
          </a:p>
          <a:p>
            <a:r>
              <a:rPr lang="en-US" dirty="0"/>
              <a:t>Make appropriate calculations to support a decision to make or buy.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50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8067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2195513" y="2492375"/>
            <a:ext cx="1081087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1619250" y="3716338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116013" y="4437063"/>
            <a:ext cx="17272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More stock gets used up</a:t>
            </a:r>
          </a:p>
        </p:txBody>
      </p:sp>
    </p:spTree>
    <p:extLst>
      <p:ext uri="{BB962C8B-B14F-4D97-AF65-F5344CB8AC3E}">
        <p14:creationId xmlns:p14="http://schemas.microsoft.com/office/powerpoint/2010/main" val="238094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9091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2195513" y="2492375"/>
            <a:ext cx="1081087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 flipH="1">
            <a:off x="1692275" y="4724400"/>
            <a:ext cx="51847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auto">
          <a:xfrm>
            <a:off x="611188" y="4365625"/>
            <a:ext cx="936625" cy="649288"/>
          </a:xfrm>
          <a:prstGeom prst="rightArrow">
            <a:avLst>
              <a:gd name="adj1" fmla="val 50000"/>
              <a:gd name="adj2" fmla="val 360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971550" y="5084763"/>
            <a:ext cx="273685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minimum level of stock is reached</a:t>
            </a:r>
          </a:p>
        </p:txBody>
      </p:sp>
    </p:spTree>
    <p:extLst>
      <p:ext uri="{BB962C8B-B14F-4D97-AF65-F5344CB8AC3E}">
        <p14:creationId xmlns:p14="http://schemas.microsoft.com/office/powerpoint/2010/main" val="284048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0115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2195513" y="2492375"/>
            <a:ext cx="1081087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 flipV="1">
            <a:off x="3276600" y="2420938"/>
            <a:ext cx="0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>
            <a:off x="2916238" y="1557338"/>
            <a:ext cx="719137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851275" y="1557338"/>
            <a:ext cx="2449513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More stock is delivered (hopefully) </a:t>
            </a:r>
          </a:p>
        </p:txBody>
      </p:sp>
    </p:spTree>
    <p:extLst>
      <p:ext uri="{BB962C8B-B14F-4D97-AF65-F5344CB8AC3E}">
        <p14:creationId xmlns:p14="http://schemas.microsoft.com/office/powerpoint/2010/main" val="149597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1139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2195513" y="2492375"/>
            <a:ext cx="1081087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V="1">
            <a:off x="3276600" y="2420938"/>
            <a:ext cx="0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3276600" y="2420938"/>
            <a:ext cx="1079500" cy="23034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4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163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2195513" y="2492375"/>
            <a:ext cx="1081087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V="1">
            <a:off x="3276600" y="2420938"/>
            <a:ext cx="0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3276600" y="2420938"/>
            <a:ext cx="1079500" cy="23034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flipV="1">
            <a:off x="4356100" y="2492375"/>
            <a:ext cx="0" cy="2305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3851275" y="3644900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4356100" y="4724400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3779838" y="5949950"/>
            <a:ext cx="647700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4643438" y="5949950"/>
            <a:ext cx="381635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time between ordering stock and delivery is known as lead time</a:t>
            </a:r>
          </a:p>
        </p:txBody>
      </p:sp>
    </p:spTree>
    <p:extLst>
      <p:ext uri="{BB962C8B-B14F-4D97-AF65-F5344CB8AC3E}">
        <p14:creationId xmlns:p14="http://schemas.microsoft.com/office/powerpoint/2010/main" val="220879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3187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2195513" y="2492375"/>
            <a:ext cx="1081087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V="1">
            <a:off x="3276600" y="2420938"/>
            <a:ext cx="0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3276600" y="2420938"/>
            <a:ext cx="1079500" cy="23034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flipV="1">
            <a:off x="4356100" y="2492375"/>
            <a:ext cx="0" cy="2305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H="1" flipV="1">
            <a:off x="4427538" y="2492375"/>
            <a:ext cx="1079500" cy="2305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9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4211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195513" y="2492375"/>
            <a:ext cx="1081087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 flipV="1">
            <a:off x="3276600" y="2420938"/>
            <a:ext cx="0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3276600" y="2420938"/>
            <a:ext cx="1079500" cy="23034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 flipV="1">
            <a:off x="4356100" y="2492375"/>
            <a:ext cx="0" cy="2305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 flipH="1" flipV="1">
            <a:off x="4427538" y="2492375"/>
            <a:ext cx="1079500" cy="2305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 flipV="1">
            <a:off x="5435600" y="2420938"/>
            <a:ext cx="0" cy="23034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6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5235" name="Picture 3" descr="Stock level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36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2195513" y="2492375"/>
            <a:ext cx="1081087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 flipV="1">
            <a:off x="3276600" y="2420938"/>
            <a:ext cx="0" cy="2232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3276600" y="2420938"/>
            <a:ext cx="1079500" cy="23034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 flipV="1">
            <a:off x="4356100" y="2492375"/>
            <a:ext cx="0" cy="2305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 flipH="1" flipV="1">
            <a:off x="4427538" y="2492375"/>
            <a:ext cx="1079500" cy="2305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 flipV="1">
            <a:off x="5435600" y="2420938"/>
            <a:ext cx="0" cy="23034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5435600" y="2420938"/>
            <a:ext cx="1152525" cy="23764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2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9753600" cy="4495800"/>
          </a:xfrm>
        </p:spPr>
        <p:txBody>
          <a:bodyPr/>
          <a:lstStyle/>
          <a:p>
            <a:r>
              <a:rPr lang="en-US" sz="2800" smtClean="0"/>
              <a:t>Stock control charts can help businesses with their </a:t>
            </a:r>
            <a:br>
              <a:rPr lang="en-US" sz="2800" smtClean="0"/>
            </a:br>
            <a:r>
              <a:rPr lang="en-US" sz="2800" smtClean="0"/>
              <a:t>management of stocks.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ECA0971-D909-4507-B787-D60831ABF9A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5462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2400" smtClean="0"/>
              <a:t>Continued…</a:t>
            </a:r>
          </a:p>
        </p:txBody>
      </p:sp>
      <p:sp>
        <p:nvSpPr>
          <p:cNvPr id="154629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  <p:pic>
        <p:nvPicPr>
          <p:cNvPr id="154630" name="Picture 8" descr="7a917a0b-737b-4b17-80fc-725c8cb0eb6d_walla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83708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954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15400" cy="4953000"/>
          </a:xfrm>
        </p:spPr>
        <p:txBody>
          <a:bodyPr>
            <a:normAutofit lnSpcReduction="10000"/>
          </a:bodyPr>
          <a:lstStyle/>
          <a:p>
            <a:r>
              <a:rPr lang="en-US" sz="3500" smtClean="0"/>
              <a:t>Important features of the stock control chart:</a:t>
            </a:r>
          </a:p>
          <a:p>
            <a:pPr lvl="1"/>
            <a:r>
              <a:rPr lang="en-US" sz="3000" b="1" smtClean="0"/>
              <a:t>Maximum stock level – </a:t>
            </a:r>
            <a:r>
              <a:rPr lang="en-US" sz="3000" smtClean="0"/>
              <a:t>Upper limit of stock that a business wishes to hold. This is determined by the physical storage space and level of demand.</a:t>
            </a:r>
            <a:endParaRPr lang="en-US" sz="3000" b="1" smtClean="0"/>
          </a:p>
          <a:p>
            <a:pPr lvl="1"/>
            <a:r>
              <a:rPr lang="en-US" sz="3000" b="1" smtClean="0"/>
              <a:t>Reordered level – </a:t>
            </a:r>
            <a:r>
              <a:rPr lang="en-US" sz="3000" smtClean="0"/>
              <a:t>Time lag between a firm placing an order for stocks and it being delivered. Ensures ordered are delivered before stocks fall to below minimum levels.</a:t>
            </a:r>
            <a:endParaRPr lang="en-US" sz="3000" b="1" smtClean="0"/>
          </a:p>
          <a:p>
            <a:pPr lvl="1"/>
            <a:r>
              <a:rPr lang="en-US" sz="3000" b="1" smtClean="0"/>
              <a:t>Minimum stock level –</a:t>
            </a:r>
            <a:r>
              <a:rPr lang="en-US" sz="3000" smtClean="0"/>
              <a:t> Smallest amount of stock that a business wishes to hold.</a:t>
            </a:r>
          </a:p>
          <a:p>
            <a:pPr lvl="1"/>
            <a:endParaRPr lang="en-US" sz="2800" b="1" smtClean="0"/>
          </a:p>
          <a:p>
            <a:endParaRPr lang="en-US" sz="3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FAD9C77-08D1-40E8-924F-0BFE381261C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5565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2400" smtClean="0"/>
              <a:t>Continued…</a:t>
            </a:r>
          </a:p>
        </p:txBody>
      </p:sp>
      <p:sp>
        <p:nvSpPr>
          <p:cNvPr id="155653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315524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Stock Control</a:t>
            </a:r>
          </a:p>
        </p:txBody>
      </p:sp>
      <p:sp>
        <p:nvSpPr>
          <p:cNvPr id="14336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9144000" cy="4495800"/>
          </a:xfrm>
        </p:spPr>
        <p:txBody>
          <a:bodyPr>
            <a:normAutofit/>
          </a:bodyPr>
          <a:lstStyle/>
          <a:p>
            <a:r>
              <a:rPr lang="en-US" sz="2700" u="sng" dirty="0" smtClean="0"/>
              <a:t>Stock control</a:t>
            </a:r>
            <a:r>
              <a:rPr lang="en-US" sz="2700" dirty="0" smtClean="0"/>
              <a:t>:</a:t>
            </a:r>
            <a:r>
              <a:rPr lang="en-US" sz="2700" dirty="0" smtClean="0">
                <a:sym typeface="Wingdings" pitchFamily="2" charset="2"/>
              </a:rPr>
              <a:t> “involves careful planning and monitoring to ensure that sufficient stocks are available at the right time.”</a:t>
            </a:r>
          </a:p>
          <a:p>
            <a:r>
              <a:rPr lang="en-US" sz="2700" u="sng" dirty="0" smtClean="0">
                <a:sym typeface="Wingdings" pitchFamily="2" charset="2"/>
              </a:rPr>
              <a:t>Stockpiling</a:t>
            </a:r>
            <a:r>
              <a:rPr lang="en-US" sz="2700" dirty="0" smtClean="0">
                <a:sym typeface="Wingdings" pitchFamily="2" charset="2"/>
              </a:rPr>
              <a:t>: “occurs when a business builds up excessive stock.”</a:t>
            </a:r>
          </a:p>
          <a:p>
            <a:r>
              <a:rPr lang="en-US" sz="2700" u="sng" dirty="0" smtClean="0">
                <a:sym typeface="Wingdings" pitchFamily="2" charset="2"/>
              </a:rPr>
              <a:t>Stock-out</a:t>
            </a:r>
            <a:r>
              <a:rPr lang="en-US" sz="2700" dirty="0" smtClean="0">
                <a:sym typeface="Wingdings" pitchFamily="2" charset="2"/>
              </a:rPr>
              <a:t>: “when a business doesn’t hold enough stock to meet orders”</a:t>
            </a:r>
          </a:p>
          <a:p>
            <a:endParaRPr lang="en-US" sz="2700" dirty="0" smtClean="0">
              <a:sym typeface="Wingdings" pitchFamily="2" charset="2"/>
            </a:endParaRPr>
          </a:p>
          <a:p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479F2C-EC56-45C7-82F7-39D162626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9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2133600"/>
            <a:ext cx="8915400" cy="4495800"/>
          </a:xfrm>
        </p:spPr>
        <p:txBody>
          <a:bodyPr/>
          <a:lstStyle/>
          <a:p>
            <a:pPr lvl="1"/>
            <a:r>
              <a:rPr lang="en-US" sz="3000" b="1" smtClean="0"/>
              <a:t>Buffer stock – </a:t>
            </a:r>
            <a:r>
              <a:rPr lang="en-US" sz="3000" smtClean="0"/>
              <a:t>Minimum stock level held by a business in case there are any unexpected incidents.</a:t>
            </a:r>
            <a:endParaRPr lang="en-US" sz="3000" b="1" smtClean="0"/>
          </a:p>
          <a:p>
            <a:pPr lvl="1"/>
            <a:r>
              <a:rPr lang="en-US" sz="3000" b="1" smtClean="0"/>
              <a:t>Reorder quantity – </a:t>
            </a:r>
            <a:r>
              <a:rPr lang="en-US" sz="3000" smtClean="0"/>
              <a:t>Amount of new stock ordered.</a:t>
            </a:r>
          </a:p>
          <a:p>
            <a:pPr lvl="1"/>
            <a:r>
              <a:rPr lang="en-US" sz="3000" b="1" smtClean="0"/>
              <a:t>Lead time – </a:t>
            </a:r>
            <a:r>
              <a:rPr lang="en-US" sz="3000" smtClean="0"/>
              <a:t>Measures the amount of time between placing an order and receiving the stock. The greater the lead time, the greater the buffer stock.</a:t>
            </a:r>
          </a:p>
          <a:p>
            <a:pPr lvl="1"/>
            <a:r>
              <a:rPr lang="en-US" sz="3000" b="1" smtClean="0"/>
              <a:t>Usage rate – </a:t>
            </a:r>
            <a:r>
              <a:rPr lang="en-US" sz="3000" smtClean="0"/>
              <a:t>Speed at which stocks are exhausted.</a:t>
            </a:r>
          </a:p>
          <a:p>
            <a:pPr lvl="1"/>
            <a:endParaRPr lang="en-US" sz="2800" b="1" smtClean="0"/>
          </a:p>
          <a:p>
            <a:endParaRPr lang="en-US" sz="3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EC5BF9D-EC30-4CB0-B4E7-E3D87BA6190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5667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2400" smtClean="0"/>
              <a:t>Continued…</a:t>
            </a:r>
          </a:p>
        </p:txBody>
      </p:sp>
      <p:sp>
        <p:nvSpPr>
          <p:cNvPr id="156677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3931678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9448800" cy="5334000"/>
          </a:xfrm>
        </p:spPr>
        <p:txBody>
          <a:bodyPr>
            <a:normAutofit lnSpcReduction="10000"/>
          </a:bodyPr>
          <a:lstStyle/>
          <a:p>
            <a:r>
              <a:rPr lang="en-US" sz="2600" u="sng" smtClean="0"/>
              <a:t>Economic Order Quantity</a:t>
            </a:r>
            <a:r>
              <a:rPr lang="en-US" sz="2600" smtClean="0"/>
              <a:t>: “The optimum level of stocks which </a:t>
            </a:r>
            <a:br>
              <a:rPr lang="en-US" sz="2600" smtClean="0"/>
            </a:br>
            <a:r>
              <a:rPr lang="en-US" sz="2600" smtClean="0"/>
              <a:t>ensure that there are sufficient stocks of production to take place without any interruptions, with minimum costs.”</a:t>
            </a:r>
          </a:p>
          <a:p>
            <a:r>
              <a:rPr lang="en-US" sz="2600" smtClean="0"/>
              <a:t>Factors influencing the amount of stocks a business holds:</a:t>
            </a:r>
          </a:p>
          <a:p>
            <a:pPr marL="881063" lvl="1" indent="-514350">
              <a:buFont typeface="Tw Cen MT" pitchFamily="34" charset="0"/>
              <a:buAutoNum type="arabicPeriod"/>
            </a:pPr>
            <a:r>
              <a:rPr lang="en-US" smtClean="0"/>
              <a:t>Type of product</a:t>
            </a:r>
          </a:p>
          <a:p>
            <a:pPr marL="881063" lvl="1" indent="-514350">
              <a:buFont typeface="Tw Cen MT" pitchFamily="34" charset="0"/>
              <a:buAutoNum type="arabicPeriod"/>
            </a:pPr>
            <a:r>
              <a:rPr lang="en-US" smtClean="0"/>
              <a:t>Forecast level of demand</a:t>
            </a:r>
          </a:p>
          <a:p>
            <a:pPr marL="881063" lvl="1" indent="-514350">
              <a:buFont typeface="Tw Cen MT" pitchFamily="34" charset="0"/>
              <a:buAutoNum type="arabicPeriod"/>
            </a:pPr>
            <a:r>
              <a:rPr lang="en-US" smtClean="0"/>
              <a:t>Lead times</a:t>
            </a:r>
          </a:p>
          <a:p>
            <a:pPr marL="881063" lvl="1" indent="-514350">
              <a:buFont typeface="Tw Cen MT" pitchFamily="34" charset="0"/>
              <a:buAutoNum type="arabicPeriod"/>
            </a:pPr>
            <a:r>
              <a:rPr lang="en-US" smtClean="0"/>
              <a:t>Costs of stockholding</a:t>
            </a:r>
          </a:p>
          <a:p>
            <a:r>
              <a:rPr lang="en-US" sz="2600" u="sng" smtClean="0"/>
              <a:t>Electronic Point of Sale (EPOS)</a:t>
            </a:r>
            <a:r>
              <a:rPr lang="en-US" sz="2600" smtClean="0"/>
              <a:t>: “Computerized systems that automatically keep a running balance of stock levels and reorder them when necessary.”</a:t>
            </a:r>
          </a:p>
          <a:p>
            <a:r>
              <a:rPr lang="en-US" sz="2600" u="sng" smtClean="0"/>
              <a:t>Spot Checks</a:t>
            </a:r>
            <a:r>
              <a:rPr lang="en-US" sz="2600" smtClean="0"/>
              <a:t>: “Manual stock control by staff.” </a:t>
            </a:r>
            <a:r>
              <a:rPr lang="en-US" sz="2000" smtClean="0"/>
              <a:t>(damaged + stolen stock)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E528C26-047D-4E5B-9792-C2D281F8297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57700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  <p:sp>
        <p:nvSpPr>
          <p:cNvPr id="157701" name="Title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Optimum Level of Stocks</a:t>
            </a:r>
          </a:p>
        </p:txBody>
      </p:sp>
    </p:spTree>
    <p:extLst>
      <p:ext uri="{BB962C8B-B14F-4D97-AF65-F5344CB8AC3E}">
        <p14:creationId xmlns:p14="http://schemas.microsoft.com/office/powerpoint/2010/main" val="77126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“Measures the existing level of output of a firm as a proportion of its total potential output.”</a:t>
            </a:r>
          </a:p>
          <a:p>
            <a:r>
              <a:rPr lang="en-US" dirty="0" smtClean="0"/>
              <a:t>A high level of capacity utilization means that the output levels are close to their maximum level (AKA. </a:t>
            </a:r>
            <a:r>
              <a:rPr lang="en-US" u="sng" dirty="0" smtClean="0"/>
              <a:t>Productive Capacity</a:t>
            </a:r>
            <a:r>
              <a:rPr lang="en-US" dirty="0" smtClean="0"/>
              <a:t>), per period of time.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Capacity Utilization =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(Actual Output/Productive Capacity) x 100</a:t>
            </a:r>
          </a:p>
          <a:p>
            <a:pPr lvl="1"/>
            <a:r>
              <a:rPr lang="en-US" dirty="0" smtClean="0"/>
              <a:t>Ex: a firm’s maximum possible output is 10,000 units per month but it actually produces 8,500 units per month </a:t>
            </a:r>
            <a:r>
              <a:rPr lang="en-US" dirty="0" smtClean="0">
                <a:sym typeface="Wingdings" pitchFamily="2" charset="2"/>
              </a:rPr>
              <a:t> capacity utilization is 85%.</a:t>
            </a:r>
            <a:endParaRPr lang="en-US" dirty="0" smtClean="0"/>
          </a:p>
          <a:p>
            <a:pPr lvl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9413879-D04C-452F-A433-995EF680BA6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58724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  <p:sp>
        <p:nvSpPr>
          <p:cNvPr id="158725" name="Title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Capacity Utilization</a:t>
            </a:r>
          </a:p>
        </p:txBody>
      </p:sp>
    </p:spTree>
    <p:extLst>
      <p:ext uri="{BB962C8B-B14F-4D97-AF65-F5344CB8AC3E}">
        <p14:creationId xmlns:p14="http://schemas.microsoft.com/office/powerpoint/2010/main" val="2030374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Content Placeholder 2"/>
          <p:cNvSpPr>
            <a:spLocks noGrp="1"/>
          </p:cNvSpPr>
          <p:nvPr>
            <p:ph sz="quarter" idx="1"/>
          </p:nvPr>
        </p:nvSpPr>
        <p:spPr>
          <a:xfrm>
            <a:off x="73025" y="1524000"/>
            <a:ext cx="9070975" cy="6096000"/>
          </a:xfrm>
        </p:spPr>
        <p:txBody>
          <a:bodyPr/>
          <a:lstStyle/>
          <a:p>
            <a:r>
              <a:rPr lang="en-US" sz="2400" dirty="0" smtClean="0"/>
              <a:t>High capacity utilization is likely to be relatively more important to firms that have:</a:t>
            </a:r>
          </a:p>
          <a:p>
            <a:pPr lvl="1"/>
            <a:r>
              <a:rPr lang="en-US" sz="2200" dirty="0" smtClean="0"/>
              <a:t>High fixed costs</a:t>
            </a:r>
          </a:p>
          <a:p>
            <a:pPr lvl="1"/>
            <a:r>
              <a:rPr lang="en-US" sz="2200" dirty="0" smtClean="0"/>
              <a:t>Low profit margins</a:t>
            </a:r>
          </a:p>
          <a:p>
            <a:pPr lvl="1"/>
            <a:r>
              <a:rPr lang="en-US" sz="2200" dirty="0" smtClean="0"/>
              <a:t>High levels of break-even</a:t>
            </a:r>
          </a:p>
          <a:p>
            <a:pPr lvl="1"/>
            <a:r>
              <a:rPr lang="en-US" sz="2200" dirty="0" smtClean="0"/>
              <a:t>Low marginal costs</a:t>
            </a:r>
          </a:p>
          <a:p>
            <a:r>
              <a:rPr lang="en-US" sz="2400" dirty="0" smtClean="0"/>
              <a:t>Drawbacks of high capacity utilization:</a:t>
            </a:r>
          </a:p>
          <a:p>
            <a:pPr lvl="1"/>
            <a:r>
              <a:rPr lang="en-US" sz="2200" dirty="0" smtClean="0"/>
              <a:t>Machinery are used constantly thus no time for routine servicing and maintenance leading to breakdowns and delays in output = DEFECTS</a:t>
            </a:r>
          </a:p>
          <a:p>
            <a:pPr lvl="1"/>
            <a:r>
              <a:rPr lang="en-US" sz="2200" dirty="0" smtClean="0"/>
              <a:t>Leads to stress being placed on workers = DEMOTIVATION</a:t>
            </a:r>
          </a:p>
          <a:p>
            <a:pPr lvl="1"/>
            <a:r>
              <a:rPr lang="en-US" sz="2200" dirty="0" smtClean="0"/>
              <a:t>May lead to problems such as waiting lines and overcrowding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DF60697-CEF2-4D10-AA0E-727A072FE4A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15974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2400" smtClean="0"/>
              <a:t>Continued…</a:t>
            </a:r>
          </a:p>
        </p:txBody>
      </p:sp>
      <p:sp>
        <p:nvSpPr>
          <p:cNvPr id="159749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397904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sz="4200" smtClean="0"/>
              <a:t>Outsourcing/Subcontracting &amp; Offshoring</a:t>
            </a:r>
          </a:p>
        </p:txBody>
      </p:sp>
      <p:sp>
        <p:nvSpPr>
          <p:cNvPr id="160771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905000"/>
            <a:ext cx="9067800" cy="4495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Ways a business can strive to gain a cost advantage:</a:t>
            </a:r>
          </a:p>
          <a:p>
            <a:pPr lvl="1"/>
            <a:r>
              <a:rPr lang="en-US" sz="2700" u="sng" smtClean="0"/>
              <a:t>Offshoring</a:t>
            </a:r>
            <a:r>
              <a:rPr lang="en-US" sz="2700" smtClean="0"/>
              <a:t>: “an extension of outsourcing that involves relocating business activities and processes abroad.”</a:t>
            </a:r>
          </a:p>
          <a:p>
            <a:pPr lvl="1"/>
            <a:r>
              <a:rPr lang="en-US" sz="2700" u="sng" smtClean="0"/>
              <a:t>Outsourcing/Subcontracting</a:t>
            </a:r>
            <a:r>
              <a:rPr lang="en-US" sz="2700" smtClean="0"/>
              <a:t>: </a:t>
            </a:r>
          </a:p>
          <a:p>
            <a:pPr lvl="2"/>
            <a:r>
              <a:rPr lang="en-US" sz="2600" smtClean="0"/>
              <a:t>“Refers to the practice of transferring internal business activities to an external firm as a method of reducing costs.”</a:t>
            </a:r>
          </a:p>
          <a:p>
            <a:pPr lvl="2"/>
            <a:r>
              <a:rPr lang="en-US" sz="2600" smtClean="0"/>
              <a:t>Used usually for thee interrelated reasons:</a:t>
            </a:r>
          </a:p>
          <a:p>
            <a:pPr lvl="3"/>
            <a:r>
              <a:rPr lang="en-US" sz="2500" smtClean="0"/>
              <a:t>When activities are not core to the functions of the business.</a:t>
            </a:r>
          </a:p>
          <a:p>
            <a:pPr lvl="3"/>
            <a:r>
              <a:rPr lang="en-US" sz="2500" smtClean="0"/>
              <a:t>When the business lacks the specific skills.</a:t>
            </a:r>
          </a:p>
          <a:p>
            <a:pPr lvl="3"/>
            <a:r>
              <a:rPr lang="en-US" sz="2500" smtClean="0"/>
              <a:t>To cut costs of production.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7631996-F8D8-4FA0-B648-46DC39B3C3D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60773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324238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>
                <a:solidFill>
                  <a:srgbClr val="0070C0"/>
                </a:solidFill>
              </a:rPr>
              <a:t>Advantages of Outsourcing</a:t>
            </a:r>
          </a:p>
        </p:txBody>
      </p:sp>
      <p:sp>
        <p:nvSpPr>
          <p:cNvPr id="16179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915400" cy="5334000"/>
          </a:xfrm>
        </p:spPr>
        <p:txBody>
          <a:bodyPr/>
          <a:lstStyle/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Specialists are hired to carry out the work to high quality standards.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Different subcontractors will bid (or tender) to carry out the outsourced work, thus work is done through competitive prices.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Helps reduce labor costs.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Allow a business to concentrate on its core activities.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Improves workforce flexibility (ex. Recruitment levels)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Off shoring (contracting out production facilities to overseas  organizations) helps a businesses get around protectionist measures set by governments.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AF41834-5A02-4B3B-AB9F-6EACF0503A8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61797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3062801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>
                <a:solidFill>
                  <a:srgbClr val="0070C0"/>
                </a:solidFill>
              </a:rPr>
              <a:t>Disadvantages of Outsourcing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F7DF0B0-4A10-4AE5-88FE-E0F7D60B94B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62820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  <p:sp>
        <p:nvSpPr>
          <p:cNvPr id="16282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915400" cy="5029200"/>
          </a:xfrm>
        </p:spPr>
        <p:txBody>
          <a:bodyPr/>
          <a:lstStyle/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Will cause redundancies that effect the level of morale and motivation within a firm.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Subcontractors need to monitored to ensure that deadlines are met and quality standards are observed, thus administration costs will increase.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Outsourcing and offshoring have often been associated with ethical concerns and problems.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Quality management becomes more difficult.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smtClean="0"/>
              <a:t>The benefits of offshoring are subject to the external environment .. Ex: exchange rates, economic situations.</a:t>
            </a:r>
          </a:p>
        </p:txBody>
      </p:sp>
    </p:spTree>
    <p:extLst>
      <p:ext uri="{BB962C8B-B14F-4D97-AF65-F5344CB8AC3E}">
        <p14:creationId xmlns:p14="http://schemas.microsoft.com/office/powerpoint/2010/main" val="279729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Costs of holding stock: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991600" cy="4495800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Tw Cen MT" pitchFamily="34" charset="0"/>
              <a:buAutoNum type="alphaUcPeriod"/>
            </a:pPr>
            <a:r>
              <a:rPr lang="en-US" sz="2800" dirty="0" smtClean="0"/>
              <a:t>Storage costs , such as rent, insurance, and security.</a:t>
            </a:r>
          </a:p>
          <a:p>
            <a:pPr marL="514350" indent="-514350">
              <a:buSzPct val="80000"/>
              <a:buFont typeface="Tw Cen MT" pitchFamily="34" charset="0"/>
              <a:buAutoNum type="alphaUcPeriod"/>
            </a:pPr>
            <a:r>
              <a:rPr lang="en-US" sz="2800" dirty="0" smtClean="0"/>
              <a:t>Storing large volumes of perishable goods may be expensive and wasteful.</a:t>
            </a:r>
          </a:p>
          <a:p>
            <a:pPr marL="514350" indent="-514350">
              <a:buSzPct val="80000"/>
              <a:buFont typeface="Tw Cen MT" pitchFamily="34" charset="0"/>
              <a:buAutoNum type="alphaUcPeriod"/>
            </a:pPr>
            <a:r>
              <a:rPr lang="en-US" sz="2800" dirty="0" smtClean="0"/>
              <a:t>Stock can be illiquid so it is ties up working capital which could have been used elsewhere.</a:t>
            </a:r>
          </a:p>
          <a:p>
            <a:pPr marL="514350" indent="-514350">
              <a:buSzPct val="80000"/>
              <a:buFont typeface="Tw Cen MT" pitchFamily="34" charset="0"/>
              <a:buAutoNum type="alphaUcPeriod"/>
            </a:pPr>
            <a:r>
              <a:rPr lang="en-US" sz="2800" dirty="0" smtClean="0"/>
              <a:t>Changing fashion and tastes will mean that excess stocks will need to be heavily discounted in order to offload the products.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4096B44-194B-4F4F-B8AA-DDC3991959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8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Cost of holding insufficient stock: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2520D25-D318-47C6-A644-138B3CA4FA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45412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81200"/>
            <a:ext cx="8991600" cy="4267200"/>
          </a:xfrm>
        </p:spPr>
        <p:txBody>
          <a:bodyPr/>
          <a:lstStyle/>
          <a:p>
            <a:pPr marL="514350" indent="-514350">
              <a:buSzPct val="80000"/>
              <a:buFont typeface="Tw Cen MT" pitchFamily="34" charset="0"/>
              <a:buAutoNum type="alphaUcPeriod"/>
            </a:pPr>
            <a:r>
              <a:rPr lang="en-US" sz="2800" dirty="0" smtClean="0"/>
              <a:t>Lost sales since stock are not available to meet customer orders.</a:t>
            </a:r>
          </a:p>
          <a:p>
            <a:pPr marL="514350" indent="-514350">
              <a:buSzPct val="80000"/>
              <a:buFont typeface="Tw Cen MT" pitchFamily="34" charset="0"/>
              <a:buAutoNum type="alphaUcPeriod"/>
            </a:pPr>
            <a:r>
              <a:rPr lang="en-US" sz="2800" dirty="0" smtClean="0"/>
              <a:t>Halted production due to insufficient stock.</a:t>
            </a:r>
          </a:p>
          <a:p>
            <a:pPr marL="514350" indent="-514350">
              <a:buSzPct val="80000"/>
              <a:buFont typeface="Tw Cen MT" pitchFamily="34" charset="0"/>
              <a:buAutoNum type="alphaUcPeriod"/>
            </a:pPr>
            <a:r>
              <a:rPr lang="en-US" sz="2800" dirty="0" smtClean="0"/>
              <a:t>Damaged corporate image and reputation due to upset customers.</a:t>
            </a:r>
          </a:p>
          <a:p>
            <a:pPr marL="514350" indent="-514350">
              <a:buSzPct val="80000"/>
              <a:buFont typeface="Tw Cen MT" pitchFamily="34" charset="0"/>
              <a:buAutoNum type="alphaUcPeriod"/>
            </a:pPr>
            <a:r>
              <a:rPr lang="en-US" sz="2800" dirty="0" smtClean="0"/>
              <a:t>Higher costs since staffing costs still need to be paid.</a:t>
            </a:r>
          </a:p>
          <a:p>
            <a:pPr marL="514350" indent="-514350">
              <a:buSzPct val="80000"/>
              <a:buFont typeface="Tw Cen MT" pitchFamily="34" charset="0"/>
              <a:buAutoNum type="alphaUcPeriod"/>
            </a:pPr>
            <a:r>
              <a:rPr lang="en-US" sz="2800" dirty="0" smtClean="0"/>
              <a:t>Higher administration costs will be incurred as the firm places more orders more often.</a:t>
            </a:r>
          </a:p>
        </p:txBody>
      </p:sp>
    </p:spTree>
    <p:extLst>
      <p:ext uri="{BB962C8B-B14F-4D97-AF65-F5344CB8AC3E}">
        <p14:creationId xmlns:p14="http://schemas.microsoft.com/office/powerpoint/2010/main" val="298244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Just-in-case (JIC)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057400"/>
            <a:ext cx="815340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“Is the traditional stock management system that recognizes the need to maintain large amounts of stock in case there are supply or demand fluctuations.”</a:t>
            </a:r>
          </a:p>
          <a:p>
            <a:endParaRPr lang="en-US" sz="3600" dirty="0" smtClean="0"/>
          </a:p>
          <a:p>
            <a:r>
              <a:rPr lang="en-US" sz="3600" b="1" dirty="0" smtClean="0"/>
              <a:t>Example</a:t>
            </a:r>
            <a:r>
              <a:rPr lang="en-US" sz="3600" dirty="0" smtClean="0"/>
              <a:t>: Amazon at Christmas…</a:t>
            </a:r>
          </a:p>
          <a:p>
            <a:r>
              <a:rPr lang="pl-PL" sz="3600" dirty="0">
                <a:hlinkClick r:id="rId2"/>
              </a:rPr>
              <a:t>http://www.youtube.com/watch?v=</a:t>
            </a:r>
            <a:r>
              <a:rPr lang="pl-PL" sz="3600" dirty="0" smtClean="0">
                <a:hlinkClick r:id="rId2"/>
              </a:rPr>
              <a:t>Z2Bs0nqVyqs</a:t>
            </a:r>
            <a:r>
              <a:rPr lang="pl-PL" sz="3600" dirty="0" smtClean="0"/>
              <a:t> </a:t>
            </a:r>
          </a:p>
          <a:p>
            <a:r>
              <a:rPr lang="pl-PL" sz="3600" dirty="0">
                <a:hlinkClick r:id="rId3"/>
              </a:rPr>
              <a:t>http://www.youtube.com/watch?v=</a:t>
            </a:r>
            <a:r>
              <a:rPr lang="pl-PL" sz="3600" dirty="0" smtClean="0">
                <a:hlinkClick r:id="rId3"/>
              </a:rPr>
              <a:t>gcXoj_UBXv8</a:t>
            </a:r>
            <a:endParaRPr lang="pl-PL" sz="36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C5C231-AFE1-456D-80C6-BA91E65170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2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Advantages of JIC</a:t>
            </a:r>
          </a:p>
        </p:txBody>
      </p:sp>
      <p:sp>
        <p:nvSpPr>
          <p:cNvPr id="147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Allows a business to meet sudden changes in demand.</a:t>
            </a:r>
          </a:p>
          <a:p>
            <a:r>
              <a:rPr lang="en-US" smtClean="0"/>
              <a:t>Increased flexibility due to having sufficient stock (of inputs such as raw materials or component parts) enables the firm to speed up production if necessary.</a:t>
            </a:r>
          </a:p>
          <a:p>
            <a:r>
              <a:rPr lang="en-US" smtClean="0"/>
              <a:t>Allows a business to take advantage of purchasing economies of scale.</a:t>
            </a:r>
          </a:p>
          <a:p>
            <a:r>
              <a:rPr lang="en-US" smtClean="0"/>
              <a:t>Reduces downtime caused by a stock-out (lack of stock).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DDACC13-9994-4EF5-ABF1-BEB03E069B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9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Drawbacks of JIC</a:t>
            </a:r>
          </a:p>
        </p:txBody>
      </p:sp>
      <p:sp>
        <p:nvSpPr>
          <p:cNvPr id="14848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438400"/>
            <a:ext cx="8912225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 dirty="0" smtClean="0"/>
              <a:t>The same as “costs of holding stock”.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b="1" dirty="0" smtClean="0">
              <a:solidFill>
                <a:srgbClr val="FF0000"/>
              </a:solidFill>
            </a:endParaRPr>
          </a:p>
          <a:p>
            <a:pPr algn="ctr"/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A908C92-50D2-4DEF-B573-950D364D19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65175" y="3810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4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3719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Just-in-time (JIT)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8E7A58A-42AC-4E28-92F7-12E0C06483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950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057400"/>
            <a:ext cx="8153400" cy="4038600"/>
          </a:xfrm>
        </p:spPr>
        <p:txBody>
          <a:bodyPr/>
          <a:lstStyle/>
          <a:p>
            <a:r>
              <a:rPr lang="en-US" sz="3600" smtClean="0"/>
              <a:t>“Is a stock management method based on having stocks delivered as and when they are needed in the production process.”</a:t>
            </a:r>
          </a:p>
          <a:p>
            <a:endParaRPr lang="en-US" sz="3600" smtClean="0"/>
          </a:p>
          <a:p>
            <a:r>
              <a:rPr lang="en-US" sz="3600" b="1" smtClean="0"/>
              <a:t>Example</a:t>
            </a:r>
            <a:r>
              <a:rPr lang="en-US" sz="3600" smtClean="0"/>
              <a:t>: Car manufacturing</a:t>
            </a:r>
          </a:p>
        </p:txBody>
      </p:sp>
    </p:spTree>
    <p:extLst>
      <p:ext uri="{BB962C8B-B14F-4D97-AF65-F5344CB8AC3E}">
        <p14:creationId xmlns:p14="http://schemas.microsoft.com/office/powerpoint/2010/main" val="358506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1445</Words>
  <Application>Microsoft Macintosh PowerPoint</Application>
  <PresentationFormat>On-screen Show (4:3)</PresentationFormat>
  <Paragraphs>176</Paragraphs>
  <Slides>36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5.7 Stock Control &amp; Production Planning</vt:lpstr>
      <vt:lpstr>5.7 Production Planning – Exam Expectations</vt:lpstr>
      <vt:lpstr>Stock Control</vt:lpstr>
      <vt:lpstr>Costs of holding stock:</vt:lpstr>
      <vt:lpstr>Cost of holding insufficient stock:</vt:lpstr>
      <vt:lpstr>Just-in-case (JIC)</vt:lpstr>
      <vt:lpstr>Advantages of JIC</vt:lpstr>
      <vt:lpstr>Drawbacks of JIC</vt:lpstr>
      <vt:lpstr>Just-in-time (JIT)</vt:lpstr>
      <vt:lpstr>Advantages of JIT</vt:lpstr>
      <vt:lpstr>Limitations of JIT</vt:lpstr>
      <vt:lpstr>Traditional Stock Control</vt:lpstr>
      <vt:lpstr>Stock Control</vt:lpstr>
      <vt:lpstr>Stock Control Charts</vt:lpstr>
      <vt:lpstr>Stock Control Diagram</vt:lpstr>
      <vt:lpstr>Stock Control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Continued…</vt:lpstr>
      <vt:lpstr>Continued…</vt:lpstr>
      <vt:lpstr>Continued…</vt:lpstr>
      <vt:lpstr>Optimum Level of Stocks</vt:lpstr>
      <vt:lpstr>Capacity Utilization</vt:lpstr>
      <vt:lpstr>Continued…</vt:lpstr>
      <vt:lpstr>Outsourcing/Subcontracting &amp; Offshoring</vt:lpstr>
      <vt:lpstr>Advantages of Outsourcing</vt:lpstr>
      <vt:lpstr>Disadvantages of Outsourcing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5.7 Stock Control &amp; Production Planning</dc:title>
  <dc:creator>Liam Greenbank</dc:creator>
  <cp:lastModifiedBy>Liam Greenbank</cp:lastModifiedBy>
  <cp:revision>1</cp:revision>
  <dcterms:created xsi:type="dcterms:W3CDTF">2015-02-24T18:34:40Z</dcterms:created>
  <dcterms:modified xsi:type="dcterms:W3CDTF">2015-03-04T10:42:56Z</dcterms:modified>
</cp:coreProperties>
</file>