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7" d="100"/>
          <a:sy n="67" d="100"/>
        </p:scale>
        <p:origin x="-2288"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E8CCC6E-1460-B246-81F8-2730599BFE18}" type="datetimeFigureOut">
              <a:rPr lang="en-US" smtClean="0"/>
              <a:t>3/7/15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8C07F0-9427-2A4F-9167-0DC4D0FD2EB4}" type="slidenum">
              <a:rPr lang="en-US" smtClean="0"/>
              <a:t>‹#›</a:t>
            </a:fld>
            <a:endParaRPr lang="en-US"/>
          </a:p>
        </p:txBody>
      </p:sp>
    </p:spTree>
    <p:extLst>
      <p:ext uri="{BB962C8B-B14F-4D97-AF65-F5344CB8AC3E}">
        <p14:creationId xmlns:p14="http://schemas.microsoft.com/office/powerpoint/2010/main" val="3181197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8CCC6E-1460-B246-81F8-2730599BFE18}" type="datetimeFigureOut">
              <a:rPr lang="en-US" smtClean="0"/>
              <a:t>3/7/15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8C07F0-9427-2A4F-9167-0DC4D0FD2EB4}" type="slidenum">
              <a:rPr lang="en-US" smtClean="0"/>
              <a:t>‹#›</a:t>
            </a:fld>
            <a:endParaRPr lang="en-US"/>
          </a:p>
        </p:txBody>
      </p:sp>
    </p:spTree>
    <p:extLst>
      <p:ext uri="{BB962C8B-B14F-4D97-AF65-F5344CB8AC3E}">
        <p14:creationId xmlns:p14="http://schemas.microsoft.com/office/powerpoint/2010/main" val="861597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8CCC6E-1460-B246-81F8-2730599BFE18}" type="datetimeFigureOut">
              <a:rPr lang="en-US" smtClean="0"/>
              <a:t>3/7/15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8C07F0-9427-2A4F-9167-0DC4D0FD2EB4}" type="slidenum">
              <a:rPr lang="en-US" smtClean="0"/>
              <a:t>‹#›</a:t>
            </a:fld>
            <a:endParaRPr lang="en-US"/>
          </a:p>
        </p:txBody>
      </p:sp>
    </p:spTree>
    <p:extLst>
      <p:ext uri="{BB962C8B-B14F-4D97-AF65-F5344CB8AC3E}">
        <p14:creationId xmlns:p14="http://schemas.microsoft.com/office/powerpoint/2010/main" val="1238278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8CCC6E-1460-B246-81F8-2730599BFE18}" type="datetimeFigureOut">
              <a:rPr lang="en-US" smtClean="0"/>
              <a:t>3/7/15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8C07F0-9427-2A4F-9167-0DC4D0FD2EB4}" type="slidenum">
              <a:rPr lang="en-US" smtClean="0"/>
              <a:t>‹#›</a:t>
            </a:fld>
            <a:endParaRPr lang="en-US"/>
          </a:p>
        </p:txBody>
      </p:sp>
    </p:spTree>
    <p:extLst>
      <p:ext uri="{BB962C8B-B14F-4D97-AF65-F5344CB8AC3E}">
        <p14:creationId xmlns:p14="http://schemas.microsoft.com/office/powerpoint/2010/main" val="436708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8CCC6E-1460-B246-81F8-2730599BFE18}" type="datetimeFigureOut">
              <a:rPr lang="en-US" smtClean="0"/>
              <a:t>3/7/15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8C07F0-9427-2A4F-9167-0DC4D0FD2EB4}" type="slidenum">
              <a:rPr lang="en-US" smtClean="0"/>
              <a:t>‹#›</a:t>
            </a:fld>
            <a:endParaRPr lang="en-US"/>
          </a:p>
        </p:txBody>
      </p:sp>
    </p:spTree>
    <p:extLst>
      <p:ext uri="{BB962C8B-B14F-4D97-AF65-F5344CB8AC3E}">
        <p14:creationId xmlns:p14="http://schemas.microsoft.com/office/powerpoint/2010/main" val="34509510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E8CCC6E-1460-B246-81F8-2730599BFE18}" type="datetimeFigureOut">
              <a:rPr lang="en-US" smtClean="0"/>
              <a:t>3/7/15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8C07F0-9427-2A4F-9167-0DC4D0FD2EB4}" type="slidenum">
              <a:rPr lang="en-US" smtClean="0"/>
              <a:t>‹#›</a:t>
            </a:fld>
            <a:endParaRPr lang="en-US"/>
          </a:p>
        </p:txBody>
      </p:sp>
    </p:spTree>
    <p:extLst>
      <p:ext uri="{BB962C8B-B14F-4D97-AF65-F5344CB8AC3E}">
        <p14:creationId xmlns:p14="http://schemas.microsoft.com/office/powerpoint/2010/main" val="2767626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8CCC6E-1460-B246-81F8-2730599BFE18}" type="datetimeFigureOut">
              <a:rPr lang="en-US" smtClean="0"/>
              <a:t>3/7/15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8C07F0-9427-2A4F-9167-0DC4D0FD2EB4}" type="slidenum">
              <a:rPr lang="en-US" smtClean="0"/>
              <a:t>‹#›</a:t>
            </a:fld>
            <a:endParaRPr lang="en-US"/>
          </a:p>
        </p:txBody>
      </p:sp>
    </p:spTree>
    <p:extLst>
      <p:ext uri="{BB962C8B-B14F-4D97-AF65-F5344CB8AC3E}">
        <p14:creationId xmlns:p14="http://schemas.microsoft.com/office/powerpoint/2010/main" val="3967691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8CCC6E-1460-B246-81F8-2730599BFE18}" type="datetimeFigureOut">
              <a:rPr lang="en-US" smtClean="0"/>
              <a:t>3/7/15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8C07F0-9427-2A4F-9167-0DC4D0FD2EB4}" type="slidenum">
              <a:rPr lang="en-US" smtClean="0"/>
              <a:t>‹#›</a:t>
            </a:fld>
            <a:endParaRPr lang="en-US"/>
          </a:p>
        </p:txBody>
      </p:sp>
    </p:spTree>
    <p:extLst>
      <p:ext uri="{BB962C8B-B14F-4D97-AF65-F5344CB8AC3E}">
        <p14:creationId xmlns:p14="http://schemas.microsoft.com/office/powerpoint/2010/main" val="1478448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8CCC6E-1460-B246-81F8-2730599BFE18}" type="datetimeFigureOut">
              <a:rPr lang="en-US" smtClean="0"/>
              <a:t>3/7/15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8C07F0-9427-2A4F-9167-0DC4D0FD2EB4}" type="slidenum">
              <a:rPr lang="en-US" smtClean="0"/>
              <a:t>‹#›</a:t>
            </a:fld>
            <a:endParaRPr lang="en-US"/>
          </a:p>
        </p:txBody>
      </p:sp>
    </p:spTree>
    <p:extLst>
      <p:ext uri="{BB962C8B-B14F-4D97-AF65-F5344CB8AC3E}">
        <p14:creationId xmlns:p14="http://schemas.microsoft.com/office/powerpoint/2010/main" val="4155641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8CCC6E-1460-B246-81F8-2730599BFE18}" type="datetimeFigureOut">
              <a:rPr lang="en-US" smtClean="0"/>
              <a:t>3/7/15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8C07F0-9427-2A4F-9167-0DC4D0FD2EB4}" type="slidenum">
              <a:rPr lang="en-US" smtClean="0"/>
              <a:t>‹#›</a:t>
            </a:fld>
            <a:endParaRPr lang="en-US"/>
          </a:p>
        </p:txBody>
      </p:sp>
    </p:spTree>
    <p:extLst>
      <p:ext uri="{BB962C8B-B14F-4D97-AF65-F5344CB8AC3E}">
        <p14:creationId xmlns:p14="http://schemas.microsoft.com/office/powerpoint/2010/main" val="338872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8CCC6E-1460-B246-81F8-2730599BFE18}" type="datetimeFigureOut">
              <a:rPr lang="en-US" smtClean="0"/>
              <a:t>3/7/15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8C07F0-9427-2A4F-9167-0DC4D0FD2EB4}" type="slidenum">
              <a:rPr lang="en-US" smtClean="0"/>
              <a:t>‹#›</a:t>
            </a:fld>
            <a:endParaRPr lang="en-US"/>
          </a:p>
        </p:txBody>
      </p:sp>
    </p:spTree>
    <p:extLst>
      <p:ext uri="{BB962C8B-B14F-4D97-AF65-F5344CB8AC3E}">
        <p14:creationId xmlns:p14="http://schemas.microsoft.com/office/powerpoint/2010/main" val="418580007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8CCC6E-1460-B246-81F8-2730599BFE18}" type="datetimeFigureOut">
              <a:rPr lang="en-US" smtClean="0"/>
              <a:t>3/7/15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8C07F0-9427-2A4F-9167-0DC4D0FD2EB4}" type="slidenum">
              <a:rPr lang="en-US" smtClean="0"/>
              <a:t>‹#›</a:t>
            </a:fld>
            <a:endParaRPr lang="en-US"/>
          </a:p>
        </p:txBody>
      </p:sp>
    </p:spTree>
    <p:extLst>
      <p:ext uri="{BB962C8B-B14F-4D97-AF65-F5344CB8AC3E}">
        <p14:creationId xmlns:p14="http://schemas.microsoft.com/office/powerpoint/2010/main" val="2103921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gi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eaLnBrk="1" fontAlgn="auto" hangingPunct="1">
              <a:spcAft>
                <a:spcPts val="0"/>
              </a:spcAft>
              <a:defRPr/>
            </a:pPr>
            <a:r>
              <a:rPr lang="en-US" dirty="0" smtClean="0">
                <a:ea typeface="+mj-ea"/>
                <a:cs typeface="+mj-cs"/>
              </a:rPr>
              <a:t>Topic 5.8 (</a:t>
            </a:r>
            <a:r>
              <a:rPr lang="en-US" sz="4000" b="1" dirty="0" smtClean="0">
                <a:ea typeface="+mj-ea"/>
                <a:cs typeface="+mj-cs"/>
              </a:rPr>
              <a:t>only HL</a:t>
            </a:r>
            <a:r>
              <a:rPr lang="en-US" dirty="0" smtClean="0">
                <a:ea typeface="+mj-ea"/>
                <a:cs typeface="+mj-cs"/>
              </a:rPr>
              <a:t>)</a:t>
            </a:r>
            <a:endParaRPr lang="en-US" dirty="0">
              <a:ea typeface="+mj-ea"/>
              <a:cs typeface="+mj-cs"/>
            </a:endParaRPr>
          </a:p>
        </p:txBody>
      </p:sp>
      <p:sp>
        <p:nvSpPr>
          <p:cNvPr id="173058" name="Subtitle 2"/>
          <p:cNvSpPr>
            <a:spLocks noGrp="1"/>
          </p:cNvSpPr>
          <p:nvPr>
            <p:ph type="subTitle" idx="1"/>
          </p:nvPr>
        </p:nvSpPr>
        <p:spPr>
          <a:xfrm>
            <a:off x="1128887" y="3399705"/>
            <a:ext cx="6705600" cy="2342517"/>
          </a:xfrm>
        </p:spPr>
        <p:txBody>
          <a:bodyPr>
            <a:normAutofit/>
          </a:bodyPr>
          <a:lstStyle/>
          <a:p>
            <a:pPr eaLnBrk="1" hangingPunct="1"/>
            <a:r>
              <a:rPr lang="en-US" dirty="0" smtClean="0">
                <a:latin typeface="Tw Cen MT" charset="0"/>
              </a:rPr>
              <a:t>IB Business &amp; Management</a:t>
            </a:r>
          </a:p>
          <a:p>
            <a:pPr eaLnBrk="1" hangingPunct="1"/>
            <a:r>
              <a:rPr lang="en-US" dirty="0" smtClean="0">
                <a:latin typeface="Tw Cen MT" charset="0"/>
              </a:rPr>
              <a:t>Project Management</a:t>
            </a:r>
          </a:p>
          <a:p>
            <a:pPr eaLnBrk="1" hangingPunct="1"/>
            <a:r>
              <a:rPr lang="en-US" dirty="0" err="1" smtClean="0">
                <a:latin typeface="Tw Cen MT" charset="0"/>
              </a:rPr>
              <a:t>Mr</a:t>
            </a:r>
            <a:r>
              <a:rPr lang="en-US" dirty="0" smtClean="0">
                <a:latin typeface="Tw Cen MT" charset="0"/>
              </a:rPr>
              <a:t> L Greenbank</a:t>
            </a:r>
            <a:endParaRPr lang="en-US" dirty="0">
              <a:latin typeface="Tw Cen MT" charset="0"/>
            </a:endParaRPr>
          </a:p>
        </p:txBody>
      </p:sp>
      <p:sp>
        <p:nvSpPr>
          <p:cNvPr id="173059"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F4671382-9385-BB43-932E-4589C7CA1711}" type="slidenum">
              <a:rPr lang="en-US" sz="1400">
                <a:solidFill>
                  <a:schemeClr val="tx2"/>
                </a:solidFill>
              </a:rPr>
              <a:pPr eaLnBrk="1" hangingPunct="1"/>
              <a:t>1</a:t>
            </a:fld>
            <a:endParaRPr lang="en-US" sz="1400">
              <a:solidFill>
                <a:schemeClr val="tx2"/>
              </a:solidFill>
            </a:endParaRPr>
          </a:p>
        </p:txBody>
      </p:sp>
    </p:spTree>
    <p:extLst>
      <p:ext uri="{BB962C8B-B14F-4D97-AF65-F5344CB8AC3E}">
        <p14:creationId xmlns:p14="http://schemas.microsoft.com/office/powerpoint/2010/main" val="227962925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3" name="Content Placeholder 2"/>
          <p:cNvSpPr>
            <a:spLocks noGrp="1"/>
          </p:cNvSpPr>
          <p:nvPr>
            <p:ph sz="quarter" idx="1"/>
          </p:nvPr>
        </p:nvSpPr>
        <p:spPr>
          <a:xfrm>
            <a:off x="76200" y="1524000"/>
            <a:ext cx="8153400" cy="4495800"/>
          </a:xfrm>
        </p:spPr>
        <p:txBody>
          <a:bodyPr/>
          <a:lstStyle/>
          <a:p>
            <a:r>
              <a:rPr lang="en-US">
                <a:latin typeface="Tw Cen MT" charset="0"/>
              </a:rPr>
              <a:t>Example:</a:t>
            </a:r>
          </a:p>
        </p:txBody>
      </p:sp>
      <p:sp>
        <p:nvSpPr>
          <p:cNvPr id="18227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lnSpc>
                <a:spcPct val="80000"/>
              </a:lnSpc>
            </a:pPr>
            <a:fld id="{1F2C2CBA-5E1F-1640-B868-B14BDCB1301F}" type="slidenum">
              <a:rPr lang="en-US" sz="1200">
                <a:solidFill>
                  <a:srgbClr val="FFFFFF"/>
                </a:solidFill>
              </a:rPr>
              <a:pPr eaLnBrk="1" hangingPunct="1">
                <a:lnSpc>
                  <a:spcPct val="80000"/>
                </a:lnSpc>
              </a:pPr>
              <a:t>10</a:t>
            </a:fld>
            <a:endParaRPr lang="en-US" sz="1200">
              <a:solidFill>
                <a:srgbClr val="FFFFFF"/>
              </a:solidFill>
            </a:endParaRPr>
          </a:p>
        </p:txBody>
      </p:sp>
      <p:sp>
        <p:nvSpPr>
          <p:cNvPr id="182275" name="TextBox 4"/>
          <p:cNvSpPr txBox="1">
            <a:spLocks noChangeArrowheads="1"/>
          </p:cNvSpPr>
          <p:nvPr/>
        </p:nvSpPr>
        <p:spPr bwMode="auto">
          <a:xfrm>
            <a:off x="8429625" y="0"/>
            <a:ext cx="7143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2800">
                <a:solidFill>
                  <a:srgbClr val="FF0000"/>
                </a:solidFill>
                <a:latin typeface="Berlin Sans FB Demi" charset="0"/>
              </a:rPr>
              <a:t>HL</a:t>
            </a:r>
          </a:p>
        </p:txBody>
      </p:sp>
      <p:sp>
        <p:nvSpPr>
          <p:cNvPr id="182276" name="Title 1"/>
          <p:cNvSpPr>
            <a:spLocks noGrp="1"/>
          </p:cNvSpPr>
          <p:nvPr>
            <p:ph type="title"/>
          </p:nvPr>
        </p:nvSpPr>
        <p:spPr>
          <a:xfrm>
            <a:off x="612775" y="228600"/>
            <a:ext cx="8153400" cy="990600"/>
          </a:xfrm>
        </p:spPr>
        <p:txBody>
          <a:bodyPr/>
          <a:lstStyle/>
          <a:p>
            <a:pPr eaLnBrk="1" hangingPunct="1"/>
            <a:r>
              <a:rPr lang="en-US" sz="2400">
                <a:latin typeface="Tw Cen MT" charset="0"/>
              </a:rPr>
              <a:t>Continued…</a:t>
            </a:r>
          </a:p>
        </p:txBody>
      </p:sp>
      <p:graphicFrame>
        <p:nvGraphicFramePr>
          <p:cNvPr id="7" name="Table 6"/>
          <p:cNvGraphicFramePr>
            <a:graphicFrameLocks noGrp="1"/>
          </p:cNvGraphicFramePr>
          <p:nvPr/>
        </p:nvGraphicFramePr>
        <p:xfrm>
          <a:off x="304800" y="2362200"/>
          <a:ext cx="8483600" cy="4043504"/>
        </p:xfrm>
        <a:graphic>
          <a:graphicData uri="http://schemas.openxmlformats.org/drawingml/2006/table">
            <a:tbl>
              <a:tblPr firstRow="1" bandRow="1">
                <a:tableStyleId>{6E25E649-3F16-4E02-A733-19D2CDBF48F0}</a:tableStyleId>
              </a:tblPr>
              <a:tblGrid>
                <a:gridCol w="1238642"/>
                <a:gridCol w="4400496"/>
                <a:gridCol w="1524091"/>
                <a:gridCol w="1320371"/>
              </a:tblGrid>
              <a:tr h="761953">
                <a:tc>
                  <a:txBody>
                    <a:bodyPr/>
                    <a:lstStyle/>
                    <a:p>
                      <a:r>
                        <a:rPr lang="en-US" sz="2200" dirty="0" smtClean="0"/>
                        <a:t>Activity</a:t>
                      </a:r>
                      <a:endParaRPr lang="en-US" sz="2200" dirty="0"/>
                    </a:p>
                  </a:txBody>
                  <a:tcPr marL="91445" marR="91445" marT="45714" marB="45714"/>
                </a:tc>
                <a:tc>
                  <a:txBody>
                    <a:bodyPr/>
                    <a:lstStyle/>
                    <a:p>
                      <a:r>
                        <a:rPr lang="en-US" sz="2200" dirty="0" smtClean="0"/>
                        <a:t>Description</a:t>
                      </a:r>
                      <a:endParaRPr lang="en-US" sz="2200" dirty="0"/>
                    </a:p>
                  </a:txBody>
                  <a:tcPr marL="91445" marR="91445" marT="45714" marB="45714"/>
                </a:tc>
                <a:tc>
                  <a:txBody>
                    <a:bodyPr/>
                    <a:lstStyle/>
                    <a:p>
                      <a:r>
                        <a:rPr lang="en-US" sz="2200" dirty="0" smtClean="0"/>
                        <a:t>Proceeded</a:t>
                      </a:r>
                      <a:r>
                        <a:rPr lang="en-US" sz="2200" baseline="0" dirty="0" smtClean="0"/>
                        <a:t> by</a:t>
                      </a:r>
                      <a:endParaRPr lang="en-US" sz="2200" dirty="0"/>
                    </a:p>
                  </a:txBody>
                  <a:tcPr marL="91445" marR="91445" marT="45714" marB="45714"/>
                </a:tc>
                <a:tc>
                  <a:txBody>
                    <a:bodyPr/>
                    <a:lstStyle/>
                    <a:p>
                      <a:r>
                        <a:rPr lang="en-US" sz="2200" dirty="0" smtClean="0"/>
                        <a:t>Duration</a:t>
                      </a:r>
                      <a:endParaRPr lang="en-US" sz="2200" dirty="0"/>
                    </a:p>
                  </a:txBody>
                  <a:tcPr marL="91445" marR="91445" marT="45714" marB="45714"/>
                </a:tc>
              </a:tr>
              <a:tr h="761953">
                <a:tc>
                  <a:txBody>
                    <a:bodyPr/>
                    <a:lstStyle/>
                    <a:p>
                      <a:r>
                        <a:rPr lang="en-US" sz="2200" dirty="0" smtClean="0"/>
                        <a:t>A</a:t>
                      </a:r>
                      <a:endParaRPr lang="en-US" sz="2200" dirty="0"/>
                    </a:p>
                  </a:txBody>
                  <a:tcPr marL="91445" marR="91445" marT="45714" marB="45714"/>
                </a:tc>
                <a:tc>
                  <a:txBody>
                    <a:bodyPr/>
                    <a:lstStyle/>
                    <a:p>
                      <a:r>
                        <a:rPr lang="en-US" sz="2200" dirty="0" smtClean="0"/>
                        <a:t>Send</a:t>
                      </a:r>
                      <a:r>
                        <a:rPr lang="en-US" sz="2200" baseline="0" dirty="0" smtClean="0"/>
                        <a:t> out invitations and wait for replies</a:t>
                      </a:r>
                      <a:endParaRPr lang="en-US" sz="2200" dirty="0"/>
                    </a:p>
                  </a:txBody>
                  <a:tcPr marL="91445" marR="91445" marT="45714" marB="45714"/>
                </a:tc>
                <a:tc>
                  <a:txBody>
                    <a:bodyPr/>
                    <a:lstStyle/>
                    <a:p>
                      <a:r>
                        <a:rPr lang="en-US" sz="2200" dirty="0" smtClean="0"/>
                        <a:t>-</a:t>
                      </a:r>
                      <a:endParaRPr lang="en-US" sz="2200" dirty="0"/>
                    </a:p>
                  </a:txBody>
                  <a:tcPr marL="91445" marR="91445" marT="45714" marB="45714"/>
                </a:tc>
                <a:tc>
                  <a:txBody>
                    <a:bodyPr/>
                    <a:lstStyle/>
                    <a:p>
                      <a:r>
                        <a:rPr lang="en-US" sz="2200" dirty="0" smtClean="0"/>
                        <a:t>7</a:t>
                      </a:r>
                      <a:endParaRPr lang="en-US" sz="2200" dirty="0"/>
                    </a:p>
                  </a:txBody>
                  <a:tcPr marL="91445" marR="91445" marT="45714" marB="45714"/>
                </a:tc>
              </a:tr>
              <a:tr h="761953">
                <a:tc>
                  <a:txBody>
                    <a:bodyPr/>
                    <a:lstStyle/>
                    <a:p>
                      <a:r>
                        <a:rPr lang="en-US" sz="2200" dirty="0" smtClean="0"/>
                        <a:t>B</a:t>
                      </a:r>
                      <a:endParaRPr lang="en-US" sz="2200" dirty="0"/>
                    </a:p>
                  </a:txBody>
                  <a:tcPr marL="91445" marR="91445" marT="45714" marB="45714"/>
                </a:tc>
                <a:tc>
                  <a:txBody>
                    <a:bodyPr/>
                    <a:lstStyle/>
                    <a:p>
                      <a:r>
                        <a:rPr lang="en-US" sz="2200" dirty="0" smtClean="0"/>
                        <a:t>Research and book suitable venue based on numbers</a:t>
                      </a:r>
                      <a:endParaRPr lang="en-US" sz="2200" dirty="0"/>
                    </a:p>
                  </a:txBody>
                  <a:tcPr marL="91445" marR="91445" marT="45714" marB="45714"/>
                </a:tc>
                <a:tc>
                  <a:txBody>
                    <a:bodyPr/>
                    <a:lstStyle/>
                    <a:p>
                      <a:r>
                        <a:rPr lang="en-US" sz="2200" dirty="0" smtClean="0"/>
                        <a:t>A</a:t>
                      </a:r>
                      <a:endParaRPr lang="en-US" sz="2200" dirty="0"/>
                    </a:p>
                  </a:txBody>
                  <a:tcPr marL="91445" marR="91445" marT="45714" marB="45714"/>
                </a:tc>
                <a:tc>
                  <a:txBody>
                    <a:bodyPr/>
                    <a:lstStyle/>
                    <a:p>
                      <a:r>
                        <a:rPr lang="en-US" sz="2200" dirty="0" smtClean="0"/>
                        <a:t>2</a:t>
                      </a:r>
                      <a:endParaRPr lang="en-US" sz="2200" dirty="0"/>
                    </a:p>
                  </a:txBody>
                  <a:tcPr marL="91445" marR="91445" marT="45714" marB="45714"/>
                </a:tc>
              </a:tr>
              <a:tr h="761953">
                <a:tc>
                  <a:txBody>
                    <a:bodyPr/>
                    <a:lstStyle/>
                    <a:p>
                      <a:r>
                        <a:rPr lang="en-US" sz="2200" dirty="0" smtClean="0"/>
                        <a:t>C</a:t>
                      </a:r>
                      <a:endParaRPr lang="en-US" sz="2200" dirty="0"/>
                    </a:p>
                  </a:txBody>
                  <a:tcPr marL="91445" marR="91445" marT="45714" marB="45714"/>
                </a:tc>
                <a:tc>
                  <a:txBody>
                    <a:bodyPr/>
                    <a:lstStyle/>
                    <a:p>
                      <a:r>
                        <a:rPr lang="en-US" sz="2200" dirty="0" smtClean="0"/>
                        <a:t>Book entertainment (music and awards</a:t>
                      </a:r>
                      <a:r>
                        <a:rPr lang="en-US" sz="2200" baseline="0" dirty="0" smtClean="0"/>
                        <a:t> ceremony)</a:t>
                      </a:r>
                      <a:endParaRPr lang="en-US" sz="2200" dirty="0"/>
                    </a:p>
                  </a:txBody>
                  <a:tcPr marL="91445" marR="91445" marT="45714" marB="45714"/>
                </a:tc>
                <a:tc>
                  <a:txBody>
                    <a:bodyPr/>
                    <a:lstStyle/>
                    <a:p>
                      <a:r>
                        <a:rPr lang="en-US" sz="2200" dirty="0" smtClean="0"/>
                        <a:t>B</a:t>
                      </a:r>
                      <a:endParaRPr lang="en-US" sz="2200" dirty="0"/>
                    </a:p>
                  </a:txBody>
                  <a:tcPr marL="91445" marR="91445" marT="45714" marB="45714"/>
                </a:tc>
                <a:tc>
                  <a:txBody>
                    <a:bodyPr/>
                    <a:lstStyle/>
                    <a:p>
                      <a:r>
                        <a:rPr lang="en-US" sz="2200" dirty="0" smtClean="0"/>
                        <a:t>5</a:t>
                      </a:r>
                      <a:endParaRPr lang="en-US" sz="2200" dirty="0"/>
                    </a:p>
                  </a:txBody>
                  <a:tcPr marL="91445" marR="91445" marT="45714" marB="45714"/>
                </a:tc>
              </a:tr>
              <a:tr h="497776">
                <a:tc>
                  <a:txBody>
                    <a:bodyPr/>
                    <a:lstStyle/>
                    <a:p>
                      <a:r>
                        <a:rPr lang="en-US" sz="2200" dirty="0" smtClean="0"/>
                        <a:t>D</a:t>
                      </a:r>
                      <a:endParaRPr lang="en-US" sz="2200" dirty="0"/>
                    </a:p>
                  </a:txBody>
                  <a:tcPr marL="91445" marR="91445" marT="45714" marB="45714"/>
                </a:tc>
                <a:tc>
                  <a:txBody>
                    <a:bodyPr/>
                    <a:lstStyle/>
                    <a:p>
                      <a:r>
                        <a:rPr lang="en-US" sz="2200" dirty="0" smtClean="0"/>
                        <a:t>Order</a:t>
                      </a:r>
                      <a:r>
                        <a:rPr lang="en-US" sz="2200" baseline="0" dirty="0" smtClean="0"/>
                        <a:t> drinks and cake for delivery</a:t>
                      </a:r>
                      <a:endParaRPr lang="en-US" sz="2200" dirty="0"/>
                    </a:p>
                  </a:txBody>
                  <a:tcPr marL="91445" marR="91445" marT="45714" marB="45714"/>
                </a:tc>
                <a:tc>
                  <a:txBody>
                    <a:bodyPr/>
                    <a:lstStyle/>
                    <a:p>
                      <a:r>
                        <a:rPr lang="en-US" sz="2200" dirty="0" smtClean="0"/>
                        <a:t>B</a:t>
                      </a:r>
                      <a:endParaRPr lang="en-US" sz="2200" dirty="0"/>
                    </a:p>
                  </a:txBody>
                  <a:tcPr marL="91445" marR="91445" marT="45714" marB="45714"/>
                </a:tc>
                <a:tc>
                  <a:txBody>
                    <a:bodyPr/>
                    <a:lstStyle/>
                    <a:p>
                      <a:r>
                        <a:rPr lang="en-US" sz="2200" dirty="0" smtClean="0"/>
                        <a:t>7</a:t>
                      </a:r>
                      <a:endParaRPr lang="en-US" sz="2200" dirty="0"/>
                    </a:p>
                  </a:txBody>
                  <a:tcPr marL="91445" marR="91445" marT="45714" marB="45714"/>
                </a:tc>
              </a:tr>
              <a:tr h="497776">
                <a:tc>
                  <a:txBody>
                    <a:bodyPr/>
                    <a:lstStyle/>
                    <a:p>
                      <a:r>
                        <a:rPr lang="en-US" sz="2200" dirty="0" smtClean="0"/>
                        <a:t>E</a:t>
                      </a:r>
                      <a:endParaRPr lang="en-US" sz="2200" dirty="0"/>
                    </a:p>
                  </a:txBody>
                  <a:tcPr marL="91445" marR="91445" marT="45714" marB="45714"/>
                </a:tc>
                <a:tc>
                  <a:txBody>
                    <a:bodyPr/>
                    <a:lstStyle/>
                    <a:p>
                      <a:r>
                        <a:rPr lang="en-US" sz="2200" dirty="0" smtClean="0"/>
                        <a:t>Set up hall and stage for party</a:t>
                      </a:r>
                      <a:endParaRPr lang="en-US" sz="2200" dirty="0"/>
                    </a:p>
                  </a:txBody>
                  <a:tcPr marL="91445" marR="91445" marT="45714" marB="45714"/>
                </a:tc>
                <a:tc>
                  <a:txBody>
                    <a:bodyPr/>
                    <a:lstStyle/>
                    <a:p>
                      <a:r>
                        <a:rPr lang="en-US" sz="2200" dirty="0" smtClean="0"/>
                        <a:t>C, D</a:t>
                      </a:r>
                      <a:endParaRPr lang="en-US" sz="2200" dirty="0"/>
                    </a:p>
                  </a:txBody>
                  <a:tcPr marL="91445" marR="91445" marT="45714" marB="45714"/>
                </a:tc>
                <a:tc>
                  <a:txBody>
                    <a:bodyPr/>
                    <a:lstStyle/>
                    <a:p>
                      <a:r>
                        <a:rPr lang="en-US" sz="2200" dirty="0" smtClean="0"/>
                        <a:t>3</a:t>
                      </a:r>
                      <a:endParaRPr lang="en-US" sz="2200" dirty="0"/>
                    </a:p>
                  </a:txBody>
                  <a:tcPr marL="91445" marR="91445" marT="45714" marB="45714"/>
                </a:tc>
              </a:tr>
            </a:tbl>
          </a:graphicData>
        </a:graphic>
      </p:graphicFrame>
    </p:spTree>
    <p:extLst>
      <p:ext uri="{BB962C8B-B14F-4D97-AF65-F5344CB8AC3E}">
        <p14:creationId xmlns:p14="http://schemas.microsoft.com/office/powerpoint/2010/main" val="40740184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7" name="Content Placeholder 2"/>
          <p:cNvSpPr>
            <a:spLocks noGrp="1"/>
          </p:cNvSpPr>
          <p:nvPr>
            <p:ph sz="quarter" idx="1"/>
          </p:nvPr>
        </p:nvSpPr>
        <p:spPr>
          <a:xfrm>
            <a:off x="533400" y="1676400"/>
            <a:ext cx="8153400" cy="4495800"/>
          </a:xfrm>
        </p:spPr>
        <p:txBody>
          <a:bodyPr/>
          <a:lstStyle/>
          <a:p>
            <a:r>
              <a:rPr lang="en-US" sz="3200">
                <a:latin typeface="Tw Cen MT" charset="0"/>
              </a:rPr>
              <a:t>How to calculate: </a:t>
            </a:r>
            <a:r>
              <a:rPr lang="en-US" sz="1800">
                <a:latin typeface="Tw Cen MT" charset="0"/>
              </a:rPr>
              <a:t>(IBID book pg. 720-728)</a:t>
            </a:r>
            <a:endParaRPr lang="en-US" sz="3200">
              <a:latin typeface="Tw Cen MT" charset="0"/>
            </a:endParaRPr>
          </a:p>
          <a:p>
            <a:pPr lvl="1"/>
            <a:r>
              <a:rPr lang="en-US" sz="2800">
                <a:latin typeface="Tw Cen MT" charset="0"/>
              </a:rPr>
              <a:t>Free and Total Float</a:t>
            </a:r>
          </a:p>
          <a:p>
            <a:pPr lvl="1"/>
            <a:r>
              <a:rPr lang="en-US" sz="2800">
                <a:latin typeface="Tw Cen MT" charset="0"/>
              </a:rPr>
              <a:t>Dummy Activities</a:t>
            </a:r>
          </a:p>
        </p:txBody>
      </p:sp>
      <p:sp>
        <p:nvSpPr>
          <p:cNvPr id="18329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lnSpc>
                <a:spcPct val="80000"/>
              </a:lnSpc>
            </a:pPr>
            <a:fld id="{75E184BB-C935-4341-9682-F4346ACD61A3}" type="slidenum">
              <a:rPr lang="en-US" sz="1200">
                <a:solidFill>
                  <a:srgbClr val="FFFFFF"/>
                </a:solidFill>
              </a:rPr>
              <a:pPr eaLnBrk="1" hangingPunct="1">
                <a:lnSpc>
                  <a:spcPct val="80000"/>
                </a:lnSpc>
              </a:pPr>
              <a:t>11</a:t>
            </a:fld>
            <a:endParaRPr lang="en-US" sz="1200">
              <a:solidFill>
                <a:srgbClr val="FFFFFF"/>
              </a:solidFill>
            </a:endParaRPr>
          </a:p>
        </p:txBody>
      </p:sp>
      <p:sp>
        <p:nvSpPr>
          <p:cNvPr id="183299" name="TextBox 4"/>
          <p:cNvSpPr txBox="1">
            <a:spLocks noChangeArrowheads="1"/>
          </p:cNvSpPr>
          <p:nvPr/>
        </p:nvSpPr>
        <p:spPr bwMode="auto">
          <a:xfrm>
            <a:off x="8429625" y="0"/>
            <a:ext cx="7143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2800">
                <a:solidFill>
                  <a:srgbClr val="FF0000"/>
                </a:solidFill>
                <a:latin typeface="Berlin Sans FB Demi" charset="0"/>
              </a:rPr>
              <a:t>HL</a:t>
            </a:r>
          </a:p>
        </p:txBody>
      </p:sp>
      <p:sp>
        <p:nvSpPr>
          <p:cNvPr id="183300" name="Title 1"/>
          <p:cNvSpPr>
            <a:spLocks noGrp="1"/>
          </p:cNvSpPr>
          <p:nvPr>
            <p:ph type="title"/>
          </p:nvPr>
        </p:nvSpPr>
        <p:spPr>
          <a:xfrm>
            <a:off x="612775" y="228600"/>
            <a:ext cx="8153400" cy="990600"/>
          </a:xfrm>
        </p:spPr>
        <p:txBody>
          <a:bodyPr/>
          <a:lstStyle/>
          <a:p>
            <a:pPr eaLnBrk="1" hangingPunct="1"/>
            <a:r>
              <a:rPr lang="en-US" sz="2400">
                <a:latin typeface="Tw Cen MT" charset="0"/>
              </a:rPr>
              <a:t>Continued…</a:t>
            </a:r>
          </a:p>
        </p:txBody>
      </p:sp>
      <p:sp>
        <p:nvSpPr>
          <p:cNvPr id="183301" name="TextBox 6"/>
          <p:cNvSpPr txBox="1">
            <a:spLocks noChangeArrowheads="1"/>
          </p:cNvSpPr>
          <p:nvPr/>
        </p:nvSpPr>
        <p:spPr bwMode="auto">
          <a:xfrm>
            <a:off x="2362200" y="4343400"/>
            <a:ext cx="5410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7200" b="1">
                <a:solidFill>
                  <a:srgbClr val="FF0000"/>
                </a:solidFill>
                <a:latin typeface="Bradley Hand ITC" charset="0"/>
              </a:rPr>
              <a:t>NOTES !!</a:t>
            </a:r>
          </a:p>
        </p:txBody>
      </p:sp>
    </p:spTree>
    <p:extLst>
      <p:ext uri="{BB962C8B-B14F-4D97-AF65-F5344CB8AC3E}">
        <p14:creationId xmlns:p14="http://schemas.microsoft.com/office/powerpoint/2010/main" val="6213100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7" name="Title 1"/>
          <p:cNvSpPr>
            <a:spLocks noGrp="1"/>
          </p:cNvSpPr>
          <p:nvPr>
            <p:ph type="title"/>
          </p:nvPr>
        </p:nvSpPr>
        <p:spPr>
          <a:xfrm>
            <a:off x="612775" y="228600"/>
            <a:ext cx="8153400" cy="990600"/>
          </a:xfrm>
        </p:spPr>
        <p:txBody>
          <a:bodyPr/>
          <a:lstStyle/>
          <a:p>
            <a:r>
              <a:rPr lang="en-US">
                <a:latin typeface="Tw Cen MT" charset="0"/>
              </a:rPr>
              <a:t>Dummy	Definition</a:t>
            </a:r>
          </a:p>
        </p:txBody>
      </p:sp>
      <p:sp>
        <p:nvSpPr>
          <p:cNvPr id="193538" name="Content Placeholder 2"/>
          <p:cNvSpPr>
            <a:spLocks noGrp="1"/>
          </p:cNvSpPr>
          <p:nvPr>
            <p:ph sz="quarter" idx="1"/>
          </p:nvPr>
        </p:nvSpPr>
        <p:spPr>
          <a:xfrm>
            <a:off x="612775" y="1600200"/>
            <a:ext cx="8153400" cy="4495800"/>
          </a:xfrm>
        </p:spPr>
        <p:txBody>
          <a:bodyPr/>
          <a:lstStyle/>
          <a:p>
            <a:r>
              <a:rPr lang="en-US">
                <a:latin typeface="Tw Cen MT" charset="0"/>
              </a:rPr>
              <a:t>A dummy activity is an activity that uses no time or resources, but is included in a network to maintain the logic of the diagram and the relations between activities </a:t>
            </a:r>
          </a:p>
        </p:txBody>
      </p:sp>
      <p:sp>
        <p:nvSpPr>
          <p:cNvPr id="4" name="Slide Number Placeholder 3"/>
          <p:cNvSpPr>
            <a:spLocks noGrp="1"/>
          </p:cNvSpPr>
          <p:nvPr>
            <p:ph type="sldNum" sz="quarter" idx="12"/>
          </p:nvPr>
        </p:nvSpPr>
        <p:spPr/>
        <p:txBody>
          <a:bodyPr>
            <a:normAutofit/>
          </a:bodyPr>
          <a:lstStyle/>
          <a:p>
            <a:pPr>
              <a:defRPr/>
            </a:pPr>
            <a:fld id="{C4AF8F3C-BCCD-464D-ADFD-8258F5527637}" type="slidenum">
              <a:rPr lang="en-US"/>
              <a:pPr>
                <a:defRPr/>
              </a:pPr>
              <a:t>12</a:t>
            </a:fld>
            <a:endParaRPr lang="en-US"/>
          </a:p>
        </p:txBody>
      </p:sp>
    </p:spTree>
    <p:extLst>
      <p:ext uri="{BB962C8B-B14F-4D97-AF65-F5344CB8AC3E}">
        <p14:creationId xmlns:p14="http://schemas.microsoft.com/office/powerpoint/2010/main" val="11931206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1" name="Title 1"/>
          <p:cNvSpPr>
            <a:spLocks noGrp="1"/>
          </p:cNvSpPr>
          <p:nvPr>
            <p:ph type="title"/>
          </p:nvPr>
        </p:nvSpPr>
        <p:spPr>
          <a:xfrm>
            <a:off x="76200" y="228600"/>
            <a:ext cx="8991600" cy="990600"/>
          </a:xfrm>
        </p:spPr>
        <p:txBody>
          <a:bodyPr/>
          <a:lstStyle/>
          <a:p>
            <a:r>
              <a:rPr lang="en-US" b="1">
                <a:latin typeface="Tw Cen MT" charset="0"/>
              </a:rPr>
              <a:t>Advantages</a:t>
            </a:r>
            <a:r>
              <a:rPr lang="en-US">
                <a:latin typeface="Tw Cen MT" charset="0"/>
              </a:rPr>
              <a:t> of Network Analysis (CPA)</a:t>
            </a:r>
          </a:p>
        </p:txBody>
      </p:sp>
      <p:sp>
        <p:nvSpPr>
          <p:cNvPr id="3" name="Content Placeholder 2"/>
          <p:cNvSpPr>
            <a:spLocks noGrp="1"/>
          </p:cNvSpPr>
          <p:nvPr>
            <p:ph sz="quarter" idx="1"/>
          </p:nvPr>
        </p:nvSpPr>
        <p:spPr>
          <a:xfrm>
            <a:off x="76200" y="1447800"/>
            <a:ext cx="9067800" cy="4495800"/>
          </a:xfrm>
        </p:spPr>
        <p:txBody>
          <a:bodyPr>
            <a:normAutofit fontScale="92500" lnSpcReduction="10000"/>
          </a:bodyPr>
          <a:lstStyle/>
          <a:p>
            <a:pPr marL="457200" indent="-457200">
              <a:buSzPct val="80000"/>
              <a:buFont typeface="+mj-lt"/>
              <a:buAutoNum type="alphaUcPeriod"/>
              <a:defRPr/>
            </a:pPr>
            <a:r>
              <a:rPr lang="en-US" sz="2400" dirty="0" smtClean="0">
                <a:ea typeface="+mn-ea"/>
                <a:cs typeface="+mn-cs"/>
              </a:rPr>
              <a:t>Provides a visual representation of a problem, thus it is easier for some people to understand.</a:t>
            </a:r>
          </a:p>
          <a:p>
            <a:pPr marL="457200" indent="-457200">
              <a:buSzPct val="80000"/>
              <a:buFont typeface="+mj-lt"/>
              <a:buAutoNum type="alphaUcPeriod"/>
              <a:defRPr/>
            </a:pPr>
            <a:r>
              <a:rPr lang="en-US" sz="2400" dirty="0" smtClean="0">
                <a:ea typeface="+mn-ea"/>
                <a:cs typeface="+mn-cs"/>
              </a:rPr>
              <a:t>As a decision-making tool,  encourages forward planning.</a:t>
            </a:r>
          </a:p>
          <a:p>
            <a:pPr marL="457200" indent="-457200">
              <a:buSzPct val="80000"/>
              <a:buFont typeface="+mj-lt"/>
              <a:buAutoNum type="alphaUcPeriod"/>
              <a:defRPr/>
            </a:pPr>
            <a:r>
              <a:rPr lang="en-US" sz="2400" dirty="0" smtClean="0">
                <a:ea typeface="+mn-ea"/>
                <a:cs typeface="+mn-cs"/>
              </a:rPr>
              <a:t>Helps managers consider different aspects of a particular project.</a:t>
            </a:r>
          </a:p>
          <a:p>
            <a:pPr marL="457200" indent="-457200">
              <a:buSzPct val="80000"/>
              <a:buFont typeface="+mj-lt"/>
              <a:buAutoNum type="alphaUcPeriod"/>
              <a:defRPr/>
            </a:pPr>
            <a:r>
              <a:rPr lang="en-US" sz="2400" dirty="0" smtClean="0">
                <a:ea typeface="+mn-ea"/>
                <a:cs typeface="+mn-cs"/>
              </a:rPr>
              <a:t>Promoted operational efficiency by identifying the critical path (shortest time and free float) and customers will get timely delivery of their order.</a:t>
            </a:r>
          </a:p>
          <a:p>
            <a:pPr marL="457200" indent="-457200">
              <a:buSzPct val="80000"/>
              <a:buFont typeface="+mj-lt"/>
              <a:buAutoNum type="alphaUcPeriod"/>
              <a:defRPr/>
            </a:pPr>
            <a:r>
              <a:rPr lang="en-US" sz="2400" dirty="0" smtClean="0">
                <a:ea typeface="+mn-ea"/>
                <a:cs typeface="+mn-cs"/>
              </a:rPr>
              <a:t>Help firms have better cash flow management by identifying when certain activities can start and how long tasks should last.</a:t>
            </a:r>
          </a:p>
          <a:p>
            <a:pPr marL="457200" indent="-457200">
              <a:buSzPct val="80000"/>
              <a:buFont typeface="+mj-lt"/>
              <a:buAutoNum type="alphaUcPeriod"/>
              <a:defRPr/>
            </a:pPr>
            <a:r>
              <a:rPr lang="en-US" sz="2400" dirty="0" smtClean="0">
                <a:ea typeface="+mn-ea"/>
                <a:cs typeface="+mn-cs"/>
              </a:rPr>
              <a:t>Prove useful for stock management, thus reducing storage costs and expenses of holding stocks.</a:t>
            </a:r>
          </a:p>
          <a:p>
            <a:pPr marL="457200" indent="-457200">
              <a:buSzPct val="80000"/>
              <a:buFont typeface="+mj-lt"/>
              <a:buAutoNum type="alphaUcPeriod"/>
              <a:defRPr/>
            </a:pPr>
            <a:r>
              <a:rPr lang="en-US" sz="2400" dirty="0" smtClean="0">
                <a:ea typeface="+mn-ea"/>
                <a:cs typeface="+mn-cs"/>
              </a:rPr>
              <a:t>Useful for a range of business issues and problems. Works well with JIT production systems.</a:t>
            </a:r>
          </a:p>
          <a:p>
            <a:pPr>
              <a:buFont typeface="Wingdings" pitchFamily="2" charset="2"/>
              <a:buChar char=""/>
              <a:defRPr/>
            </a:pPr>
            <a:endParaRPr lang="en-US" sz="2400" dirty="0">
              <a:ea typeface="+mn-ea"/>
              <a:cs typeface="+mn-cs"/>
            </a:endParaRPr>
          </a:p>
        </p:txBody>
      </p:sp>
      <p:sp>
        <p:nvSpPr>
          <p:cNvPr id="18432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lnSpc>
                <a:spcPct val="80000"/>
              </a:lnSpc>
            </a:pPr>
            <a:fld id="{9F795AB7-88A0-514F-9E40-DFE61287283A}" type="slidenum">
              <a:rPr lang="en-US" sz="1200">
                <a:solidFill>
                  <a:srgbClr val="FFFFFF"/>
                </a:solidFill>
              </a:rPr>
              <a:pPr eaLnBrk="1" hangingPunct="1">
                <a:lnSpc>
                  <a:spcPct val="80000"/>
                </a:lnSpc>
              </a:pPr>
              <a:t>13</a:t>
            </a:fld>
            <a:endParaRPr lang="en-US" sz="1200">
              <a:solidFill>
                <a:srgbClr val="FFFFFF"/>
              </a:solidFill>
            </a:endParaRPr>
          </a:p>
        </p:txBody>
      </p:sp>
      <p:sp>
        <p:nvSpPr>
          <p:cNvPr id="184324" name="TextBox 6"/>
          <p:cNvSpPr txBox="1">
            <a:spLocks noChangeArrowheads="1"/>
          </p:cNvSpPr>
          <p:nvPr/>
        </p:nvSpPr>
        <p:spPr bwMode="auto">
          <a:xfrm>
            <a:off x="8429625" y="0"/>
            <a:ext cx="7143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2800">
                <a:solidFill>
                  <a:srgbClr val="FF0000"/>
                </a:solidFill>
                <a:latin typeface="Berlin Sans FB Demi" charset="0"/>
              </a:rPr>
              <a:t>HL</a:t>
            </a:r>
          </a:p>
        </p:txBody>
      </p:sp>
    </p:spTree>
    <p:extLst>
      <p:ext uri="{BB962C8B-B14F-4D97-AF65-F5344CB8AC3E}">
        <p14:creationId xmlns:p14="http://schemas.microsoft.com/office/powerpoint/2010/main" val="735062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5" name="Title 1"/>
          <p:cNvSpPr>
            <a:spLocks noGrp="1"/>
          </p:cNvSpPr>
          <p:nvPr>
            <p:ph type="title"/>
          </p:nvPr>
        </p:nvSpPr>
        <p:spPr>
          <a:xfrm>
            <a:off x="228600" y="228600"/>
            <a:ext cx="8991600" cy="990600"/>
          </a:xfrm>
        </p:spPr>
        <p:txBody>
          <a:bodyPr/>
          <a:lstStyle/>
          <a:p>
            <a:r>
              <a:rPr lang="en-US" b="1">
                <a:latin typeface="Tw Cen MT" charset="0"/>
              </a:rPr>
              <a:t>Limitations </a:t>
            </a:r>
            <a:r>
              <a:rPr lang="en-US">
                <a:latin typeface="Tw Cen MT" charset="0"/>
              </a:rPr>
              <a:t>of Network Analysis (CPA)</a:t>
            </a:r>
          </a:p>
        </p:txBody>
      </p:sp>
      <p:sp>
        <p:nvSpPr>
          <p:cNvPr id="18534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lnSpc>
                <a:spcPct val="80000"/>
              </a:lnSpc>
            </a:pPr>
            <a:fld id="{C74DCDA2-F02E-3943-9157-CA222ECFED5C}" type="slidenum">
              <a:rPr lang="en-US" sz="1200">
                <a:solidFill>
                  <a:srgbClr val="FFFFFF"/>
                </a:solidFill>
              </a:rPr>
              <a:pPr eaLnBrk="1" hangingPunct="1">
                <a:lnSpc>
                  <a:spcPct val="80000"/>
                </a:lnSpc>
              </a:pPr>
              <a:t>14</a:t>
            </a:fld>
            <a:endParaRPr lang="en-US" sz="1200">
              <a:solidFill>
                <a:srgbClr val="FFFFFF"/>
              </a:solidFill>
            </a:endParaRPr>
          </a:p>
        </p:txBody>
      </p:sp>
      <p:sp>
        <p:nvSpPr>
          <p:cNvPr id="185347" name="TextBox 6"/>
          <p:cNvSpPr txBox="1">
            <a:spLocks noChangeArrowheads="1"/>
          </p:cNvSpPr>
          <p:nvPr/>
        </p:nvSpPr>
        <p:spPr bwMode="auto">
          <a:xfrm>
            <a:off x="8429625" y="0"/>
            <a:ext cx="7143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2800">
                <a:solidFill>
                  <a:srgbClr val="FF0000"/>
                </a:solidFill>
                <a:latin typeface="Berlin Sans FB Demi" charset="0"/>
              </a:rPr>
              <a:t>HL</a:t>
            </a:r>
          </a:p>
        </p:txBody>
      </p:sp>
      <p:pic>
        <p:nvPicPr>
          <p:cNvPr id="6" name="Picture 5" descr="ag_end1">
            <a:hlinkClick r:id="" action="ppaction://hlinkshowjump?jump=endshow"/>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458200" y="6086475"/>
            <a:ext cx="533400"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5349" name="Content Placeholder 2"/>
          <p:cNvSpPr>
            <a:spLocks noGrp="1"/>
          </p:cNvSpPr>
          <p:nvPr>
            <p:ph sz="quarter" idx="1"/>
          </p:nvPr>
        </p:nvSpPr>
        <p:spPr>
          <a:xfrm>
            <a:off x="228600" y="1524000"/>
            <a:ext cx="8991600" cy="4191000"/>
          </a:xfrm>
        </p:spPr>
        <p:txBody>
          <a:bodyPr>
            <a:normAutofit fontScale="92500" lnSpcReduction="20000"/>
          </a:bodyPr>
          <a:lstStyle/>
          <a:p>
            <a:pPr marL="457200" indent="-457200">
              <a:buSzPct val="80000"/>
              <a:buFont typeface="Tw Cen MT" charset="0"/>
              <a:buAutoNum type="alphaUcPeriod"/>
            </a:pPr>
            <a:r>
              <a:rPr lang="en-US" sz="2800">
                <a:latin typeface="Tw Cen MT" charset="0"/>
              </a:rPr>
              <a:t>The construction of a CPA doesn</a:t>
            </a:r>
            <a:r>
              <a:rPr lang="ja-JP" altLang="en-US" sz="2800">
                <a:latin typeface="Tw Cen MT" charset="0"/>
              </a:rPr>
              <a:t>’</a:t>
            </a:r>
            <a:r>
              <a:rPr lang="en-US" altLang="ja-JP" sz="2800">
                <a:latin typeface="Tw Cen MT" charset="0"/>
              </a:rPr>
              <a:t>t guarantee that everything will go according to plan (ex: motivation levels are not considered).</a:t>
            </a:r>
          </a:p>
          <a:p>
            <a:pPr marL="457200" indent="-457200">
              <a:buSzPct val="80000"/>
              <a:buFont typeface="Tw Cen MT" charset="0"/>
              <a:buAutoNum type="alphaUcPeriod"/>
            </a:pPr>
            <a:r>
              <a:rPr lang="en-US" sz="2800">
                <a:latin typeface="Tw Cen MT" charset="0"/>
              </a:rPr>
              <a:t>Is useful only if the data used to construct the network is accurate and reliable.</a:t>
            </a:r>
          </a:p>
          <a:p>
            <a:pPr marL="457200" indent="-457200">
              <a:buSzPct val="80000"/>
              <a:buFont typeface="Tw Cen MT" charset="0"/>
              <a:buAutoNum type="alphaUcPeriod"/>
            </a:pPr>
            <a:r>
              <a:rPr lang="en-US" sz="2800">
                <a:latin typeface="Tw Cen MT" charset="0"/>
              </a:rPr>
              <a:t>If necessary steps are missed in the CPA, the critical path identified will be invalid.</a:t>
            </a:r>
          </a:p>
          <a:p>
            <a:pPr marL="457200" indent="-457200">
              <a:buSzPct val="80000"/>
              <a:buFont typeface="Tw Cen MT" charset="0"/>
              <a:buAutoNum type="alphaUcPeriod"/>
            </a:pPr>
            <a:r>
              <a:rPr lang="en-US" sz="2800">
                <a:latin typeface="Tw Cen MT" charset="0"/>
              </a:rPr>
              <a:t>Constructing a CPA for huge-scale projects can be very complex, highly challenging and time consuming </a:t>
            </a:r>
            <a:br>
              <a:rPr lang="en-US" sz="2800">
                <a:latin typeface="Tw Cen MT" charset="0"/>
              </a:rPr>
            </a:br>
            <a:r>
              <a:rPr lang="en-US" sz="2800">
                <a:latin typeface="Tw Cen MT" charset="0"/>
              </a:rPr>
              <a:t>(some software programs are provided to facilitate the process).</a:t>
            </a:r>
          </a:p>
          <a:p>
            <a:pPr marL="457200" indent="-457200">
              <a:buSzPct val="80000"/>
              <a:buFont typeface="Tw Cen MT" charset="0"/>
              <a:buAutoNum type="alphaUcPeriod"/>
            </a:pPr>
            <a:endParaRPr lang="en-US" sz="2400">
              <a:latin typeface="Tw Cen MT" charset="0"/>
            </a:endParaRPr>
          </a:p>
        </p:txBody>
      </p:sp>
    </p:spTree>
    <p:extLst>
      <p:ext uri="{BB962C8B-B14F-4D97-AF65-F5344CB8AC3E}">
        <p14:creationId xmlns:p14="http://schemas.microsoft.com/office/powerpoint/2010/main" val="672429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80">
                                          <p:stCondLst>
                                            <p:cond delay="0"/>
                                          </p:stCondLst>
                                        </p:cTn>
                                        <p:tgtEl>
                                          <p:spTgt spid="6"/>
                                        </p:tgtEl>
                                      </p:cBhvr>
                                    </p:animEffect>
                                    <p:anim calcmode="lin" valueType="num">
                                      <p:cBhvr>
                                        <p:cTn id="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gtEl>
                                      </p:cBhvr>
                                      <p:to x="100000" y="60000"/>
                                    </p:animScale>
                                    <p:animScale>
                                      <p:cBhvr>
                                        <p:cTn id="14" dur="166" decel="50000">
                                          <p:stCondLst>
                                            <p:cond delay="676"/>
                                          </p:stCondLst>
                                        </p:cTn>
                                        <p:tgtEl>
                                          <p:spTgt spid="6"/>
                                        </p:tgtEl>
                                      </p:cBhvr>
                                      <p:to x="100000" y="100000"/>
                                    </p:animScale>
                                    <p:animScale>
                                      <p:cBhvr>
                                        <p:cTn id="15" dur="26">
                                          <p:stCondLst>
                                            <p:cond delay="1312"/>
                                          </p:stCondLst>
                                        </p:cTn>
                                        <p:tgtEl>
                                          <p:spTgt spid="6"/>
                                        </p:tgtEl>
                                      </p:cBhvr>
                                      <p:to x="100000" y="80000"/>
                                    </p:animScale>
                                    <p:animScale>
                                      <p:cBhvr>
                                        <p:cTn id="16" dur="166" decel="50000">
                                          <p:stCondLst>
                                            <p:cond delay="1338"/>
                                          </p:stCondLst>
                                        </p:cTn>
                                        <p:tgtEl>
                                          <p:spTgt spid="6"/>
                                        </p:tgtEl>
                                      </p:cBhvr>
                                      <p:to x="100000" y="100000"/>
                                    </p:animScale>
                                    <p:animScale>
                                      <p:cBhvr>
                                        <p:cTn id="17" dur="26">
                                          <p:stCondLst>
                                            <p:cond delay="1642"/>
                                          </p:stCondLst>
                                        </p:cTn>
                                        <p:tgtEl>
                                          <p:spTgt spid="6"/>
                                        </p:tgtEl>
                                      </p:cBhvr>
                                      <p:to x="100000" y="90000"/>
                                    </p:animScale>
                                    <p:animScale>
                                      <p:cBhvr>
                                        <p:cTn id="18" dur="166" decel="50000">
                                          <p:stCondLst>
                                            <p:cond delay="1668"/>
                                          </p:stCondLst>
                                        </p:cTn>
                                        <p:tgtEl>
                                          <p:spTgt spid="6"/>
                                        </p:tgtEl>
                                      </p:cBhvr>
                                      <p:to x="100000" y="100000"/>
                                    </p:animScale>
                                    <p:animScale>
                                      <p:cBhvr>
                                        <p:cTn id="19" dur="26">
                                          <p:stCondLst>
                                            <p:cond delay="1808"/>
                                          </p:stCondLst>
                                        </p:cTn>
                                        <p:tgtEl>
                                          <p:spTgt spid="6"/>
                                        </p:tgtEl>
                                      </p:cBhvr>
                                      <p:to x="100000" y="95000"/>
                                    </p:animScale>
                                    <p:animScale>
                                      <p:cBhvr>
                                        <p:cTn id="20"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Tips for Completing a Critical Path Diagram</a:t>
            </a:r>
            <a:endParaRPr lang="en-US" dirty="0"/>
          </a:p>
        </p:txBody>
      </p:sp>
      <p:sp>
        <p:nvSpPr>
          <p:cNvPr id="3" name="Content Placeholder 2"/>
          <p:cNvSpPr>
            <a:spLocks noGrp="1"/>
          </p:cNvSpPr>
          <p:nvPr>
            <p:ph sz="quarter" idx="1"/>
          </p:nvPr>
        </p:nvSpPr>
        <p:spPr/>
        <p:txBody>
          <a:bodyPr>
            <a:normAutofit lnSpcReduction="10000"/>
          </a:bodyPr>
          <a:lstStyle/>
          <a:p>
            <a:r>
              <a:rPr lang="en-US" sz="2400" dirty="0" smtClean="0"/>
              <a:t>Start by looking at whatever activities are preceded by nothing (or a dash sign). All of those activities will come off the first node. </a:t>
            </a:r>
          </a:p>
          <a:p>
            <a:r>
              <a:rPr lang="en-US" sz="2400" dirty="0" smtClean="0"/>
              <a:t>Always leave the activity lines open until you know where the line might need to connect to, i.e. do not connect it straight away to another node – leave it open until you know where to move the line to next</a:t>
            </a:r>
          </a:p>
          <a:p>
            <a:r>
              <a:rPr lang="en-US" sz="2400" dirty="0" smtClean="0"/>
              <a:t>Once an activity line is connected between two nodes (i.e. the node it has started from and the node it connected to) it cannot be used again. If you need to use that activity line to connect somewhere else on the diagram to start another activity, then use a dummy line</a:t>
            </a:r>
            <a:endParaRPr lang="en-US" sz="2400" dirty="0"/>
          </a:p>
        </p:txBody>
      </p:sp>
      <p:sp>
        <p:nvSpPr>
          <p:cNvPr id="4" name="Slide Number Placeholder 3"/>
          <p:cNvSpPr>
            <a:spLocks noGrp="1"/>
          </p:cNvSpPr>
          <p:nvPr>
            <p:ph type="sldNum" sz="quarter" idx="12"/>
          </p:nvPr>
        </p:nvSpPr>
        <p:spPr/>
        <p:txBody>
          <a:bodyPr>
            <a:normAutofit/>
          </a:bodyPr>
          <a:lstStyle/>
          <a:p>
            <a:pPr>
              <a:defRPr/>
            </a:pPr>
            <a:fld id="{0BC98A17-917D-094D-9EC6-AF63FE3440E8}" type="slidenum">
              <a:rPr lang="en-US" smtClean="0"/>
              <a:pPr>
                <a:defRPr/>
              </a:pPr>
              <a:t>15</a:t>
            </a:fld>
            <a:endParaRPr lang="en-US"/>
          </a:p>
        </p:txBody>
      </p:sp>
    </p:spTree>
    <p:extLst>
      <p:ext uri="{BB962C8B-B14F-4D97-AF65-F5344CB8AC3E}">
        <p14:creationId xmlns:p14="http://schemas.microsoft.com/office/powerpoint/2010/main" val="31494917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Tips for Completing a Critical Path Diagram</a:t>
            </a:r>
            <a:endParaRPr lang="en-US" dirty="0"/>
          </a:p>
        </p:txBody>
      </p:sp>
      <p:sp>
        <p:nvSpPr>
          <p:cNvPr id="3" name="Content Placeholder 2"/>
          <p:cNvSpPr>
            <a:spLocks noGrp="1"/>
          </p:cNvSpPr>
          <p:nvPr>
            <p:ph sz="quarter" idx="1"/>
          </p:nvPr>
        </p:nvSpPr>
        <p:spPr/>
        <p:txBody>
          <a:bodyPr/>
          <a:lstStyle/>
          <a:p>
            <a:r>
              <a:rPr lang="en-US" sz="2400" dirty="0" smtClean="0"/>
              <a:t>A dummy line can go in any direction just like a normal activity line. Make sure you put the arrow though as to which direction it is going once you decide. Remember, all dummies have a duration of 0.</a:t>
            </a:r>
          </a:p>
          <a:p>
            <a:r>
              <a:rPr lang="en-US" sz="2400" dirty="0" smtClean="0"/>
              <a:t>Sometimes you may have designed the lines alphabetically but then the lines end up having to cross through each other (see Buffer to Buffer example from class). If they start crossing through each other, just go back and rearrange the lines and try them in a different order (e.g. D, E, F may need to be changed to D, F, E in order to not make any activity lines cross each other)</a:t>
            </a:r>
          </a:p>
          <a:p>
            <a:pPr marL="0" indent="0">
              <a:buNone/>
            </a:pPr>
            <a:endParaRPr lang="en-US" sz="2400" dirty="0" smtClean="0"/>
          </a:p>
          <a:p>
            <a:endParaRPr lang="en-US" sz="2400" dirty="0"/>
          </a:p>
        </p:txBody>
      </p:sp>
      <p:sp>
        <p:nvSpPr>
          <p:cNvPr id="4" name="Slide Number Placeholder 3"/>
          <p:cNvSpPr>
            <a:spLocks noGrp="1"/>
          </p:cNvSpPr>
          <p:nvPr>
            <p:ph type="sldNum" sz="quarter" idx="12"/>
          </p:nvPr>
        </p:nvSpPr>
        <p:spPr/>
        <p:txBody>
          <a:bodyPr>
            <a:normAutofit/>
          </a:bodyPr>
          <a:lstStyle/>
          <a:p>
            <a:pPr>
              <a:defRPr/>
            </a:pPr>
            <a:fld id="{0BC98A17-917D-094D-9EC6-AF63FE3440E8}" type="slidenum">
              <a:rPr lang="en-US" smtClean="0"/>
              <a:pPr>
                <a:defRPr/>
              </a:pPr>
              <a:t>16</a:t>
            </a:fld>
            <a:endParaRPr lang="en-US"/>
          </a:p>
        </p:txBody>
      </p:sp>
    </p:spTree>
    <p:extLst>
      <p:ext uri="{BB962C8B-B14F-4D97-AF65-F5344CB8AC3E}">
        <p14:creationId xmlns:p14="http://schemas.microsoft.com/office/powerpoint/2010/main" val="37653316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Tips for Completing a Critical Path Diagram</a:t>
            </a:r>
            <a:endParaRPr lang="en-US" dirty="0"/>
          </a:p>
        </p:txBody>
      </p:sp>
      <p:sp>
        <p:nvSpPr>
          <p:cNvPr id="3" name="Content Placeholder 2"/>
          <p:cNvSpPr>
            <a:spLocks noGrp="1"/>
          </p:cNvSpPr>
          <p:nvPr>
            <p:ph sz="quarter" idx="1"/>
          </p:nvPr>
        </p:nvSpPr>
        <p:spPr/>
        <p:txBody>
          <a:bodyPr/>
          <a:lstStyle/>
          <a:p>
            <a:r>
              <a:rPr lang="en-US" sz="2400" dirty="0" smtClean="0"/>
              <a:t>The first and last nodes always have the same numbers in both their respective EST’s and LFT’s – i.e. 0 and 0 for node 1 and the final node may have numbers such as 18 and 18</a:t>
            </a:r>
          </a:p>
          <a:p>
            <a:r>
              <a:rPr lang="en-US" sz="2400" dirty="0" smtClean="0"/>
              <a:t>When going forward and calculating the earliest starting times, always choose the highest number</a:t>
            </a:r>
          </a:p>
          <a:p>
            <a:r>
              <a:rPr lang="en-US" sz="2400" dirty="0" smtClean="0"/>
              <a:t>When going backwards and calculating the latest finishing times, always choose the lowest number</a:t>
            </a:r>
          </a:p>
          <a:p>
            <a:r>
              <a:rPr lang="en-US" sz="2400" dirty="0" smtClean="0"/>
              <a:t>The dummy line can come anywhere off the activity line</a:t>
            </a:r>
          </a:p>
          <a:p>
            <a:pPr marL="0" indent="0">
              <a:buNone/>
            </a:pPr>
            <a:endParaRPr lang="en-US" sz="2400" dirty="0" smtClean="0"/>
          </a:p>
          <a:p>
            <a:endParaRPr lang="en-US" sz="2400" dirty="0"/>
          </a:p>
        </p:txBody>
      </p:sp>
      <p:sp>
        <p:nvSpPr>
          <p:cNvPr id="4" name="Slide Number Placeholder 3"/>
          <p:cNvSpPr>
            <a:spLocks noGrp="1"/>
          </p:cNvSpPr>
          <p:nvPr>
            <p:ph type="sldNum" sz="quarter" idx="12"/>
          </p:nvPr>
        </p:nvSpPr>
        <p:spPr/>
        <p:txBody>
          <a:bodyPr>
            <a:normAutofit/>
          </a:bodyPr>
          <a:lstStyle/>
          <a:p>
            <a:pPr>
              <a:defRPr/>
            </a:pPr>
            <a:fld id="{0BC98A17-917D-094D-9EC6-AF63FE3440E8}" type="slidenum">
              <a:rPr lang="en-US" smtClean="0"/>
              <a:pPr>
                <a:defRPr/>
              </a:pPr>
              <a:t>17</a:t>
            </a:fld>
            <a:endParaRPr lang="en-US"/>
          </a:p>
        </p:txBody>
      </p:sp>
    </p:spTree>
    <p:extLst>
      <p:ext uri="{BB962C8B-B14F-4D97-AF65-F5344CB8AC3E}">
        <p14:creationId xmlns:p14="http://schemas.microsoft.com/office/powerpoint/2010/main" val="11651727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Tips for Completing a Critical Path Diagram</a:t>
            </a:r>
            <a:endParaRPr lang="en-US" dirty="0"/>
          </a:p>
        </p:txBody>
      </p:sp>
      <p:sp>
        <p:nvSpPr>
          <p:cNvPr id="3" name="Content Placeholder 2"/>
          <p:cNvSpPr>
            <a:spLocks noGrp="1"/>
          </p:cNvSpPr>
          <p:nvPr>
            <p:ph sz="quarter" idx="1"/>
          </p:nvPr>
        </p:nvSpPr>
        <p:spPr/>
        <p:txBody>
          <a:bodyPr>
            <a:normAutofit fontScale="92500" lnSpcReduction="10000"/>
          </a:bodyPr>
          <a:lstStyle/>
          <a:p>
            <a:r>
              <a:rPr lang="en-US" sz="2400" dirty="0" smtClean="0"/>
              <a:t>When calculating total float, the formula is Latest Finishing Time of the second node – Duration – Earliest Starting Time of the First Node (between an activity line)</a:t>
            </a:r>
          </a:p>
          <a:p>
            <a:r>
              <a:rPr lang="en-US" sz="2400" dirty="0" smtClean="0"/>
              <a:t>When calculating free float, the formula is Earliest Starting Time of the Second Node – Duration – Earliest Starting Time of the First Node (between an activity line)</a:t>
            </a:r>
          </a:p>
          <a:p>
            <a:r>
              <a:rPr lang="en-US" sz="2400" dirty="0" smtClean="0"/>
              <a:t>Remember free float will only tell you how many days you can delay an activity to where it wont delay the following activity, whereas total float will tell you how many days you can delay an activity to where it will not delay the total completion time of the project. If an activity’s total float answer is 0 then it is a critical activity and should be included in your critical path</a:t>
            </a:r>
          </a:p>
          <a:p>
            <a:r>
              <a:rPr lang="en-US" sz="2400" dirty="0" smtClean="0"/>
              <a:t>A dummy can be included in a critical path</a:t>
            </a:r>
          </a:p>
          <a:p>
            <a:pPr marL="0" indent="0">
              <a:buNone/>
            </a:pPr>
            <a:endParaRPr lang="en-US" sz="2400" dirty="0" smtClean="0"/>
          </a:p>
          <a:p>
            <a:endParaRPr lang="en-US" sz="2400" dirty="0"/>
          </a:p>
        </p:txBody>
      </p:sp>
      <p:sp>
        <p:nvSpPr>
          <p:cNvPr id="4" name="Slide Number Placeholder 3"/>
          <p:cNvSpPr>
            <a:spLocks noGrp="1"/>
          </p:cNvSpPr>
          <p:nvPr>
            <p:ph type="sldNum" sz="quarter" idx="12"/>
          </p:nvPr>
        </p:nvSpPr>
        <p:spPr/>
        <p:txBody>
          <a:bodyPr>
            <a:normAutofit/>
          </a:bodyPr>
          <a:lstStyle/>
          <a:p>
            <a:pPr>
              <a:defRPr/>
            </a:pPr>
            <a:fld id="{0BC98A17-917D-094D-9EC6-AF63FE3440E8}" type="slidenum">
              <a:rPr lang="en-US" smtClean="0"/>
              <a:pPr>
                <a:defRPr/>
              </a:pPr>
              <a:t>18</a:t>
            </a:fld>
            <a:endParaRPr lang="en-US"/>
          </a:p>
        </p:txBody>
      </p:sp>
    </p:spTree>
    <p:extLst>
      <p:ext uri="{BB962C8B-B14F-4D97-AF65-F5344CB8AC3E}">
        <p14:creationId xmlns:p14="http://schemas.microsoft.com/office/powerpoint/2010/main" val="37840972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1" name="Title 1"/>
          <p:cNvSpPr>
            <a:spLocks noGrp="1"/>
          </p:cNvSpPr>
          <p:nvPr>
            <p:ph type="title"/>
          </p:nvPr>
        </p:nvSpPr>
        <p:spPr>
          <a:xfrm>
            <a:off x="612775" y="228600"/>
            <a:ext cx="8153400" cy="990600"/>
          </a:xfrm>
        </p:spPr>
        <p:txBody>
          <a:bodyPr/>
          <a:lstStyle/>
          <a:p>
            <a:r>
              <a:rPr lang="en-US">
                <a:latin typeface="Tw Cen MT" charset="0"/>
              </a:rPr>
              <a:t>Introduction</a:t>
            </a:r>
          </a:p>
        </p:txBody>
      </p:sp>
      <p:sp>
        <p:nvSpPr>
          <p:cNvPr id="174082" name="Content Placeholder 2"/>
          <p:cNvSpPr>
            <a:spLocks noGrp="1"/>
          </p:cNvSpPr>
          <p:nvPr>
            <p:ph sz="quarter" idx="1"/>
          </p:nvPr>
        </p:nvSpPr>
        <p:spPr>
          <a:xfrm>
            <a:off x="76200" y="1524000"/>
            <a:ext cx="9144000" cy="5257800"/>
          </a:xfrm>
        </p:spPr>
        <p:txBody>
          <a:bodyPr>
            <a:normAutofit fontScale="92500" lnSpcReduction="20000"/>
          </a:bodyPr>
          <a:lstStyle/>
          <a:p>
            <a:r>
              <a:rPr lang="en-US" sz="2600" u="sng">
                <a:latin typeface="Tw Cen MT" charset="0"/>
              </a:rPr>
              <a:t>Project Management</a:t>
            </a:r>
            <a:r>
              <a:rPr lang="en-US" sz="2600">
                <a:latin typeface="Tw Cen MT" charset="0"/>
              </a:rPr>
              <a:t>: </a:t>
            </a:r>
            <a:r>
              <a:rPr lang="ja-JP" altLang="en-US" sz="2600">
                <a:latin typeface="Tw Cen MT" charset="0"/>
              </a:rPr>
              <a:t>“</a:t>
            </a:r>
            <a:r>
              <a:rPr lang="en-US" altLang="ja-JP" sz="2600">
                <a:latin typeface="Tw Cen MT" charset="0"/>
              </a:rPr>
              <a:t>The application of management </a:t>
            </a:r>
            <a:br>
              <a:rPr lang="en-US" altLang="ja-JP" sz="2600">
                <a:latin typeface="Tw Cen MT" charset="0"/>
              </a:rPr>
            </a:br>
            <a:r>
              <a:rPr lang="en-US" altLang="ja-JP" sz="2600">
                <a:latin typeface="Tw Cen MT" charset="0"/>
              </a:rPr>
              <a:t>techniques to the implementation of a project from start to finish.</a:t>
            </a:r>
            <a:r>
              <a:rPr lang="ja-JP" altLang="en-US" sz="2600">
                <a:latin typeface="Tw Cen MT" charset="0"/>
              </a:rPr>
              <a:t>”</a:t>
            </a:r>
            <a:endParaRPr lang="en-US" altLang="ja-JP" sz="2600">
              <a:latin typeface="Tw Cen MT" charset="0"/>
            </a:endParaRPr>
          </a:p>
          <a:p>
            <a:r>
              <a:rPr lang="en-US" sz="2600">
                <a:latin typeface="Tw Cen MT" charset="0"/>
              </a:rPr>
              <a:t>Purpose of project management:</a:t>
            </a:r>
          </a:p>
          <a:p>
            <a:pPr lvl="1"/>
            <a:r>
              <a:rPr lang="en-US" sz="2500">
                <a:latin typeface="Tw Cen MT" charset="0"/>
              </a:rPr>
              <a:t>To achieve predetermined objectives of scope, quality, time and cost, to the equal satisfaction of those involved.</a:t>
            </a:r>
          </a:p>
          <a:p>
            <a:r>
              <a:rPr lang="en-US" sz="2600">
                <a:latin typeface="Tw Cen MT" charset="0"/>
              </a:rPr>
              <a:t>Network Analysis</a:t>
            </a:r>
          </a:p>
          <a:p>
            <a:pPr lvl="1"/>
            <a:r>
              <a:rPr lang="en-US" sz="2500">
                <a:latin typeface="Tw Cen MT" charset="0"/>
              </a:rPr>
              <a:t>Most common tool used in project management.</a:t>
            </a:r>
          </a:p>
          <a:p>
            <a:pPr lvl="1"/>
            <a:r>
              <a:rPr lang="en-US" sz="2500">
                <a:latin typeface="Tw Cen MT" charset="0"/>
              </a:rPr>
              <a:t>Serves to improve the efficiency in the production process by systematically scheduling tasks and resources.</a:t>
            </a:r>
          </a:p>
          <a:p>
            <a:pPr lvl="1"/>
            <a:r>
              <a:rPr lang="en-US" sz="2500">
                <a:latin typeface="Tw Cen MT" charset="0"/>
              </a:rPr>
              <a:t>Will also set deadlines for all the different tasks to ensure </a:t>
            </a:r>
            <a:br>
              <a:rPr lang="en-US" sz="2500">
                <a:latin typeface="Tw Cen MT" charset="0"/>
              </a:rPr>
            </a:br>
            <a:r>
              <a:rPr lang="en-US" sz="2500">
                <a:latin typeface="Tw Cen MT" charset="0"/>
              </a:rPr>
              <a:t>smooth operations.</a:t>
            </a:r>
          </a:p>
          <a:p>
            <a:pPr lvl="1"/>
            <a:r>
              <a:rPr lang="en-US" sz="2500">
                <a:latin typeface="Tw Cen MT" charset="0"/>
              </a:rPr>
              <a:t>The diagram will help managers reduce productions costs.</a:t>
            </a:r>
          </a:p>
          <a:p>
            <a:pPr lvl="1"/>
            <a:endParaRPr lang="en-US">
              <a:latin typeface="Tw Cen MT" charset="0"/>
            </a:endParaRPr>
          </a:p>
          <a:p>
            <a:pPr lvl="1">
              <a:buFont typeface="Wingdings 2" charset="0"/>
              <a:buNone/>
            </a:pPr>
            <a:r>
              <a:rPr lang="en-US">
                <a:latin typeface="Tw Cen MT" charset="0"/>
              </a:rPr>
              <a:t/>
            </a:r>
            <a:br>
              <a:rPr lang="en-US">
                <a:latin typeface="Tw Cen MT" charset="0"/>
              </a:rPr>
            </a:br>
            <a:endParaRPr lang="en-US">
              <a:latin typeface="Tw Cen MT" charset="0"/>
            </a:endParaRPr>
          </a:p>
        </p:txBody>
      </p:sp>
      <p:sp>
        <p:nvSpPr>
          <p:cNvPr id="17408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lnSpc>
                <a:spcPct val="80000"/>
              </a:lnSpc>
            </a:pPr>
            <a:fld id="{E0B30BA0-08BB-5540-92F2-5AE20652F23F}" type="slidenum">
              <a:rPr lang="en-US" sz="1200">
                <a:solidFill>
                  <a:srgbClr val="FFFFFF"/>
                </a:solidFill>
              </a:rPr>
              <a:pPr eaLnBrk="1" hangingPunct="1">
                <a:lnSpc>
                  <a:spcPct val="80000"/>
                </a:lnSpc>
              </a:pPr>
              <a:t>2</a:t>
            </a:fld>
            <a:endParaRPr lang="en-US" sz="1200">
              <a:solidFill>
                <a:srgbClr val="FFFFFF"/>
              </a:solidFill>
            </a:endParaRPr>
          </a:p>
        </p:txBody>
      </p:sp>
      <p:sp>
        <p:nvSpPr>
          <p:cNvPr id="174084" name="TextBox 4"/>
          <p:cNvSpPr txBox="1">
            <a:spLocks noChangeArrowheads="1"/>
          </p:cNvSpPr>
          <p:nvPr/>
        </p:nvSpPr>
        <p:spPr bwMode="auto">
          <a:xfrm>
            <a:off x="8429625" y="0"/>
            <a:ext cx="7143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2800">
                <a:solidFill>
                  <a:srgbClr val="FF0000"/>
                </a:solidFill>
                <a:latin typeface="Berlin Sans FB Demi" charset="0"/>
              </a:rPr>
              <a:t>HL</a:t>
            </a:r>
          </a:p>
        </p:txBody>
      </p:sp>
    </p:spTree>
    <p:extLst>
      <p:ext uri="{BB962C8B-B14F-4D97-AF65-F5344CB8AC3E}">
        <p14:creationId xmlns:p14="http://schemas.microsoft.com/office/powerpoint/2010/main" val="352370758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5" name="Title 1"/>
          <p:cNvSpPr>
            <a:spLocks noGrp="1"/>
          </p:cNvSpPr>
          <p:nvPr>
            <p:ph type="title"/>
          </p:nvPr>
        </p:nvSpPr>
        <p:spPr>
          <a:xfrm>
            <a:off x="612775" y="228600"/>
            <a:ext cx="8153400" cy="990600"/>
          </a:xfrm>
        </p:spPr>
        <p:txBody>
          <a:bodyPr/>
          <a:lstStyle/>
          <a:p>
            <a:r>
              <a:rPr lang="en-US">
                <a:latin typeface="Tw Cen MT" charset="0"/>
              </a:rPr>
              <a:t>Network Analysis</a:t>
            </a:r>
          </a:p>
        </p:txBody>
      </p:sp>
      <p:sp>
        <p:nvSpPr>
          <p:cNvPr id="175106" name="Content Placeholder 2"/>
          <p:cNvSpPr>
            <a:spLocks noGrp="1"/>
          </p:cNvSpPr>
          <p:nvPr>
            <p:ph sz="quarter" idx="1"/>
          </p:nvPr>
        </p:nvSpPr>
        <p:spPr>
          <a:xfrm>
            <a:off x="304800" y="1676400"/>
            <a:ext cx="8686800" cy="4267200"/>
          </a:xfrm>
        </p:spPr>
        <p:txBody>
          <a:bodyPr>
            <a:normAutofit fontScale="92500" lnSpcReduction="20000"/>
          </a:bodyPr>
          <a:lstStyle/>
          <a:p>
            <a:r>
              <a:rPr lang="en-US">
                <a:latin typeface="Tw Cen MT" charset="0"/>
              </a:rPr>
              <a:t>The ultimate purpose of network analysis is to identify the </a:t>
            </a:r>
            <a:r>
              <a:rPr lang="en-US" i="1">
                <a:latin typeface="Tw Cen MT" charset="0"/>
              </a:rPr>
              <a:t>minimum amount of time needed to complete a project</a:t>
            </a:r>
            <a:r>
              <a:rPr lang="en-US">
                <a:latin typeface="Tw Cen MT" charset="0"/>
              </a:rPr>
              <a:t>.</a:t>
            </a:r>
          </a:p>
          <a:p>
            <a:r>
              <a:rPr lang="en-US">
                <a:latin typeface="Tw Cen MT" charset="0"/>
              </a:rPr>
              <a:t>Requires the various tasks to be planned in a logical and coherent way so that the different processes are completed with </a:t>
            </a:r>
            <a:r>
              <a:rPr lang="en-US" b="1">
                <a:latin typeface="Tw Cen MT" charset="0"/>
              </a:rPr>
              <a:t>minimum delay </a:t>
            </a:r>
            <a:r>
              <a:rPr lang="en-US">
                <a:latin typeface="Tw Cen MT" charset="0"/>
              </a:rPr>
              <a:t>and</a:t>
            </a:r>
            <a:r>
              <a:rPr lang="en-US" b="1">
                <a:latin typeface="Tw Cen MT" charset="0"/>
              </a:rPr>
              <a:t> maximum efficiency</a:t>
            </a:r>
            <a:r>
              <a:rPr lang="en-US">
                <a:latin typeface="Tw Cen MT" charset="0"/>
              </a:rPr>
              <a:t>.</a:t>
            </a:r>
          </a:p>
          <a:p>
            <a:r>
              <a:rPr lang="en-US" u="sng">
                <a:latin typeface="Tw Cen MT" charset="0"/>
              </a:rPr>
              <a:t>Critical Activities</a:t>
            </a:r>
            <a:r>
              <a:rPr lang="en-US">
                <a:latin typeface="Tw Cen MT" charset="0"/>
              </a:rPr>
              <a:t>: </a:t>
            </a:r>
            <a:r>
              <a:rPr lang="ja-JP" altLang="en-US">
                <a:latin typeface="Tw Cen MT" charset="0"/>
              </a:rPr>
              <a:t>“</a:t>
            </a:r>
            <a:r>
              <a:rPr lang="en-US" altLang="ja-JP">
                <a:latin typeface="Tw Cen MT" charset="0"/>
              </a:rPr>
              <a:t>activities that cannot be delayed.</a:t>
            </a:r>
            <a:r>
              <a:rPr lang="ja-JP" altLang="en-US">
                <a:latin typeface="Tw Cen MT" charset="0"/>
              </a:rPr>
              <a:t>”</a:t>
            </a:r>
            <a:endParaRPr lang="en-US" altLang="ja-JP">
              <a:latin typeface="Tw Cen MT" charset="0"/>
            </a:endParaRPr>
          </a:p>
          <a:p>
            <a:r>
              <a:rPr lang="en-US" sz="3200">
                <a:latin typeface="Tw Cen MT" charset="0"/>
              </a:rPr>
              <a:t>The process of network analysis, is also known as </a:t>
            </a:r>
            <a:r>
              <a:rPr lang="en-US" sz="3200" b="1">
                <a:latin typeface="Tw Cen MT" charset="0"/>
              </a:rPr>
              <a:t>Critical Path Analysis</a:t>
            </a:r>
            <a:r>
              <a:rPr lang="en-US" sz="3200">
                <a:latin typeface="Tw Cen MT" charset="0"/>
              </a:rPr>
              <a:t> (</a:t>
            </a:r>
            <a:r>
              <a:rPr lang="en-US" sz="3200" b="1">
                <a:latin typeface="Tw Cen MT" charset="0"/>
              </a:rPr>
              <a:t>CPA</a:t>
            </a:r>
            <a:r>
              <a:rPr lang="en-US" sz="3200">
                <a:latin typeface="Tw Cen MT" charset="0"/>
              </a:rPr>
              <a:t>).</a:t>
            </a:r>
            <a:endParaRPr lang="en-US">
              <a:latin typeface="Tw Cen MT" charset="0"/>
            </a:endParaRPr>
          </a:p>
        </p:txBody>
      </p:sp>
      <p:sp>
        <p:nvSpPr>
          <p:cNvPr id="175107"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lnSpc>
                <a:spcPct val="80000"/>
              </a:lnSpc>
            </a:pPr>
            <a:fld id="{E56B848F-67CB-B14D-B0B0-BD46F450F8A7}" type="slidenum">
              <a:rPr lang="en-US" sz="1200">
                <a:solidFill>
                  <a:srgbClr val="FFFFFF"/>
                </a:solidFill>
              </a:rPr>
              <a:pPr eaLnBrk="1" hangingPunct="1">
                <a:lnSpc>
                  <a:spcPct val="80000"/>
                </a:lnSpc>
              </a:pPr>
              <a:t>3</a:t>
            </a:fld>
            <a:endParaRPr lang="en-US" sz="1200">
              <a:solidFill>
                <a:srgbClr val="FFFFFF"/>
              </a:solidFill>
            </a:endParaRPr>
          </a:p>
        </p:txBody>
      </p:sp>
      <p:sp>
        <p:nvSpPr>
          <p:cNvPr id="175108" name="TextBox 4"/>
          <p:cNvSpPr txBox="1">
            <a:spLocks noChangeArrowheads="1"/>
          </p:cNvSpPr>
          <p:nvPr/>
        </p:nvSpPr>
        <p:spPr bwMode="auto">
          <a:xfrm>
            <a:off x="8429625" y="0"/>
            <a:ext cx="7143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2800">
                <a:solidFill>
                  <a:srgbClr val="FF0000"/>
                </a:solidFill>
                <a:latin typeface="Berlin Sans FB Demi" charset="0"/>
              </a:rPr>
              <a:t>HL</a:t>
            </a:r>
          </a:p>
        </p:txBody>
      </p:sp>
    </p:spTree>
    <p:extLst>
      <p:ext uri="{BB962C8B-B14F-4D97-AF65-F5344CB8AC3E}">
        <p14:creationId xmlns:p14="http://schemas.microsoft.com/office/powerpoint/2010/main" val="7263919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29" name="Title 1"/>
          <p:cNvSpPr>
            <a:spLocks noGrp="1"/>
          </p:cNvSpPr>
          <p:nvPr>
            <p:ph type="title"/>
          </p:nvPr>
        </p:nvSpPr>
        <p:spPr>
          <a:xfrm>
            <a:off x="612775" y="228600"/>
            <a:ext cx="8153400" cy="990600"/>
          </a:xfrm>
        </p:spPr>
        <p:txBody>
          <a:bodyPr/>
          <a:lstStyle/>
          <a:p>
            <a:r>
              <a:rPr lang="en-US">
                <a:latin typeface="Tw Cen MT" charset="0"/>
              </a:rPr>
              <a:t>Critical Path Analysis (CPA)</a:t>
            </a:r>
          </a:p>
        </p:txBody>
      </p:sp>
      <p:sp>
        <p:nvSpPr>
          <p:cNvPr id="176130" name="Content Placeholder 2"/>
          <p:cNvSpPr>
            <a:spLocks noGrp="1"/>
          </p:cNvSpPr>
          <p:nvPr>
            <p:ph sz="quarter" idx="1"/>
          </p:nvPr>
        </p:nvSpPr>
        <p:spPr>
          <a:xfrm>
            <a:off x="152400" y="1600200"/>
            <a:ext cx="9144000" cy="5334000"/>
          </a:xfrm>
        </p:spPr>
        <p:txBody>
          <a:bodyPr/>
          <a:lstStyle/>
          <a:p>
            <a:r>
              <a:rPr lang="en-US" sz="2800" b="1">
                <a:latin typeface="Tw Cen MT" charset="0"/>
              </a:rPr>
              <a:t>Critical Path Analysis</a:t>
            </a:r>
            <a:r>
              <a:rPr lang="en-US" sz="2800">
                <a:latin typeface="Tw Cen MT" charset="0"/>
              </a:rPr>
              <a:t> (</a:t>
            </a:r>
            <a:r>
              <a:rPr lang="en-US" sz="2800" b="1">
                <a:latin typeface="Tw Cen MT" charset="0"/>
              </a:rPr>
              <a:t>CPA</a:t>
            </a:r>
            <a:r>
              <a:rPr lang="en-US" sz="2800">
                <a:latin typeface="Tw Cen MT" charset="0"/>
              </a:rPr>
              <a:t>) involves:</a:t>
            </a:r>
          </a:p>
          <a:p>
            <a:pPr marL="835025" lvl="1" indent="-514350">
              <a:buSzPct val="80000"/>
              <a:buFont typeface="Tw Cen MT" charset="0"/>
              <a:buAutoNum type="arabicPeriod"/>
            </a:pPr>
            <a:r>
              <a:rPr lang="en-US">
                <a:latin typeface="Tw Cen MT" charset="0"/>
              </a:rPr>
              <a:t>Identify all the operations required for the completion of a project.</a:t>
            </a:r>
          </a:p>
          <a:p>
            <a:pPr marL="835025" lvl="1" indent="-514350">
              <a:buSzPct val="80000"/>
              <a:buFont typeface="Tw Cen MT" charset="0"/>
              <a:buAutoNum type="arabicPeriod"/>
            </a:pPr>
            <a:r>
              <a:rPr lang="en-US">
                <a:latin typeface="Tw Cen MT" charset="0"/>
              </a:rPr>
              <a:t>Breaking down the project into separate jobs and tasks.</a:t>
            </a:r>
          </a:p>
          <a:p>
            <a:pPr marL="835025" lvl="1" indent="-514350">
              <a:buSzPct val="80000"/>
              <a:buFont typeface="Tw Cen MT" charset="0"/>
              <a:buAutoNum type="arabicPeriod"/>
            </a:pPr>
            <a:r>
              <a:rPr lang="en-US">
                <a:latin typeface="Tw Cen MT" charset="0"/>
              </a:rPr>
              <a:t>Determining how long each task will take.</a:t>
            </a:r>
          </a:p>
          <a:p>
            <a:pPr marL="835025" lvl="1" indent="-514350">
              <a:buSzPct val="80000"/>
              <a:buFont typeface="Tw Cen MT" charset="0"/>
              <a:buAutoNum type="arabicPeriod"/>
            </a:pPr>
            <a:r>
              <a:rPr lang="en-US">
                <a:latin typeface="Tw Cen MT" charset="0"/>
              </a:rPr>
              <a:t>Identifying all </a:t>
            </a:r>
            <a:r>
              <a:rPr lang="en-US" u="sng">
                <a:latin typeface="Tw Cen MT" charset="0"/>
              </a:rPr>
              <a:t>dependencies</a:t>
            </a:r>
            <a:r>
              <a:rPr lang="en-US">
                <a:latin typeface="Tw Cen MT" charset="0"/>
              </a:rPr>
              <a:t> (</a:t>
            </a:r>
            <a:r>
              <a:rPr lang="ja-JP" altLang="en-US">
                <a:latin typeface="Tw Cen MT" charset="0"/>
              </a:rPr>
              <a:t>“</a:t>
            </a:r>
            <a:r>
              <a:rPr lang="en-US" altLang="ja-JP">
                <a:latin typeface="Tw Cen MT" charset="0"/>
              </a:rPr>
              <a:t>activities that cannot start </a:t>
            </a:r>
            <a:br>
              <a:rPr lang="en-US" altLang="ja-JP">
                <a:latin typeface="Tw Cen MT" charset="0"/>
              </a:rPr>
            </a:br>
            <a:r>
              <a:rPr lang="en-US" altLang="ja-JP">
                <a:latin typeface="Tw Cen MT" charset="0"/>
              </a:rPr>
              <a:t>until the completion of other jobs</a:t>
            </a:r>
            <a:r>
              <a:rPr lang="ja-JP" altLang="en-US">
                <a:latin typeface="Tw Cen MT" charset="0"/>
              </a:rPr>
              <a:t>”</a:t>
            </a:r>
            <a:r>
              <a:rPr lang="en-US" altLang="ja-JP">
                <a:latin typeface="Tw Cen MT" charset="0"/>
              </a:rPr>
              <a:t>).</a:t>
            </a:r>
          </a:p>
          <a:p>
            <a:pPr marL="835025" lvl="1" indent="-514350">
              <a:buSzPct val="80000"/>
              <a:buFont typeface="Tw Cen MT" charset="0"/>
              <a:buAutoNum type="arabicPeriod"/>
            </a:pPr>
            <a:r>
              <a:rPr lang="en-US">
                <a:latin typeface="Tw Cen MT" charset="0"/>
              </a:rPr>
              <a:t>Determining which tasks can take place concurrently to minimize production time.</a:t>
            </a:r>
          </a:p>
          <a:p>
            <a:pPr marL="835025" lvl="1" indent="-514350">
              <a:buSzPct val="80000"/>
              <a:buFont typeface="Tw Cen MT" charset="0"/>
              <a:buAutoNum type="arabicPeriod"/>
            </a:pPr>
            <a:r>
              <a:rPr lang="en-US">
                <a:latin typeface="Tw Cen MT" charset="0"/>
              </a:rPr>
              <a:t>Placing all operations in the right sequence and placing </a:t>
            </a:r>
            <a:br>
              <a:rPr lang="en-US">
                <a:latin typeface="Tw Cen MT" charset="0"/>
              </a:rPr>
            </a:br>
            <a:r>
              <a:rPr lang="en-US">
                <a:latin typeface="Tw Cen MT" charset="0"/>
              </a:rPr>
              <a:t>these on a network diagram.</a:t>
            </a:r>
          </a:p>
        </p:txBody>
      </p:sp>
      <p:sp>
        <p:nvSpPr>
          <p:cNvPr id="176131"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lnSpc>
                <a:spcPct val="80000"/>
              </a:lnSpc>
            </a:pPr>
            <a:fld id="{E041C54C-CF1A-E34D-952A-5F2E69470723}" type="slidenum">
              <a:rPr lang="en-US" sz="1200">
                <a:solidFill>
                  <a:srgbClr val="FFFFFF"/>
                </a:solidFill>
              </a:rPr>
              <a:pPr eaLnBrk="1" hangingPunct="1">
                <a:lnSpc>
                  <a:spcPct val="80000"/>
                </a:lnSpc>
              </a:pPr>
              <a:t>4</a:t>
            </a:fld>
            <a:endParaRPr lang="en-US" sz="1200">
              <a:solidFill>
                <a:srgbClr val="FFFFFF"/>
              </a:solidFill>
            </a:endParaRPr>
          </a:p>
        </p:txBody>
      </p:sp>
      <p:sp>
        <p:nvSpPr>
          <p:cNvPr id="176132" name="TextBox 4"/>
          <p:cNvSpPr txBox="1">
            <a:spLocks noChangeArrowheads="1"/>
          </p:cNvSpPr>
          <p:nvPr/>
        </p:nvSpPr>
        <p:spPr bwMode="auto">
          <a:xfrm>
            <a:off x="8429625" y="0"/>
            <a:ext cx="7143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2800">
                <a:solidFill>
                  <a:srgbClr val="FF0000"/>
                </a:solidFill>
                <a:latin typeface="Berlin Sans FB Demi" charset="0"/>
              </a:rPr>
              <a:t>HL</a:t>
            </a:r>
          </a:p>
        </p:txBody>
      </p:sp>
    </p:spTree>
    <p:extLst>
      <p:ext uri="{BB962C8B-B14F-4D97-AF65-F5344CB8AC3E}">
        <p14:creationId xmlns:p14="http://schemas.microsoft.com/office/powerpoint/2010/main" val="1436476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3" name="Content Placeholder 2"/>
          <p:cNvSpPr>
            <a:spLocks noGrp="1"/>
          </p:cNvSpPr>
          <p:nvPr>
            <p:ph sz="quarter" idx="1"/>
          </p:nvPr>
        </p:nvSpPr>
        <p:spPr>
          <a:xfrm>
            <a:off x="152400" y="2286000"/>
            <a:ext cx="8991600" cy="4572000"/>
          </a:xfrm>
        </p:spPr>
        <p:txBody>
          <a:bodyPr/>
          <a:lstStyle/>
          <a:p>
            <a:pPr marL="835025" lvl="1" indent="-514350">
              <a:buSzPct val="80000"/>
              <a:buFont typeface="Tw Cen MT" charset="0"/>
              <a:buAutoNum type="arabicPeriod" startAt="7"/>
            </a:pPr>
            <a:r>
              <a:rPr lang="en-US">
                <a:latin typeface="Tw Cen MT" charset="0"/>
              </a:rPr>
              <a:t>Determining Showing the earliest start time and the latest finishing time of each activity.</a:t>
            </a:r>
          </a:p>
          <a:p>
            <a:pPr marL="835025" lvl="1" indent="-514350">
              <a:buSzPct val="80000"/>
              <a:buFont typeface="Tw Cen MT" charset="0"/>
              <a:buAutoNum type="arabicPeriod" startAt="7"/>
            </a:pPr>
            <a:r>
              <a:rPr lang="en-US">
                <a:latin typeface="Tw Cen MT" charset="0"/>
              </a:rPr>
              <a:t>Identifying the critical path from the network diagram.</a:t>
            </a:r>
            <a:br>
              <a:rPr lang="en-US">
                <a:latin typeface="Tw Cen MT" charset="0"/>
              </a:rPr>
            </a:br>
            <a:r>
              <a:rPr lang="en-US">
                <a:latin typeface="Tw Cen MT" charset="0"/>
              </a:rPr>
              <a:t>[</a:t>
            </a:r>
            <a:r>
              <a:rPr lang="en-US" u="sng">
                <a:latin typeface="Tw Cen MT" charset="0"/>
              </a:rPr>
              <a:t>Critical Path</a:t>
            </a:r>
            <a:r>
              <a:rPr lang="en-US">
                <a:latin typeface="Tw Cen MT" charset="0"/>
              </a:rPr>
              <a:t>: </a:t>
            </a:r>
            <a:r>
              <a:rPr lang="ja-JP" altLang="en-US">
                <a:latin typeface="Tw Cen MT" charset="0"/>
              </a:rPr>
              <a:t>“</a:t>
            </a:r>
            <a:r>
              <a:rPr lang="en-US" altLang="ja-JP">
                <a:latin typeface="Tw Cen MT" charset="0"/>
              </a:rPr>
              <a:t>the route which generates the minimum time needed to complete the whole project.</a:t>
            </a:r>
            <a:r>
              <a:rPr lang="ja-JP" altLang="en-US">
                <a:latin typeface="Tw Cen MT" charset="0"/>
              </a:rPr>
              <a:t>”</a:t>
            </a:r>
            <a:r>
              <a:rPr lang="en-US" altLang="ja-JP">
                <a:latin typeface="Tw Cen MT" charset="0"/>
              </a:rPr>
              <a:t>]</a:t>
            </a:r>
          </a:p>
          <a:p>
            <a:pPr marL="835025" lvl="1" indent="-514350">
              <a:buSzPct val="80000"/>
              <a:buFont typeface="Wingdings 2" charset="0"/>
              <a:buNone/>
            </a:pPr>
            <a:endParaRPr lang="en-US">
              <a:latin typeface="Tw Cen MT" charset="0"/>
            </a:endParaRPr>
          </a:p>
          <a:p>
            <a:pPr marL="835025" lvl="1" indent="-514350">
              <a:buSzPct val="80000"/>
              <a:buFont typeface="Tw Cen MT" charset="0"/>
              <a:buAutoNum type="arabicPeriod" startAt="7"/>
            </a:pPr>
            <a:endParaRPr lang="en-US">
              <a:latin typeface="Tw Cen MT" charset="0"/>
            </a:endParaRPr>
          </a:p>
          <a:p>
            <a:pPr marL="835025" lvl="1" indent="-514350">
              <a:buSzPct val="80000"/>
              <a:buFont typeface="Wingdings 2" charset="0"/>
              <a:buNone/>
            </a:pPr>
            <a:r>
              <a:rPr lang="en-US">
                <a:latin typeface="Tw Cen MT" charset="0"/>
              </a:rPr>
              <a:t>	</a:t>
            </a:r>
            <a:r>
              <a:rPr lang="en-US" i="1">
                <a:latin typeface="Tw Cen MT" charset="0"/>
              </a:rPr>
              <a:t>Any hold-ups to the operations on the critical path of a network diagram will delay the completion of the project!</a:t>
            </a:r>
          </a:p>
        </p:txBody>
      </p:sp>
      <p:sp>
        <p:nvSpPr>
          <p:cNvPr id="17715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lnSpc>
                <a:spcPct val="80000"/>
              </a:lnSpc>
            </a:pPr>
            <a:fld id="{462DAE32-4292-F448-9E25-D8898419B25A}" type="slidenum">
              <a:rPr lang="en-US" sz="1200">
                <a:solidFill>
                  <a:srgbClr val="FFFFFF"/>
                </a:solidFill>
              </a:rPr>
              <a:pPr eaLnBrk="1" hangingPunct="1">
                <a:lnSpc>
                  <a:spcPct val="80000"/>
                </a:lnSpc>
              </a:pPr>
              <a:t>5</a:t>
            </a:fld>
            <a:endParaRPr lang="en-US" sz="1200">
              <a:solidFill>
                <a:srgbClr val="FFFFFF"/>
              </a:solidFill>
            </a:endParaRPr>
          </a:p>
        </p:txBody>
      </p:sp>
      <p:sp>
        <p:nvSpPr>
          <p:cNvPr id="177155" name="Title 1"/>
          <p:cNvSpPr>
            <a:spLocks noGrp="1"/>
          </p:cNvSpPr>
          <p:nvPr>
            <p:ph type="title"/>
          </p:nvPr>
        </p:nvSpPr>
        <p:spPr>
          <a:xfrm>
            <a:off x="612775" y="228600"/>
            <a:ext cx="8153400" cy="990600"/>
          </a:xfrm>
        </p:spPr>
        <p:txBody>
          <a:bodyPr/>
          <a:lstStyle/>
          <a:p>
            <a:pPr eaLnBrk="1" hangingPunct="1"/>
            <a:r>
              <a:rPr lang="en-US" sz="2400">
                <a:latin typeface="Tw Cen MT" charset="0"/>
              </a:rPr>
              <a:t>Continued…</a:t>
            </a:r>
          </a:p>
        </p:txBody>
      </p:sp>
      <p:sp>
        <p:nvSpPr>
          <p:cNvPr id="177156" name="TextBox 4"/>
          <p:cNvSpPr txBox="1">
            <a:spLocks noChangeArrowheads="1"/>
          </p:cNvSpPr>
          <p:nvPr/>
        </p:nvSpPr>
        <p:spPr bwMode="auto">
          <a:xfrm>
            <a:off x="8429625" y="0"/>
            <a:ext cx="7143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2800">
                <a:solidFill>
                  <a:srgbClr val="FF0000"/>
                </a:solidFill>
                <a:latin typeface="Berlin Sans FB Demi" charset="0"/>
              </a:rPr>
              <a:t>HL</a:t>
            </a:r>
          </a:p>
        </p:txBody>
      </p:sp>
    </p:spTree>
    <p:extLst>
      <p:ext uri="{BB962C8B-B14F-4D97-AF65-F5344CB8AC3E}">
        <p14:creationId xmlns:p14="http://schemas.microsoft.com/office/powerpoint/2010/main" val="2549819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7" name="Title 1"/>
          <p:cNvSpPr>
            <a:spLocks noGrp="1"/>
          </p:cNvSpPr>
          <p:nvPr>
            <p:ph type="title"/>
          </p:nvPr>
        </p:nvSpPr>
        <p:spPr>
          <a:xfrm>
            <a:off x="612775" y="228600"/>
            <a:ext cx="8153400" cy="990600"/>
          </a:xfrm>
        </p:spPr>
        <p:txBody>
          <a:bodyPr/>
          <a:lstStyle/>
          <a:p>
            <a:r>
              <a:rPr lang="en-US" sz="4000">
                <a:solidFill>
                  <a:srgbClr val="002060"/>
                </a:solidFill>
                <a:latin typeface="Tw Cen MT" charset="0"/>
              </a:rPr>
              <a:t>Constructing Networks</a:t>
            </a:r>
          </a:p>
        </p:txBody>
      </p:sp>
      <p:sp>
        <p:nvSpPr>
          <p:cNvPr id="178178" name="Content Placeholder 2"/>
          <p:cNvSpPr>
            <a:spLocks noGrp="1"/>
          </p:cNvSpPr>
          <p:nvPr>
            <p:ph sz="quarter" idx="1"/>
          </p:nvPr>
        </p:nvSpPr>
        <p:spPr>
          <a:xfrm>
            <a:off x="76200" y="1447800"/>
            <a:ext cx="9067800" cy="4495800"/>
          </a:xfrm>
        </p:spPr>
        <p:txBody>
          <a:bodyPr>
            <a:normAutofit fontScale="92500"/>
          </a:bodyPr>
          <a:lstStyle/>
          <a:p>
            <a:r>
              <a:rPr lang="en-US" sz="2700" u="sng" dirty="0">
                <a:latin typeface="Tw Cen MT" charset="0"/>
              </a:rPr>
              <a:t>Key features shown in a CPA diagram</a:t>
            </a:r>
            <a:r>
              <a:rPr lang="en-US" sz="2700" dirty="0">
                <a:latin typeface="Tw Cen MT" charset="0"/>
              </a:rPr>
              <a:t>:</a:t>
            </a:r>
          </a:p>
          <a:p>
            <a:pPr lvl="1"/>
            <a:r>
              <a:rPr lang="en-US" sz="2400" b="1" dirty="0">
                <a:latin typeface="Tw Cen MT" charset="0"/>
              </a:rPr>
              <a:t>Node</a:t>
            </a:r>
            <a:r>
              <a:rPr lang="en-US" sz="2400" dirty="0">
                <a:latin typeface="Tw Cen MT" charset="0"/>
              </a:rPr>
              <a:t> – Shows the start and finish if each activity within the project.</a:t>
            </a:r>
          </a:p>
          <a:p>
            <a:pPr lvl="1"/>
            <a:r>
              <a:rPr lang="en-US" sz="2400" b="1" dirty="0">
                <a:latin typeface="Tw Cen MT" charset="0"/>
              </a:rPr>
              <a:t>Arrows</a:t>
            </a:r>
            <a:r>
              <a:rPr lang="en-US" sz="2400" dirty="0">
                <a:latin typeface="Tw Cen MT" charset="0"/>
              </a:rPr>
              <a:t> – Are used to in a network diagram to show the duration of each activity or task.</a:t>
            </a:r>
          </a:p>
          <a:p>
            <a:pPr lvl="1"/>
            <a:r>
              <a:rPr lang="en-US" sz="2400" b="1" dirty="0">
                <a:latin typeface="Tw Cen MT" charset="0"/>
              </a:rPr>
              <a:t>EST</a:t>
            </a:r>
            <a:r>
              <a:rPr lang="en-US" sz="2400" dirty="0">
                <a:latin typeface="Tw Cen MT" charset="0"/>
              </a:rPr>
              <a:t> (Earliest Start Time)– of each activity is shown in the top right-hand part of the node. Will depend on the duration of all previous activities.</a:t>
            </a:r>
          </a:p>
          <a:p>
            <a:pPr lvl="1"/>
            <a:r>
              <a:rPr lang="en-US" sz="2400" b="1" dirty="0">
                <a:latin typeface="Tw Cen MT" charset="0"/>
              </a:rPr>
              <a:t>LFT</a:t>
            </a:r>
            <a:r>
              <a:rPr lang="en-US" sz="2400" dirty="0">
                <a:latin typeface="Tw Cen MT" charset="0"/>
              </a:rPr>
              <a:t> (Latest Finishing Time)– of each activity is shown in the </a:t>
            </a:r>
            <a:r>
              <a:rPr lang="en-US" sz="2400" dirty="0" smtClean="0">
                <a:latin typeface="Tw Cen MT" charset="0"/>
              </a:rPr>
              <a:t>bottom right-</a:t>
            </a:r>
            <a:r>
              <a:rPr lang="en-US" sz="2400" dirty="0">
                <a:latin typeface="Tw Cen MT" charset="0"/>
              </a:rPr>
              <a:t>hand part of the node. Is the deadline for a particular activity to be completed so that the entire project can finish in minimal time.</a:t>
            </a:r>
          </a:p>
          <a:p>
            <a:pPr lvl="1"/>
            <a:r>
              <a:rPr lang="en-US" sz="2400" b="1" dirty="0">
                <a:latin typeface="Tw Cen MT" charset="0"/>
              </a:rPr>
              <a:t>Float</a:t>
            </a:r>
            <a:r>
              <a:rPr lang="en-US" sz="2400" dirty="0">
                <a:latin typeface="Tw Cen MT" charset="0"/>
              </a:rPr>
              <a:t> – the difference between EST and LFT for each activity to identify any spare time that might exist.</a:t>
            </a:r>
          </a:p>
          <a:p>
            <a:pPr lvl="1">
              <a:buFont typeface="Wingdings 2" charset="0"/>
              <a:buNone/>
            </a:pPr>
            <a:endParaRPr lang="en-US" sz="2400" dirty="0">
              <a:latin typeface="Tw Cen MT" charset="0"/>
            </a:endParaRPr>
          </a:p>
        </p:txBody>
      </p:sp>
      <p:sp>
        <p:nvSpPr>
          <p:cNvPr id="178179"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lnSpc>
                <a:spcPct val="80000"/>
              </a:lnSpc>
            </a:pPr>
            <a:fld id="{C7F15D1B-DE04-124D-BA7F-37A8A33D4D09}" type="slidenum">
              <a:rPr lang="en-US" sz="1200">
                <a:solidFill>
                  <a:srgbClr val="FFFFFF"/>
                </a:solidFill>
              </a:rPr>
              <a:pPr eaLnBrk="1" hangingPunct="1">
                <a:lnSpc>
                  <a:spcPct val="80000"/>
                </a:lnSpc>
              </a:pPr>
              <a:t>6</a:t>
            </a:fld>
            <a:endParaRPr lang="en-US" sz="1200">
              <a:solidFill>
                <a:srgbClr val="FFFFFF"/>
              </a:solidFill>
            </a:endParaRPr>
          </a:p>
        </p:txBody>
      </p:sp>
      <p:sp>
        <p:nvSpPr>
          <p:cNvPr id="178180" name="TextBox 4"/>
          <p:cNvSpPr txBox="1">
            <a:spLocks noChangeArrowheads="1"/>
          </p:cNvSpPr>
          <p:nvPr/>
        </p:nvSpPr>
        <p:spPr bwMode="auto">
          <a:xfrm>
            <a:off x="8429625" y="0"/>
            <a:ext cx="7143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2800">
                <a:solidFill>
                  <a:srgbClr val="FF0000"/>
                </a:solidFill>
                <a:latin typeface="Berlin Sans FB Demi" charset="0"/>
              </a:rPr>
              <a:t>HL</a:t>
            </a:r>
          </a:p>
        </p:txBody>
      </p:sp>
    </p:spTree>
    <p:extLst>
      <p:ext uri="{BB962C8B-B14F-4D97-AF65-F5344CB8AC3E}">
        <p14:creationId xmlns:p14="http://schemas.microsoft.com/office/powerpoint/2010/main" val="411066120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1"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lnSpc>
                <a:spcPct val="80000"/>
              </a:lnSpc>
            </a:pPr>
            <a:fld id="{6034BFDB-812D-E04C-AC33-2A82EE68DABC}" type="slidenum">
              <a:rPr lang="en-US" sz="1200">
                <a:solidFill>
                  <a:srgbClr val="FFFFFF"/>
                </a:solidFill>
              </a:rPr>
              <a:pPr eaLnBrk="1" hangingPunct="1">
                <a:lnSpc>
                  <a:spcPct val="80000"/>
                </a:lnSpc>
              </a:pPr>
              <a:t>7</a:t>
            </a:fld>
            <a:endParaRPr lang="en-US" sz="1200">
              <a:solidFill>
                <a:srgbClr val="FFFFFF"/>
              </a:solidFill>
            </a:endParaRPr>
          </a:p>
        </p:txBody>
      </p:sp>
      <p:sp>
        <p:nvSpPr>
          <p:cNvPr id="179202" name="TextBox 4"/>
          <p:cNvSpPr txBox="1">
            <a:spLocks noChangeArrowheads="1"/>
          </p:cNvSpPr>
          <p:nvPr/>
        </p:nvSpPr>
        <p:spPr bwMode="auto">
          <a:xfrm>
            <a:off x="8429625" y="0"/>
            <a:ext cx="7143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2800">
                <a:solidFill>
                  <a:srgbClr val="FF0000"/>
                </a:solidFill>
                <a:latin typeface="Berlin Sans FB Demi" charset="0"/>
              </a:rPr>
              <a:t>HL</a:t>
            </a:r>
          </a:p>
        </p:txBody>
      </p:sp>
      <p:sp>
        <p:nvSpPr>
          <p:cNvPr id="179203" name="Title 1"/>
          <p:cNvSpPr>
            <a:spLocks noGrp="1"/>
          </p:cNvSpPr>
          <p:nvPr>
            <p:ph type="title"/>
          </p:nvPr>
        </p:nvSpPr>
        <p:spPr>
          <a:xfrm>
            <a:off x="612775" y="228600"/>
            <a:ext cx="8153400" cy="990600"/>
          </a:xfrm>
        </p:spPr>
        <p:txBody>
          <a:bodyPr/>
          <a:lstStyle/>
          <a:p>
            <a:pPr eaLnBrk="1" hangingPunct="1"/>
            <a:r>
              <a:rPr lang="en-US" sz="2400">
                <a:latin typeface="Tw Cen MT" charset="0"/>
              </a:rPr>
              <a:t>Continued…</a:t>
            </a:r>
          </a:p>
        </p:txBody>
      </p:sp>
      <p:grpSp>
        <p:nvGrpSpPr>
          <p:cNvPr id="179204" name="Group 13"/>
          <p:cNvGrpSpPr>
            <a:grpSpLocks/>
          </p:cNvGrpSpPr>
          <p:nvPr/>
        </p:nvGrpSpPr>
        <p:grpSpPr bwMode="auto">
          <a:xfrm>
            <a:off x="3048000" y="3200400"/>
            <a:ext cx="1828800" cy="1763713"/>
            <a:chOff x="762000" y="1828800"/>
            <a:chExt cx="1676400" cy="1524000"/>
          </a:xfrm>
        </p:grpSpPr>
        <p:sp>
          <p:nvSpPr>
            <p:cNvPr id="8" name="Flowchart: Connector 7"/>
            <p:cNvSpPr/>
            <p:nvPr/>
          </p:nvSpPr>
          <p:spPr>
            <a:xfrm>
              <a:off x="762000" y="1828800"/>
              <a:ext cx="16764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10" name="Straight Connector 9"/>
            <p:cNvCxnSpPr>
              <a:stCxn id="8" idx="0"/>
              <a:endCxn id="8" idx="4"/>
            </p:cNvCxnSpPr>
            <p:nvPr/>
          </p:nvCxnSpPr>
          <p:spPr>
            <a:xfrm rot="16200000" flipH="1">
              <a:off x="838200" y="2590800"/>
              <a:ext cx="152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8" idx="6"/>
            </p:cNvCxnSpPr>
            <p:nvPr/>
          </p:nvCxnSpPr>
          <p:spPr>
            <a:xfrm flipH="1">
              <a:off x="1600200" y="2591486"/>
              <a:ext cx="838200" cy="0"/>
            </a:xfrm>
            <a:prstGeom prst="line">
              <a:avLst/>
            </a:prstGeom>
          </p:spPr>
          <p:style>
            <a:lnRef idx="1">
              <a:schemeClr val="accent1"/>
            </a:lnRef>
            <a:fillRef idx="0">
              <a:schemeClr val="accent1"/>
            </a:fillRef>
            <a:effectRef idx="0">
              <a:schemeClr val="accent1"/>
            </a:effectRef>
            <a:fontRef idx="minor">
              <a:schemeClr val="tx1"/>
            </a:fontRef>
          </p:style>
        </p:cxnSp>
      </p:grpSp>
      <p:cxnSp>
        <p:nvCxnSpPr>
          <p:cNvPr id="16" name="Straight Arrow Connector 15"/>
          <p:cNvCxnSpPr/>
          <p:nvPr/>
        </p:nvCxnSpPr>
        <p:spPr>
          <a:xfrm rot="5400000">
            <a:off x="3962400" y="3135313"/>
            <a:ext cx="914400" cy="457200"/>
          </a:xfrm>
          <a:prstGeom prst="straightConnector1">
            <a:avLst/>
          </a:prstGeom>
          <a:ln w="28575">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179206" name="TextBox 16"/>
          <p:cNvSpPr txBox="1">
            <a:spLocks noChangeArrowheads="1"/>
          </p:cNvSpPr>
          <p:nvPr/>
        </p:nvSpPr>
        <p:spPr bwMode="auto">
          <a:xfrm>
            <a:off x="4572000" y="2297113"/>
            <a:ext cx="685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t>EST</a:t>
            </a:r>
          </a:p>
        </p:txBody>
      </p:sp>
      <p:cxnSp>
        <p:nvCxnSpPr>
          <p:cNvPr id="19" name="Straight Arrow Connector 18"/>
          <p:cNvCxnSpPr/>
          <p:nvPr/>
        </p:nvCxnSpPr>
        <p:spPr>
          <a:xfrm rot="16200000" flipV="1">
            <a:off x="3810000" y="4735513"/>
            <a:ext cx="1066800" cy="457200"/>
          </a:xfrm>
          <a:prstGeom prst="straightConnector1">
            <a:avLst/>
          </a:prstGeom>
          <a:ln w="28575">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179208" name="TextBox 19"/>
          <p:cNvSpPr txBox="1">
            <a:spLocks noChangeArrowheads="1"/>
          </p:cNvSpPr>
          <p:nvPr/>
        </p:nvSpPr>
        <p:spPr bwMode="auto">
          <a:xfrm>
            <a:off x="4267200" y="5649913"/>
            <a:ext cx="685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t>LFT</a:t>
            </a:r>
          </a:p>
        </p:txBody>
      </p:sp>
      <p:cxnSp>
        <p:nvCxnSpPr>
          <p:cNvPr id="22" name="Straight Arrow Connector 21"/>
          <p:cNvCxnSpPr/>
          <p:nvPr/>
        </p:nvCxnSpPr>
        <p:spPr>
          <a:xfrm rot="16200000" flipH="1">
            <a:off x="2705100" y="3402013"/>
            <a:ext cx="914400" cy="685800"/>
          </a:xfrm>
          <a:prstGeom prst="straightConnector1">
            <a:avLst/>
          </a:prstGeom>
          <a:ln w="28575">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179210" name="TextBox 22"/>
          <p:cNvSpPr txBox="1">
            <a:spLocks noChangeArrowheads="1"/>
          </p:cNvSpPr>
          <p:nvPr/>
        </p:nvSpPr>
        <p:spPr bwMode="auto">
          <a:xfrm>
            <a:off x="1981200" y="2843213"/>
            <a:ext cx="16764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t>Node Number</a:t>
            </a:r>
          </a:p>
        </p:txBody>
      </p:sp>
      <p:cxnSp>
        <p:nvCxnSpPr>
          <p:cNvPr id="26" name="Straight Arrow Connector 25"/>
          <p:cNvCxnSpPr/>
          <p:nvPr/>
        </p:nvCxnSpPr>
        <p:spPr>
          <a:xfrm flipV="1">
            <a:off x="3962400" y="4103688"/>
            <a:ext cx="2438400" cy="11112"/>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79212" name="TextBox 30"/>
          <p:cNvSpPr txBox="1">
            <a:spLocks noChangeArrowheads="1"/>
          </p:cNvSpPr>
          <p:nvPr/>
        </p:nvSpPr>
        <p:spPr bwMode="auto">
          <a:xfrm>
            <a:off x="4876800" y="3668713"/>
            <a:ext cx="2590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t>Activity or task</a:t>
            </a:r>
          </a:p>
        </p:txBody>
      </p:sp>
      <p:sp>
        <p:nvSpPr>
          <p:cNvPr id="179213" name="TextBox 31"/>
          <p:cNvSpPr txBox="1">
            <a:spLocks noChangeArrowheads="1"/>
          </p:cNvSpPr>
          <p:nvPr/>
        </p:nvSpPr>
        <p:spPr bwMode="auto">
          <a:xfrm>
            <a:off x="4876800" y="4214813"/>
            <a:ext cx="25908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a:t>Duration of activity</a:t>
            </a:r>
          </a:p>
        </p:txBody>
      </p:sp>
    </p:spTree>
    <p:extLst>
      <p:ext uri="{BB962C8B-B14F-4D97-AF65-F5344CB8AC3E}">
        <p14:creationId xmlns:p14="http://schemas.microsoft.com/office/powerpoint/2010/main" val="190814212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5"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lnSpc>
                <a:spcPct val="80000"/>
              </a:lnSpc>
            </a:pPr>
            <a:fld id="{A393B245-426A-CC45-8CB5-AD14F1C40C5D}" type="slidenum">
              <a:rPr lang="en-US" sz="1200">
                <a:solidFill>
                  <a:srgbClr val="FFFFFF"/>
                </a:solidFill>
              </a:rPr>
              <a:pPr eaLnBrk="1" hangingPunct="1">
                <a:lnSpc>
                  <a:spcPct val="80000"/>
                </a:lnSpc>
              </a:pPr>
              <a:t>8</a:t>
            </a:fld>
            <a:endParaRPr lang="en-US" sz="1200">
              <a:solidFill>
                <a:srgbClr val="FFFFFF"/>
              </a:solidFill>
            </a:endParaRPr>
          </a:p>
        </p:txBody>
      </p:sp>
      <p:sp>
        <p:nvSpPr>
          <p:cNvPr id="180226" name="TextBox 4"/>
          <p:cNvSpPr txBox="1">
            <a:spLocks noChangeArrowheads="1"/>
          </p:cNvSpPr>
          <p:nvPr/>
        </p:nvSpPr>
        <p:spPr bwMode="auto">
          <a:xfrm>
            <a:off x="8429625" y="0"/>
            <a:ext cx="7143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2800">
                <a:solidFill>
                  <a:srgbClr val="FF0000"/>
                </a:solidFill>
                <a:latin typeface="Berlin Sans FB Demi" charset="0"/>
              </a:rPr>
              <a:t>HL</a:t>
            </a:r>
          </a:p>
        </p:txBody>
      </p:sp>
      <p:sp>
        <p:nvSpPr>
          <p:cNvPr id="180227" name="Title 1"/>
          <p:cNvSpPr>
            <a:spLocks noGrp="1"/>
          </p:cNvSpPr>
          <p:nvPr>
            <p:ph type="title"/>
          </p:nvPr>
        </p:nvSpPr>
        <p:spPr>
          <a:xfrm>
            <a:off x="612775" y="228600"/>
            <a:ext cx="8153400" cy="990600"/>
          </a:xfrm>
        </p:spPr>
        <p:txBody>
          <a:bodyPr/>
          <a:lstStyle/>
          <a:p>
            <a:pPr eaLnBrk="1" hangingPunct="1"/>
            <a:r>
              <a:rPr lang="en-US" sz="2400">
                <a:latin typeface="Tw Cen MT" charset="0"/>
              </a:rPr>
              <a:t>Continued…</a:t>
            </a:r>
          </a:p>
        </p:txBody>
      </p:sp>
      <p:sp>
        <p:nvSpPr>
          <p:cNvPr id="7" name="Oval 6"/>
          <p:cNvSpPr/>
          <p:nvPr/>
        </p:nvSpPr>
        <p:spPr>
          <a:xfrm>
            <a:off x="1219200" y="2743200"/>
            <a:ext cx="838200" cy="762000"/>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a:p>
        </p:txBody>
      </p:sp>
      <p:sp>
        <p:nvSpPr>
          <p:cNvPr id="8" name="Oval 7"/>
          <p:cNvSpPr/>
          <p:nvPr/>
        </p:nvSpPr>
        <p:spPr>
          <a:xfrm>
            <a:off x="3352800" y="1600200"/>
            <a:ext cx="838200" cy="762000"/>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a:p>
        </p:txBody>
      </p:sp>
      <p:sp>
        <p:nvSpPr>
          <p:cNvPr id="9" name="Oval 8"/>
          <p:cNvSpPr/>
          <p:nvPr/>
        </p:nvSpPr>
        <p:spPr>
          <a:xfrm>
            <a:off x="3352800" y="3886200"/>
            <a:ext cx="838200" cy="762000"/>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a:p>
        </p:txBody>
      </p:sp>
      <p:sp>
        <p:nvSpPr>
          <p:cNvPr id="10" name="Oval 9"/>
          <p:cNvSpPr/>
          <p:nvPr/>
        </p:nvSpPr>
        <p:spPr>
          <a:xfrm>
            <a:off x="5334000" y="2819400"/>
            <a:ext cx="838200" cy="762000"/>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a:p>
        </p:txBody>
      </p:sp>
      <p:sp>
        <p:nvSpPr>
          <p:cNvPr id="11" name="Oval 10"/>
          <p:cNvSpPr/>
          <p:nvPr/>
        </p:nvSpPr>
        <p:spPr>
          <a:xfrm>
            <a:off x="7696200" y="2819400"/>
            <a:ext cx="838200" cy="762000"/>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a:p>
        </p:txBody>
      </p:sp>
      <p:cxnSp>
        <p:nvCxnSpPr>
          <p:cNvPr id="19" name="Straight Arrow Connector 18"/>
          <p:cNvCxnSpPr>
            <a:stCxn id="7" idx="7"/>
            <a:endCxn id="8" idx="2"/>
          </p:cNvCxnSpPr>
          <p:nvPr/>
        </p:nvCxnSpPr>
        <p:spPr>
          <a:xfrm rot="5400000" flipH="1" flipV="1">
            <a:off x="2207419" y="1708944"/>
            <a:ext cx="873125" cy="1417637"/>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8" idx="6"/>
            <a:endCxn id="10" idx="1"/>
          </p:cNvCxnSpPr>
          <p:nvPr/>
        </p:nvCxnSpPr>
        <p:spPr>
          <a:xfrm>
            <a:off x="4191000" y="1981200"/>
            <a:ext cx="1265238" cy="949325"/>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9" idx="6"/>
            <a:endCxn id="10" idx="3"/>
          </p:cNvCxnSpPr>
          <p:nvPr/>
        </p:nvCxnSpPr>
        <p:spPr>
          <a:xfrm flipV="1">
            <a:off x="4191000" y="3470275"/>
            <a:ext cx="1265238" cy="796925"/>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endCxn id="11" idx="2"/>
          </p:cNvCxnSpPr>
          <p:nvPr/>
        </p:nvCxnSpPr>
        <p:spPr>
          <a:xfrm flipV="1">
            <a:off x="6096000" y="3200400"/>
            <a:ext cx="1600200" cy="34925"/>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7" idx="5"/>
            <a:endCxn id="9" idx="2"/>
          </p:cNvCxnSpPr>
          <p:nvPr/>
        </p:nvCxnSpPr>
        <p:spPr>
          <a:xfrm rot="16200000" flipH="1">
            <a:off x="2207419" y="3121819"/>
            <a:ext cx="873125" cy="1417637"/>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80238" name="TextBox 34"/>
          <p:cNvSpPr txBox="1">
            <a:spLocks noChangeArrowheads="1"/>
          </p:cNvSpPr>
          <p:nvPr/>
        </p:nvSpPr>
        <p:spPr bwMode="auto">
          <a:xfrm>
            <a:off x="1905000" y="1905000"/>
            <a:ext cx="685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b="1"/>
              <a:t>A</a:t>
            </a:r>
          </a:p>
        </p:txBody>
      </p:sp>
      <p:sp>
        <p:nvSpPr>
          <p:cNvPr id="180239" name="TextBox 35"/>
          <p:cNvSpPr txBox="1">
            <a:spLocks noChangeArrowheads="1"/>
          </p:cNvSpPr>
          <p:nvPr/>
        </p:nvSpPr>
        <p:spPr bwMode="auto">
          <a:xfrm>
            <a:off x="4648200" y="1828800"/>
            <a:ext cx="685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b="1"/>
              <a:t>C</a:t>
            </a:r>
          </a:p>
        </p:txBody>
      </p:sp>
      <p:sp>
        <p:nvSpPr>
          <p:cNvPr id="180240" name="TextBox 36"/>
          <p:cNvSpPr txBox="1">
            <a:spLocks noChangeArrowheads="1"/>
          </p:cNvSpPr>
          <p:nvPr/>
        </p:nvSpPr>
        <p:spPr bwMode="auto">
          <a:xfrm>
            <a:off x="1905000" y="3886200"/>
            <a:ext cx="685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b="1"/>
              <a:t>B</a:t>
            </a:r>
          </a:p>
        </p:txBody>
      </p:sp>
      <p:sp>
        <p:nvSpPr>
          <p:cNvPr id="180241" name="TextBox 37"/>
          <p:cNvSpPr txBox="1">
            <a:spLocks noChangeArrowheads="1"/>
          </p:cNvSpPr>
          <p:nvPr/>
        </p:nvSpPr>
        <p:spPr bwMode="auto">
          <a:xfrm>
            <a:off x="4648200" y="4114800"/>
            <a:ext cx="685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b="1"/>
              <a:t>D</a:t>
            </a:r>
          </a:p>
        </p:txBody>
      </p:sp>
      <p:sp>
        <p:nvSpPr>
          <p:cNvPr id="180242" name="TextBox 38"/>
          <p:cNvSpPr txBox="1">
            <a:spLocks noChangeArrowheads="1"/>
          </p:cNvSpPr>
          <p:nvPr/>
        </p:nvSpPr>
        <p:spPr bwMode="auto">
          <a:xfrm>
            <a:off x="6705600" y="2754313"/>
            <a:ext cx="685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b="1"/>
              <a:t>E</a:t>
            </a:r>
          </a:p>
        </p:txBody>
      </p:sp>
      <p:sp>
        <p:nvSpPr>
          <p:cNvPr id="40" name="TextBox 39"/>
          <p:cNvSpPr txBox="1"/>
          <p:nvPr/>
        </p:nvSpPr>
        <p:spPr>
          <a:xfrm>
            <a:off x="381000" y="4800600"/>
            <a:ext cx="8915400" cy="2862263"/>
          </a:xfrm>
          <a:prstGeom prst="rect">
            <a:avLst/>
          </a:prstGeom>
          <a:noFill/>
        </p:spPr>
        <p:txBody>
          <a:bodyPr>
            <a:spAutoFit/>
          </a:bodyPr>
          <a:lstStyle/>
          <a:p>
            <a:pPr>
              <a:buFont typeface="Wingdings" pitchFamily="2" charset="2"/>
              <a:buChar char="§"/>
              <a:defRPr/>
            </a:pPr>
            <a:r>
              <a:rPr lang="en-US" sz="2400" dirty="0">
                <a:latin typeface="+mn-lt"/>
                <a:ea typeface="+mn-ea"/>
                <a:cs typeface="Arial" charset="0"/>
              </a:rPr>
              <a:t> </a:t>
            </a:r>
            <a:r>
              <a:rPr lang="en-US" sz="2200" dirty="0">
                <a:latin typeface="+mn-lt"/>
                <a:ea typeface="+mn-ea"/>
                <a:cs typeface="Arial" charset="0"/>
              </a:rPr>
              <a:t>Activities A and B can be started at the same time.</a:t>
            </a:r>
          </a:p>
          <a:p>
            <a:pPr>
              <a:buFont typeface="Wingdings" pitchFamily="2" charset="2"/>
              <a:buChar char="§"/>
              <a:defRPr/>
            </a:pPr>
            <a:r>
              <a:rPr lang="en-US" sz="2200" dirty="0">
                <a:latin typeface="+mn-lt"/>
                <a:ea typeface="+mn-ea"/>
                <a:cs typeface="Arial" charset="0"/>
              </a:rPr>
              <a:t> Activity C cannot be started until activity A is completed.</a:t>
            </a:r>
          </a:p>
          <a:p>
            <a:pPr>
              <a:buFont typeface="Wingdings" pitchFamily="2" charset="2"/>
              <a:buChar char="§"/>
              <a:defRPr/>
            </a:pPr>
            <a:r>
              <a:rPr lang="en-US" sz="2200" dirty="0">
                <a:latin typeface="+mn-lt"/>
                <a:ea typeface="+mn-ea"/>
                <a:cs typeface="Arial" charset="0"/>
              </a:rPr>
              <a:t> Activity D cannot be started until activity B is completed.</a:t>
            </a:r>
          </a:p>
          <a:p>
            <a:pPr>
              <a:buFont typeface="Wingdings" pitchFamily="2" charset="2"/>
              <a:buChar char="§"/>
              <a:defRPr/>
            </a:pPr>
            <a:r>
              <a:rPr lang="en-US" sz="2200" dirty="0">
                <a:latin typeface="+mn-lt"/>
                <a:ea typeface="+mn-ea"/>
                <a:cs typeface="Arial" charset="0"/>
              </a:rPr>
              <a:t> Once both activities C and D are completed (not necessarily at the same</a:t>
            </a:r>
            <a:br>
              <a:rPr lang="en-US" sz="2200" dirty="0">
                <a:latin typeface="+mn-lt"/>
                <a:ea typeface="+mn-ea"/>
                <a:cs typeface="Arial" charset="0"/>
              </a:rPr>
            </a:br>
            <a:r>
              <a:rPr lang="en-US" sz="2200" dirty="0">
                <a:latin typeface="+mn-lt"/>
                <a:ea typeface="+mn-ea"/>
                <a:cs typeface="Arial" charset="0"/>
              </a:rPr>
              <a:t>   time), then activity E can start.</a:t>
            </a:r>
          </a:p>
          <a:p>
            <a:pPr>
              <a:buFont typeface="Wingdings" pitchFamily="2" charset="2"/>
              <a:buChar char="§"/>
              <a:defRPr/>
            </a:pPr>
            <a:endParaRPr lang="en-US" sz="2200" dirty="0">
              <a:latin typeface="+mn-lt"/>
              <a:ea typeface="+mn-ea"/>
              <a:cs typeface="Arial" charset="0"/>
            </a:endParaRPr>
          </a:p>
          <a:p>
            <a:pPr>
              <a:buFont typeface="Wingdings" pitchFamily="2" charset="2"/>
              <a:buChar char="§"/>
              <a:defRPr/>
            </a:pPr>
            <a:endParaRPr lang="en-US" sz="2200" dirty="0">
              <a:latin typeface="+mn-lt"/>
              <a:ea typeface="+mn-ea"/>
              <a:cs typeface="Arial" charset="0"/>
            </a:endParaRPr>
          </a:p>
          <a:p>
            <a:pPr>
              <a:buFont typeface="Arial" charset="0"/>
              <a:buChar char="•"/>
              <a:defRPr/>
            </a:pPr>
            <a:endParaRPr lang="en-US" sz="2400" dirty="0">
              <a:latin typeface="+mn-lt"/>
              <a:ea typeface="+mn-ea"/>
              <a:cs typeface="Arial" charset="0"/>
            </a:endParaRPr>
          </a:p>
        </p:txBody>
      </p:sp>
    </p:spTree>
    <p:extLst>
      <p:ext uri="{BB962C8B-B14F-4D97-AF65-F5344CB8AC3E}">
        <p14:creationId xmlns:p14="http://schemas.microsoft.com/office/powerpoint/2010/main" val="19662244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49" name="Content Placeholder 2"/>
          <p:cNvSpPr>
            <a:spLocks noGrp="1"/>
          </p:cNvSpPr>
          <p:nvPr>
            <p:ph sz="quarter" idx="1"/>
          </p:nvPr>
        </p:nvSpPr>
        <p:spPr>
          <a:xfrm>
            <a:off x="381000" y="1981200"/>
            <a:ext cx="8385175" cy="4191000"/>
          </a:xfrm>
        </p:spPr>
        <p:txBody>
          <a:bodyPr/>
          <a:lstStyle/>
          <a:p>
            <a:r>
              <a:rPr lang="en-US" sz="3200">
                <a:latin typeface="Tw Cen MT" charset="0"/>
              </a:rPr>
              <a:t>To construct a network diagram, consider the following steps:</a:t>
            </a:r>
          </a:p>
          <a:p>
            <a:pPr marL="881063" lvl="1" indent="-514350">
              <a:buSzPct val="80000"/>
              <a:buFont typeface="Tw Cen MT" charset="0"/>
              <a:buAutoNum type="arabicPeriod"/>
            </a:pPr>
            <a:r>
              <a:rPr lang="en-US" sz="2800">
                <a:latin typeface="Tw Cen MT" charset="0"/>
              </a:rPr>
              <a:t>Identify all the tasks involved in the project.</a:t>
            </a:r>
          </a:p>
          <a:p>
            <a:pPr marL="881063" lvl="1" indent="-514350">
              <a:buSzPct val="80000"/>
              <a:buFont typeface="Tw Cen MT" charset="0"/>
              <a:buAutoNum type="arabicPeriod"/>
            </a:pPr>
            <a:r>
              <a:rPr lang="en-US" sz="2800">
                <a:latin typeface="Tw Cen MT" charset="0"/>
              </a:rPr>
              <a:t>Order these in the correct sequence.</a:t>
            </a:r>
          </a:p>
          <a:p>
            <a:pPr marL="881063" lvl="1" indent="-514350">
              <a:buSzPct val="80000"/>
              <a:buFont typeface="Tw Cen MT" charset="0"/>
              <a:buAutoNum type="arabicPeriod"/>
            </a:pPr>
            <a:r>
              <a:rPr lang="en-US" sz="2800">
                <a:latin typeface="Tw Cen MT" charset="0"/>
              </a:rPr>
              <a:t>Identify tasks that can take place at the same time.</a:t>
            </a:r>
          </a:p>
          <a:p>
            <a:pPr marL="881063" lvl="1" indent="-514350">
              <a:buSzPct val="80000"/>
              <a:buFont typeface="Tw Cen MT" charset="0"/>
              <a:buAutoNum type="arabicPeriod"/>
            </a:pPr>
            <a:r>
              <a:rPr lang="en-US" sz="2800">
                <a:latin typeface="Tw Cen MT" charset="0"/>
              </a:rPr>
              <a:t>Design the network.</a:t>
            </a:r>
          </a:p>
          <a:p>
            <a:pPr marL="881063" lvl="1" indent="-514350">
              <a:buSzPct val="80000"/>
              <a:buFont typeface="Tw Cen MT" charset="0"/>
              <a:buAutoNum type="arabicPeriod"/>
            </a:pPr>
            <a:r>
              <a:rPr lang="en-US" sz="2800">
                <a:latin typeface="Tw Cen MT" charset="0"/>
              </a:rPr>
              <a:t>Identify the critical path.</a:t>
            </a:r>
          </a:p>
        </p:txBody>
      </p:sp>
      <p:sp>
        <p:nvSpPr>
          <p:cNvPr id="18125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lnSpc>
                <a:spcPct val="80000"/>
              </a:lnSpc>
            </a:pPr>
            <a:fld id="{66245282-5592-2E4E-9C6F-90ADB7657682}" type="slidenum">
              <a:rPr lang="en-US" sz="1200">
                <a:solidFill>
                  <a:srgbClr val="FFFFFF"/>
                </a:solidFill>
              </a:rPr>
              <a:pPr eaLnBrk="1" hangingPunct="1">
                <a:lnSpc>
                  <a:spcPct val="80000"/>
                </a:lnSpc>
              </a:pPr>
              <a:t>9</a:t>
            </a:fld>
            <a:endParaRPr lang="en-US" sz="1200">
              <a:solidFill>
                <a:srgbClr val="FFFFFF"/>
              </a:solidFill>
            </a:endParaRPr>
          </a:p>
        </p:txBody>
      </p:sp>
      <p:sp>
        <p:nvSpPr>
          <p:cNvPr id="181251" name="TextBox 6"/>
          <p:cNvSpPr txBox="1">
            <a:spLocks noChangeArrowheads="1"/>
          </p:cNvSpPr>
          <p:nvPr/>
        </p:nvSpPr>
        <p:spPr bwMode="auto">
          <a:xfrm>
            <a:off x="8429625" y="0"/>
            <a:ext cx="7143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2800">
                <a:solidFill>
                  <a:srgbClr val="FF0000"/>
                </a:solidFill>
                <a:latin typeface="Berlin Sans FB Demi" charset="0"/>
              </a:rPr>
              <a:t>HL</a:t>
            </a:r>
          </a:p>
        </p:txBody>
      </p:sp>
      <p:sp>
        <p:nvSpPr>
          <p:cNvPr id="181252" name="Title 1"/>
          <p:cNvSpPr>
            <a:spLocks noGrp="1"/>
          </p:cNvSpPr>
          <p:nvPr>
            <p:ph type="title"/>
          </p:nvPr>
        </p:nvSpPr>
        <p:spPr>
          <a:xfrm>
            <a:off x="612775" y="228600"/>
            <a:ext cx="8153400" cy="990600"/>
          </a:xfrm>
        </p:spPr>
        <p:txBody>
          <a:bodyPr/>
          <a:lstStyle/>
          <a:p>
            <a:pPr eaLnBrk="1" hangingPunct="1"/>
            <a:r>
              <a:rPr lang="en-US" sz="2400">
                <a:latin typeface="Tw Cen MT" charset="0"/>
              </a:rPr>
              <a:t>Continued…</a:t>
            </a:r>
          </a:p>
        </p:txBody>
      </p:sp>
    </p:spTree>
    <p:extLst>
      <p:ext uri="{BB962C8B-B14F-4D97-AF65-F5344CB8AC3E}">
        <p14:creationId xmlns:p14="http://schemas.microsoft.com/office/powerpoint/2010/main" val="11356048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2694</TotalTime>
  <Words>1299</Words>
  <Application>Microsoft Macintosh PowerPoint</Application>
  <PresentationFormat>On-screen Show (4:3)</PresentationFormat>
  <Paragraphs>158</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Topic 5.8 (only HL)</vt:lpstr>
      <vt:lpstr>Introduction</vt:lpstr>
      <vt:lpstr>Network Analysis</vt:lpstr>
      <vt:lpstr>Critical Path Analysis (CPA)</vt:lpstr>
      <vt:lpstr>Continued…</vt:lpstr>
      <vt:lpstr>Constructing Networks</vt:lpstr>
      <vt:lpstr>Continued…</vt:lpstr>
      <vt:lpstr>Continued…</vt:lpstr>
      <vt:lpstr>Continued…</vt:lpstr>
      <vt:lpstr>Continued…</vt:lpstr>
      <vt:lpstr>Continued…</vt:lpstr>
      <vt:lpstr>Dummy Definition</vt:lpstr>
      <vt:lpstr>Advantages of Network Analysis (CPA)</vt:lpstr>
      <vt:lpstr>Limitations of Network Analysis (CPA)</vt:lpstr>
      <vt:lpstr>Tips for Completing a Critical Path Diagram</vt:lpstr>
      <vt:lpstr>Tips for Completing a Critical Path Diagram</vt:lpstr>
      <vt:lpstr>Tips for Completing a Critical Path Diagram</vt:lpstr>
      <vt:lpstr>Tips for Completing a Critical Path Diagram</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5.8 (only HL)</dc:title>
  <dc:creator>Liam Greenbank</dc:creator>
  <cp:lastModifiedBy>Liam Greenbank</cp:lastModifiedBy>
  <cp:revision>2</cp:revision>
  <dcterms:created xsi:type="dcterms:W3CDTF">2014-02-25T06:35:45Z</dcterms:created>
  <dcterms:modified xsi:type="dcterms:W3CDTF">2015-03-07T17:27:24Z</dcterms:modified>
</cp:coreProperties>
</file>