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2" d="100"/>
          <a:sy n="52" d="100"/>
        </p:scale>
        <p:origin x="-186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printerSettings" Target="printerSettings/printerSettings1.bin"/><Relationship Id="rId66" Type="http://schemas.openxmlformats.org/officeDocument/2006/relationships/presProps" Target="presProps.xml"/><Relationship Id="rId67" Type="http://schemas.openxmlformats.org/officeDocument/2006/relationships/viewProps" Target="viewProps.xml"/><Relationship Id="rId68" Type="http://schemas.openxmlformats.org/officeDocument/2006/relationships/theme" Target="theme/theme1.xml"/><Relationship Id="rId69"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CB11AF-DD6B-434E-99D5-B36D27BF4227}" type="datetimeFigureOut">
              <a:rPr lang="en-US" smtClean="0"/>
              <a:t>5/1/14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01952-9F6E-6243-933B-AB99D61CB81D}" type="slidenum">
              <a:rPr lang="en-US" smtClean="0"/>
              <a:t>‹#›</a:t>
            </a:fld>
            <a:endParaRPr lang="en-US"/>
          </a:p>
        </p:txBody>
      </p:sp>
    </p:spTree>
    <p:extLst>
      <p:ext uri="{BB962C8B-B14F-4D97-AF65-F5344CB8AC3E}">
        <p14:creationId xmlns:p14="http://schemas.microsoft.com/office/powerpoint/2010/main" val="332966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CB11AF-DD6B-434E-99D5-B36D27BF4227}" type="datetimeFigureOut">
              <a:rPr lang="en-US" smtClean="0"/>
              <a:t>5/1/14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01952-9F6E-6243-933B-AB99D61CB81D}" type="slidenum">
              <a:rPr lang="en-US" smtClean="0"/>
              <a:t>‹#›</a:t>
            </a:fld>
            <a:endParaRPr lang="en-US"/>
          </a:p>
        </p:txBody>
      </p:sp>
    </p:spTree>
    <p:extLst>
      <p:ext uri="{BB962C8B-B14F-4D97-AF65-F5344CB8AC3E}">
        <p14:creationId xmlns:p14="http://schemas.microsoft.com/office/powerpoint/2010/main" val="15262727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CB11AF-DD6B-434E-99D5-B36D27BF4227}" type="datetimeFigureOut">
              <a:rPr lang="en-US" smtClean="0"/>
              <a:t>5/1/14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01952-9F6E-6243-933B-AB99D61CB81D}" type="slidenum">
              <a:rPr lang="en-US" smtClean="0"/>
              <a:t>‹#›</a:t>
            </a:fld>
            <a:endParaRPr lang="en-US"/>
          </a:p>
        </p:txBody>
      </p:sp>
    </p:spTree>
    <p:extLst>
      <p:ext uri="{BB962C8B-B14F-4D97-AF65-F5344CB8AC3E}">
        <p14:creationId xmlns:p14="http://schemas.microsoft.com/office/powerpoint/2010/main" val="14526333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CB11AF-DD6B-434E-99D5-B36D27BF4227}" type="datetimeFigureOut">
              <a:rPr lang="en-US" smtClean="0"/>
              <a:t>5/1/14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01952-9F6E-6243-933B-AB99D61CB81D}" type="slidenum">
              <a:rPr lang="en-US" smtClean="0"/>
              <a:t>‹#›</a:t>
            </a:fld>
            <a:endParaRPr lang="en-US"/>
          </a:p>
        </p:txBody>
      </p:sp>
    </p:spTree>
    <p:extLst>
      <p:ext uri="{BB962C8B-B14F-4D97-AF65-F5344CB8AC3E}">
        <p14:creationId xmlns:p14="http://schemas.microsoft.com/office/powerpoint/2010/main" val="3901855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CB11AF-DD6B-434E-99D5-B36D27BF4227}" type="datetimeFigureOut">
              <a:rPr lang="en-US" smtClean="0"/>
              <a:t>5/1/14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301952-9F6E-6243-933B-AB99D61CB81D}" type="slidenum">
              <a:rPr lang="en-US" smtClean="0"/>
              <a:t>‹#›</a:t>
            </a:fld>
            <a:endParaRPr lang="en-US"/>
          </a:p>
        </p:txBody>
      </p:sp>
    </p:spTree>
    <p:extLst>
      <p:ext uri="{BB962C8B-B14F-4D97-AF65-F5344CB8AC3E}">
        <p14:creationId xmlns:p14="http://schemas.microsoft.com/office/powerpoint/2010/main" val="1497912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CB11AF-DD6B-434E-99D5-B36D27BF4227}" type="datetimeFigureOut">
              <a:rPr lang="en-US" smtClean="0"/>
              <a:t>5/1/14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301952-9F6E-6243-933B-AB99D61CB81D}" type="slidenum">
              <a:rPr lang="en-US" smtClean="0"/>
              <a:t>‹#›</a:t>
            </a:fld>
            <a:endParaRPr lang="en-US"/>
          </a:p>
        </p:txBody>
      </p:sp>
    </p:spTree>
    <p:extLst>
      <p:ext uri="{BB962C8B-B14F-4D97-AF65-F5344CB8AC3E}">
        <p14:creationId xmlns:p14="http://schemas.microsoft.com/office/powerpoint/2010/main" val="1420291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CB11AF-DD6B-434E-99D5-B36D27BF4227}" type="datetimeFigureOut">
              <a:rPr lang="en-US" smtClean="0"/>
              <a:t>5/1/14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301952-9F6E-6243-933B-AB99D61CB81D}" type="slidenum">
              <a:rPr lang="en-US" smtClean="0"/>
              <a:t>‹#›</a:t>
            </a:fld>
            <a:endParaRPr lang="en-US"/>
          </a:p>
        </p:txBody>
      </p:sp>
    </p:spTree>
    <p:extLst>
      <p:ext uri="{BB962C8B-B14F-4D97-AF65-F5344CB8AC3E}">
        <p14:creationId xmlns:p14="http://schemas.microsoft.com/office/powerpoint/2010/main" val="1717725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CB11AF-DD6B-434E-99D5-B36D27BF4227}" type="datetimeFigureOut">
              <a:rPr lang="en-US" smtClean="0"/>
              <a:t>5/1/14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301952-9F6E-6243-933B-AB99D61CB81D}" type="slidenum">
              <a:rPr lang="en-US" smtClean="0"/>
              <a:t>‹#›</a:t>
            </a:fld>
            <a:endParaRPr lang="en-US"/>
          </a:p>
        </p:txBody>
      </p:sp>
    </p:spTree>
    <p:extLst>
      <p:ext uri="{BB962C8B-B14F-4D97-AF65-F5344CB8AC3E}">
        <p14:creationId xmlns:p14="http://schemas.microsoft.com/office/powerpoint/2010/main" val="712672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CB11AF-DD6B-434E-99D5-B36D27BF4227}" type="datetimeFigureOut">
              <a:rPr lang="en-US" smtClean="0"/>
              <a:t>5/1/14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301952-9F6E-6243-933B-AB99D61CB81D}" type="slidenum">
              <a:rPr lang="en-US" smtClean="0"/>
              <a:t>‹#›</a:t>
            </a:fld>
            <a:endParaRPr lang="en-US"/>
          </a:p>
        </p:txBody>
      </p:sp>
    </p:spTree>
    <p:extLst>
      <p:ext uri="{BB962C8B-B14F-4D97-AF65-F5344CB8AC3E}">
        <p14:creationId xmlns:p14="http://schemas.microsoft.com/office/powerpoint/2010/main" val="1769932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CB11AF-DD6B-434E-99D5-B36D27BF4227}" type="datetimeFigureOut">
              <a:rPr lang="en-US" smtClean="0"/>
              <a:t>5/1/14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301952-9F6E-6243-933B-AB99D61CB81D}" type="slidenum">
              <a:rPr lang="en-US" smtClean="0"/>
              <a:t>‹#›</a:t>
            </a:fld>
            <a:endParaRPr lang="en-US"/>
          </a:p>
        </p:txBody>
      </p:sp>
    </p:spTree>
    <p:extLst>
      <p:ext uri="{BB962C8B-B14F-4D97-AF65-F5344CB8AC3E}">
        <p14:creationId xmlns:p14="http://schemas.microsoft.com/office/powerpoint/2010/main" val="2272704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CB11AF-DD6B-434E-99D5-B36D27BF4227}" type="datetimeFigureOut">
              <a:rPr lang="en-US" smtClean="0"/>
              <a:t>5/1/14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301952-9F6E-6243-933B-AB99D61CB81D}" type="slidenum">
              <a:rPr lang="en-US" smtClean="0"/>
              <a:t>‹#›</a:t>
            </a:fld>
            <a:endParaRPr lang="en-US"/>
          </a:p>
        </p:txBody>
      </p:sp>
    </p:spTree>
    <p:extLst>
      <p:ext uri="{BB962C8B-B14F-4D97-AF65-F5344CB8AC3E}">
        <p14:creationId xmlns:p14="http://schemas.microsoft.com/office/powerpoint/2010/main" val="154119562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CB11AF-DD6B-434E-99D5-B36D27BF4227}" type="datetimeFigureOut">
              <a:rPr lang="en-US" smtClean="0"/>
              <a:t>5/1/14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301952-9F6E-6243-933B-AB99D61CB81D}" type="slidenum">
              <a:rPr lang="en-US" smtClean="0"/>
              <a:t>‹#›</a:t>
            </a:fld>
            <a:endParaRPr lang="en-US"/>
          </a:p>
        </p:txBody>
      </p:sp>
    </p:spTree>
    <p:extLst>
      <p:ext uri="{BB962C8B-B14F-4D97-AF65-F5344CB8AC3E}">
        <p14:creationId xmlns:p14="http://schemas.microsoft.com/office/powerpoint/2010/main" val="8548835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HR TEST KEY TERM REVISION</a:t>
            </a:r>
            <a:endParaRPr lang="en-US" dirty="0"/>
          </a:p>
        </p:txBody>
      </p:sp>
      <p:sp>
        <p:nvSpPr>
          <p:cNvPr id="3" name="Subtitle 2"/>
          <p:cNvSpPr>
            <a:spLocks noGrp="1"/>
          </p:cNvSpPr>
          <p:nvPr>
            <p:ph type="subTitle" idx="1"/>
          </p:nvPr>
        </p:nvSpPr>
        <p:spPr/>
        <p:txBody>
          <a:bodyPr/>
          <a:lstStyle/>
          <a:p>
            <a:r>
              <a:rPr lang="en-US" dirty="0" smtClean="0"/>
              <a:t>From in class</a:t>
            </a:r>
          </a:p>
          <a:p>
            <a:r>
              <a:rPr lang="en-US" dirty="0" smtClean="0"/>
              <a:t>Not all terms are here but hopefully this will help a little</a:t>
            </a:r>
            <a:endParaRPr lang="en-US" dirty="0"/>
          </a:p>
        </p:txBody>
      </p:sp>
    </p:spTree>
    <p:extLst>
      <p:ext uri="{BB962C8B-B14F-4D97-AF65-F5344CB8AC3E}">
        <p14:creationId xmlns:p14="http://schemas.microsoft.com/office/powerpoint/2010/main" val="39750175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Means that there are only a few layers in the </a:t>
            </a:r>
            <a:r>
              <a:rPr lang="en-US" dirty="0" err="1" smtClean="0"/>
              <a:t>organisational</a:t>
            </a:r>
            <a:r>
              <a:rPr lang="en-US" dirty="0" smtClean="0"/>
              <a:t> hierarchy and hence managers have a wide span of control</a:t>
            </a:r>
            <a:endParaRPr lang="en-US" dirty="0"/>
          </a:p>
        </p:txBody>
      </p:sp>
    </p:spTree>
    <p:extLst>
      <p:ext uri="{BB962C8B-B14F-4D97-AF65-F5344CB8AC3E}">
        <p14:creationId xmlns:p14="http://schemas.microsoft.com/office/powerpoint/2010/main" val="420908053"/>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Flat </a:t>
            </a:r>
            <a:r>
              <a:rPr lang="en-US" dirty="0" err="1" smtClean="0"/>
              <a:t>organisational</a:t>
            </a:r>
            <a:r>
              <a:rPr lang="en-US" dirty="0" smtClean="0"/>
              <a:t> structure</a:t>
            </a:r>
            <a:endParaRPr lang="en-US" dirty="0"/>
          </a:p>
        </p:txBody>
      </p:sp>
    </p:spTree>
    <p:extLst>
      <p:ext uri="{BB962C8B-B14F-4D97-AF65-F5344CB8AC3E}">
        <p14:creationId xmlns:p14="http://schemas.microsoft.com/office/powerpoint/2010/main" val="1443229396"/>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Refers to the flexible </a:t>
            </a:r>
            <a:r>
              <a:rPr lang="en-US" dirty="0" err="1" smtClean="0"/>
              <a:t>organisation</a:t>
            </a:r>
            <a:r>
              <a:rPr lang="en-US" dirty="0" smtClean="0"/>
              <a:t> of employees from different departments within an </a:t>
            </a:r>
            <a:r>
              <a:rPr lang="en-US" dirty="0" err="1" smtClean="0"/>
              <a:t>organisation</a:t>
            </a:r>
            <a:r>
              <a:rPr lang="en-US" dirty="0" smtClean="0"/>
              <a:t> temporarily working together on a particular project</a:t>
            </a:r>
            <a:endParaRPr lang="en-US" dirty="0"/>
          </a:p>
        </p:txBody>
      </p:sp>
    </p:spTree>
    <p:extLst>
      <p:ext uri="{BB962C8B-B14F-4D97-AF65-F5344CB8AC3E}">
        <p14:creationId xmlns:p14="http://schemas.microsoft.com/office/powerpoint/2010/main" val="2310376436"/>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Matrix Structure</a:t>
            </a:r>
            <a:endParaRPr lang="en-US" dirty="0"/>
          </a:p>
        </p:txBody>
      </p:sp>
    </p:spTree>
    <p:extLst>
      <p:ext uri="{BB962C8B-B14F-4D97-AF65-F5344CB8AC3E}">
        <p14:creationId xmlns:p14="http://schemas.microsoft.com/office/powerpoint/2010/main" val="3468468543"/>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Occurs when the vast majority of decision-making is done by a very small number of people, usually the senior management team, who hold onto decision-making authority and responsibility</a:t>
            </a:r>
            <a:endParaRPr lang="en-US" dirty="0"/>
          </a:p>
        </p:txBody>
      </p:sp>
    </p:spTree>
    <p:extLst>
      <p:ext uri="{BB962C8B-B14F-4D97-AF65-F5344CB8AC3E}">
        <p14:creationId xmlns:p14="http://schemas.microsoft.com/office/powerpoint/2010/main" val="783522809"/>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err="1" smtClean="0"/>
              <a:t>Centralisation</a:t>
            </a:r>
            <a:endParaRPr lang="en-US" dirty="0"/>
          </a:p>
        </p:txBody>
      </p:sp>
    </p:spTree>
    <p:extLst>
      <p:ext uri="{BB962C8B-B14F-4D97-AF65-F5344CB8AC3E}">
        <p14:creationId xmlns:p14="http://schemas.microsoft.com/office/powerpoint/2010/main" val="2569205671"/>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Refers to the number of subordinates that are controlled by a manager, i.e. the number of people who are directly accountable to the manager</a:t>
            </a:r>
            <a:endParaRPr lang="en-US" dirty="0"/>
          </a:p>
        </p:txBody>
      </p:sp>
    </p:spTree>
    <p:extLst>
      <p:ext uri="{BB962C8B-B14F-4D97-AF65-F5344CB8AC3E}">
        <p14:creationId xmlns:p14="http://schemas.microsoft.com/office/powerpoint/2010/main" val="2657590755"/>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Span of Control</a:t>
            </a:r>
            <a:endParaRPr lang="en-US" dirty="0"/>
          </a:p>
        </p:txBody>
      </p:sp>
    </p:spTree>
    <p:extLst>
      <p:ext uri="{BB962C8B-B14F-4D97-AF65-F5344CB8AC3E}">
        <p14:creationId xmlns:p14="http://schemas.microsoft.com/office/powerpoint/2010/main" val="1603381305"/>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Consists of people at work who have formed their own associations based on friendship and/or common interests</a:t>
            </a:r>
            <a:endParaRPr lang="en-US" dirty="0"/>
          </a:p>
        </p:txBody>
      </p:sp>
    </p:spTree>
    <p:extLst>
      <p:ext uri="{BB962C8B-B14F-4D97-AF65-F5344CB8AC3E}">
        <p14:creationId xmlns:p14="http://schemas.microsoft.com/office/powerpoint/2010/main" val="2567402592"/>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Informal Groups</a:t>
            </a:r>
            <a:endParaRPr lang="en-US" dirty="0"/>
          </a:p>
        </p:txBody>
      </p:sp>
    </p:spTree>
    <p:extLst>
      <p:ext uri="{BB962C8B-B14F-4D97-AF65-F5344CB8AC3E}">
        <p14:creationId xmlns:p14="http://schemas.microsoft.com/office/powerpoint/2010/main" val="3762910062"/>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The skill of getting things done through othe</a:t>
            </a:r>
            <a:r>
              <a:rPr lang="en-US" dirty="0" smtClean="0"/>
              <a:t>r people by inspiring, motivating and influencing them</a:t>
            </a:r>
            <a:endParaRPr lang="en-US" dirty="0"/>
          </a:p>
        </p:txBody>
      </p:sp>
    </p:spTree>
    <p:extLst>
      <p:ext uri="{BB962C8B-B14F-4D97-AF65-F5344CB8AC3E}">
        <p14:creationId xmlns:p14="http://schemas.microsoft.com/office/powerpoint/2010/main" val="2597592987"/>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a:t>allowing workers to change jobs from time to time. </a:t>
            </a:r>
          </a:p>
        </p:txBody>
      </p:sp>
    </p:spTree>
    <p:extLst>
      <p:ext uri="{BB962C8B-B14F-4D97-AF65-F5344CB8AC3E}">
        <p14:creationId xmlns:p14="http://schemas.microsoft.com/office/powerpoint/2010/main" val="2188335463"/>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JOB ROTATION!</a:t>
            </a:r>
            <a:endParaRPr lang="en-US" dirty="0"/>
          </a:p>
        </p:txBody>
      </p:sp>
    </p:spTree>
    <p:extLst>
      <p:ext uri="{BB962C8B-B14F-4D97-AF65-F5344CB8AC3E}">
        <p14:creationId xmlns:p14="http://schemas.microsoft.com/office/powerpoint/2010/main" val="2305464300"/>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a:t>‘Perks’ over and above the normal wage or rate. i.e. company car, free medical care</a:t>
            </a:r>
          </a:p>
        </p:txBody>
      </p:sp>
    </p:spTree>
    <p:extLst>
      <p:ext uri="{BB962C8B-B14F-4D97-AF65-F5344CB8AC3E}">
        <p14:creationId xmlns:p14="http://schemas.microsoft.com/office/powerpoint/2010/main" val="377618750"/>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FRINGE BENEFITS!</a:t>
            </a:r>
            <a:endParaRPr lang="en-US" dirty="0"/>
          </a:p>
        </p:txBody>
      </p:sp>
    </p:spTree>
    <p:extLst>
      <p:ext uri="{BB962C8B-B14F-4D97-AF65-F5344CB8AC3E}">
        <p14:creationId xmlns:p14="http://schemas.microsoft.com/office/powerpoint/2010/main" val="2232733773"/>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a:t>a payment based on the value of sales usually a percentage of sales made. </a:t>
            </a:r>
          </a:p>
        </p:txBody>
      </p:sp>
    </p:spTree>
    <p:extLst>
      <p:ext uri="{BB962C8B-B14F-4D97-AF65-F5344CB8AC3E}">
        <p14:creationId xmlns:p14="http://schemas.microsoft.com/office/powerpoint/2010/main" val="4095162311"/>
      </p:ext>
    </p:extLst>
  </p:cSld>
  <p:clrMapOvr>
    <a:masterClrMapping/>
  </p:clrMapOvr>
  <p:transition xmlns:p14="http://schemas.microsoft.com/office/powerpoint/2010/main" advTm="31000"/>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COMMISSION!</a:t>
            </a:r>
            <a:endParaRPr lang="en-US" dirty="0"/>
          </a:p>
        </p:txBody>
      </p:sp>
    </p:spTree>
    <p:extLst>
      <p:ext uri="{BB962C8B-B14F-4D97-AF65-F5344CB8AC3E}">
        <p14:creationId xmlns:p14="http://schemas.microsoft.com/office/powerpoint/2010/main" val="3069741962"/>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These theories of motivation explain the actual factors that motivate people, i.e. what motivates workers</a:t>
            </a:r>
            <a:endParaRPr lang="en-US" dirty="0"/>
          </a:p>
        </p:txBody>
      </p:sp>
    </p:spTree>
    <p:extLst>
      <p:ext uri="{BB962C8B-B14F-4D97-AF65-F5344CB8AC3E}">
        <p14:creationId xmlns:p14="http://schemas.microsoft.com/office/powerpoint/2010/main" val="1174638112"/>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CONTENT THEORIES</a:t>
            </a:r>
            <a:endParaRPr lang="en-US" dirty="0"/>
          </a:p>
        </p:txBody>
      </p:sp>
    </p:spTree>
    <p:extLst>
      <p:ext uri="{BB962C8B-B14F-4D97-AF65-F5344CB8AC3E}">
        <p14:creationId xmlns:p14="http://schemas.microsoft.com/office/powerpoint/2010/main" val="2799631510"/>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A form of non-financial motivator which involves a line manager giving his or her subordinates some autonomy in their job and the authority to make various decisions</a:t>
            </a:r>
            <a:endParaRPr lang="en-US" dirty="0"/>
          </a:p>
        </p:txBody>
      </p:sp>
    </p:spTree>
    <p:extLst>
      <p:ext uri="{BB962C8B-B14F-4D97-AF65-F5344CB8AC3E}">
        <p14:creationId xmlns:p14="http://schemas.microsoft.com/office/powerpoint/2010/main" val="3903300698"/>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EMPOWERMENT!</a:t>
            </a:r>
            <a:endParaRPr lang="en-US" dirty="0"/>
          </a:p>
        </p:txBody>
      </p:sp>
    </p:spTree>
    <p:extLst>
      <p:ext uri="{BB962C8B-B14F-4D97-AF65-F5344CB8AC3E}">
        <p14:creationId xmlns:p14="http://schemas.microsoft.com/office/powerpoint/2010/main" val="1079229837"/>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leadership</a:t>
            </a:r>
            <a:endParaRPr lang="en-US" dirty="0"/>
          </a:p>
        </p:txBody>
      </p:sp>
    </p:spTree>
    <p:extLst>
      <p:ext uri="{BB962C8B-B14F-4D97-AF65-F5344CB8AC3E}">
        <p14:creationId xmlns:p14="http://schemas.microsoft.com/office/powerpoint/2010/main" val="1820017101"/>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Found that workers are most motivated by and productive when they are able to have some social interaction with their fellow workers and when management take an interest in their well-being</a:t>
            </a:r>
            <a:endParaRPr lang="en-US" dirty="0"/>
          </a:p>
        </p:txBody>
      </p:sp>
    </p:spTree>
    <p:extLst>
      <p:ext uri="{BB962C8B-B14F-4D97-AF65-F5344CB8AC3E}">
        <p14:creationId xmlns:p14="http://schemas.microsoft.com/office/powerpoint/2010/main" val="1858535997"/>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MAYO’S HAWTHORNE EFFECT!</a:t>
            </a:r>
            <a:endParaRPr lang="en-US" dirty="0"/>
          </a:p>
        </p:txBody>
      </p:sp>
    </p:spTree>
    <p:extLst>
      <p:ext uri="{BB962C8B-B14F-4D97-AF65-F5344CB8AC3E}">
        <p14:creationId xmlns:p14="http://schemas.microsoft.com/office/powerpoint/2010/main" val="1622374610"/>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The factors Herzberg considered to increase job satisfaction and motivation levels, such as praise, recognition and responsibility</a:t>
            </a:r>
            <a:endParaRPr lang="en-US" dirty="0"/>
          </a:p>
        </p:txBody>
      </p:sp>
    </p:spTree>
    <p:extLst>
      <p:ext uri="{BB962C8B-B14F-4D97-AF65-F5344CB8AC3E}">
        <p14:creationId xmlns:p14="http://schemas.microsoft.com/office/powerpoint/2010/main" val="2210407565"/>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MOTIVATORS!</a:t>
            </a:r>
            <a:endParaRPr lang="en-US" dirty="0"/>
          </a:p>
        </p:txBody>
      </p:sp>
    </p:spTree>
    <p:extLst>
      <p:ext uri="{BB962C8B-B14F-4D97-AF65-F5344CB8AC3E}">
        <p14:creationId xmlns:p14="http://schemas.microsoft.com/office/powerpoint/2010/main" val="2412215477"/>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Refers to increasing the number of tasks and an employee performs, thereby reducing or eliminating the monotony of repetitive tasks</a:t>
            </a:r>
            <a:endParaRPr lang="en-US" dirty="0"/>
          </a:p>
        </p:txBody>
      </p:sp>
    </p:spTree>
    <p:extLst>
      <p:ext uri="{BB962C8B-B14F-4D97-AF65-F5344CB8AC3E}">
        <p14:creationId xmlns:p14="http://schemas.microsoft.com/office/powerpoint/2010/main" val="1695111681"/>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JOB ENLARGEMENT!</a:t>
            </a:r>
            <a:endParaRPr lang="en-US" dirty="0"/>
          </a:p>
        </p:txBody>
      </p:sp>
    </p:spTree>
    <p:extLst>
      <p:ext uri="{BB962C8B-B14F-4D97-AF65-F5344CB8AC3E}">
        <p14:creationId xmlns:p14="http://schemas.microsoft.com/office/powerpoint/2010/main" val="2989085614"/>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The payment system that rewards people who meet set targets over a period of time. The targets can be on an individual, team or </a:t>
            </a:r>
            <a:r>
              <a:rPr lang="en-US" dirty="0" err="1" smtClean="0"/>
              <a:t>organisational</a:t>
            </a:r>
            <a:r>
              <a:rPr lang="en-US" dirty="0" smtClean="0"/>
              <a:t> basis</a:t>
            </a:r>
            <a:endParaRPr lang="en-US" dirty="0"/>
          </a:p>
        </p:txBody>
      </p:sp>
    </p:spTree>
    <p:extLst>
      <p:ext uri="{BB962C8B-B14F-4D97-AF65-F5344CB8AC3E}">
        <p14:creationId xmlns:p14="http://schemas.microsoft.com/office/powerpoint/2010/main" val="2700569821"/>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PERFORMANCE RELATED PAY (PRP)!</a:t>
            </a:r>
            <a:endParaRPr lang="en-US" dirty="0"/>
          </a:p>
        </p:txBody>
      </p:sp>
    </p:spTree>
    <p:extLst>
      <p:ext uri="{BB962C8B-B14F-4D97-AF65-F5344CB8AC3E}">
        <p14:creationId xmlns:p14="http://schemas.microsoft.com/office/powerpoint/2010/main" val="2853076112"/>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Theories of motivation looking at why people behave in s certain manner and how motivation can be maintained or stimulated</a:t>
            </a:r>
            <a:endParaRPr lang="en-US" dirty="0"/>
          </a:p>
        </p:txBody>
      </p:sp>
    </p:spTree>
    <p:extLst>
      <p:ext uri="{BB962C8B-B14F-4D97-AF65-F5344CB8AC3E}">
        <p14:creationId xmlns:p14="http://schemas.microsoft.com/office/powerpoint/2010/main" val="1719009818"/>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PROCESS THEORIES!</a:t>
            </a:r>
            <a:endParaRPr lang="en-US" dirty="0"/>
          </a:p>
        </p:txBody>
      </p:sp>
    </p:spTree>
    <p:extLst>
      <p:ext uri="{BB962C8B-B14F-4D97-AF65-F5344CB8AC3E}">
        <p14:creationId xmlns:p14="http://schemas.microsoft.com/office/powerpoint/2010/main" val="499303471"/>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Managers and leaders treat their employees as if they were family members by guiding them through the process</a:t>
            </a:r>
            <a:endParaRPr lang="en-US" dirty="0"/>
          </a:p>
        </p:txBody>
      </p:sp>
    </p:spTree>
    <p:extLst>
      <p:ext uri="{BB962C8B-B14F-4D97-AF65-F5344CB8AC3E}">
        <p14:creationId xmlns:p14="http://schemas.microsoft.com/office/powerpoint/2010/main" val="2217412478"/>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Involves giving workers more challenging jobs with more responsibilities. Therefore, workers have better opportunities to </a:t>
            </a:r>
            <a:r>
              <a:rPr lang="en-US" dirty="0"/>
              <a:t>e</a:t>
            </a:r>
            <a:r>
              <a:rPr lang="en-US" dirty="0" smtClean="0"/>
              <a:t>xpress and develop their own ideas</a:t>
            </a:r>
            <a:endParaRPr lang="en-US" dirty="0"/>
          </a:p>
        </p:txBody>
      </p:sp>
    </p:spTree>
    <p:extLst>
      <p:ext uri="{BB962C8B-B14F-4D97-AF65-F5344CB8AC3E}">
        <p14:creationId xmlns:p14="http://schemas.microsoft.com/office/powerpoint/2010/main" val="3443641354"/>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JOB ENRICHMENT!</a:t>
            </a:r>
            <a:endParaRPr lang="en-US" dirty="0"/>
          </a:p>
        </p:txBody>
      </p:sp>
    </p:spTree>
    <p:extLst>
      <p:ext uri="{BB962C8B-B14F-4D97-AF65-F5344CB8AC3E}">
        <p14:creationId xmlns:p14="http://schemas.microsoft.com/office/powerpoint/2010/main" val="2782755242"/>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A payment system that rewards employees for the time that they out into work</a:t>
            </a:r>
            <a:endParaRPr lang="en-US" dirty="0"/>
          </a:p>
        </p:txBody>
      </p:sp>
    </p:spTree>
    <p:extLst>
      <p:ext uri="{BB962C8B-B14F-4D97-AF65-F5344CB8AC3E}">
        <p14:creationId xmlns:p14="http://schemas.microsoft.com/office/powerpoint/2010/main" val="4011820396"/>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TIME RATE PAY!</a:t>
            </a:r>
            <a:endParaRPr lang="en-US" dirty="0"/>
          </a:p>
        </p:txBody>
      </p:sp>
    </p:spTree>
    <p:extLst>
      <p:ext uri="{BB962C8B-B14F-4D97-AF65-F5344CB8AC3E}">
        <p14:creationId xmlns:p14="http://schemas.microsoft.com/office/powerpoint/2010/main" val="1658520611"/>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a:t>basic needs for survival. i.e. food water and shelter. </a:t>
            </a:r>
          </a:p>
        </p:txBody>
      </p:sp>
    </p:spTree>
    <p:extLst>
      <p:ext uri="{BB962C8B-B14F-4D97-AF65-F5344CB8AC3E}">
        <p14:creationId xmlns:p14="http://schemas.microsoft.com/office/powerpoint/2010/main" val="3741167487"/>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PHYSIOLOGICAL NEEDS!</a:t>
            </a:r>
            <a:endParaRPr lang="en-US" dirty="0"/>
          </a:p>
        </p:txBody>
      </p:sp>
    </p:spTree>
    <p:extLst>
      <p:ext uri="{BB962C8B-B14F-4D97-AF65-F5344CB8AC3E}">
        <p14:creationId xmlns:p14="http://schemas.microsoft.com/office/powerpoint/2010/main" val="405597064"/>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a:t>things at work that result in dissatisfaction, example poor pay, working conditions, job security, quality of supervision, working relationships. </a:t>
            </a:r>
          </a:p>
        </p:txBody>
      </p:sp>
    </p:spTree>
    <p:extLst>
      <p:ext uri="{BB962C8B-B14F-4D97-AF65-F5344CB8AC3E}">
        <p14:creationId xmlns:p14="http://schemas.microsoft.com/office/powerpoint/2010/main" val="1027836405"/>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HYGIENE FACTORS!</a:t>
            </a:r>
            <a:endParaRPr lang="en-US" dirty="0"/>
          </a:p>
        </p:txBody>
      </p:sp>
    </p:spTree>
    <p:extLst>
      <p:ext uri="{BB962C8B-B14F-4D97-AF65-F5344CB8AC3E}">
        <p14:creationId xmlns:p14="http://schemas.microsoft.com/office/powerpoint/2010/main" val="1534633376"/>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a:t>training that takes place while doing the job.</a:t>
            </a:r>
          </a:p>
        </p:txBody>
      </p:sp>
    </p:spTree>
    <p:extLst>
      <p:ext uri="{BB962C8B-B14F-4D97-AF65-F5344CB8AC3E}">
        <p14:creationId xmlns:p14="http://schemas.microsoft.com/office/powerpoint/2010/main" val="4211579412"/>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ON THE JOB TRAINING!</a:t>
            </a:r>
            <a:endParaRPr lang="en-US" dirty="0"/>
          </a:p>
        </p:txBody>
      </p:sp>
    </p:spTree>
    <p:extLst>
      <p:ext uri="{BB962C8B-B14F-4D97-AF65-F5344CB8AC3E}">
        <p14:creationId xmlns:p14="http://schemas.microsoft.com/office/powerpoint/2010/main" val="3053575779"/>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Paternalistic leadership</a:t>
            </a:r>
            <a:endParaRPr lang="en-US" dirty="0"/>
          </a:p>
        </p:txBody>
      </p:sp>
    </p:spTree>
    <p:extLst>
      <p:ext uri="{BB962C8B-B14F-4D97-AF65-F5344CB8AC3E}">
        <p14:creationId xmlns:p14="http://schemas.microsoft.com/office/powerpoint/2010/main" val="2576078297"/>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a:t>favoring </a:t>
            </a:r>
            <a:r>
              <a:rPr lang="en-US" dirty="0" smtClean="0"/>
              <a:t>one </a:t>
            </a:r>
            <a:r>
              <a:rPr lang="en-US" dirty="0"/>
              <a:t>person over another. For example in the EU it is unlawful to discriminate on grounds of race, gender, age and disability </a:t>
            </a:r>
          </a:p>
        </p:txBody>
      </p:sp>
    </p:spTree>
    <p:extLst>
      <p:ext uri="{BB962C8B-B14F-4D97-AF65-F5344CB8AC3E}">
        <p14:creationId xmlns:p14="http://schemas.microsoft.com/office/powerpoint/2010/main" val="968543784"/>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DISCRIMINATION!</a:t>
            </a:r>
            <a:endParaRPr lang="en-US" dirty="0"/>
          </a:p>
        </p:txBody>
      </p:sp>
    </p:spTree>
    <p:extLst>
      <p:ext uri="{BB962C8B-B14F-4D97-AF65-F5344CB8AC3E}">
        <p14:creationId xmlns:p14="http://schemas.microsoft.com/office/powerpoint/2010/main" val="1302005545"/>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a:t>appointing workers from outside the business. </a:t>
            </a:r>
          </a:p>
        </p:txBody>
      </p:sp>
    </p:spTree>
    <p:extLst>
      <p:ext uri="{BB962C8B-B14F-4D97-AF65-F5344CB8AC3E}">
        <p14:creationId xmlns:p14="http://schemas.microsoft.com/office/powerpoint/2010/main" val="425638265"/>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EXTERNAL RECRUITMENT!</a:t>
            </a:r>
            <a:endParaRPr lang="en-US" dirty="0"/>
          </a:p>
        </p:txBody>
      </p:sp>
    </p:spTree>
    <p:extLst>
      <p:ext uri="{BB962C8B-B14F-4D97-AF65-F5344CB8AC3E}">
        <p14:creationId xmlns:p14="http://schemas.microsoft.com/office/powerpoint/2010/main" val="4044003723"/>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a:t>the sending and receiving of messages. </a:t>
            </a:r>
          </a:p>
        </p:txBody>
      </p:sp>
    </p:spTree>
    <p:extLst>
      <p:ext uri="{BB962C8B-B14F-4D97-AF65-F5344CB8AC3E}">
        <p14:creationId xmlns:p14="http://schemas.microsoft.com/office/powerpoint/2010/main" val="3168948403"/>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COMMUNICATION!</a:t>
            </a:r>
            <a:endParaRPr lang="en-US" dirty="0"/>
          </a:p>
        </p:txBody>
      </p:sp>
    </p:spTree>
    <p:extLst>
      <p:ext uri="{BB962C8B-B14F-4D97-AF65-F5344CB8AC3E}">
        <p14:creationId xmlns:p14="http://schemas.microsoft.com/office/powerpoint/2010/main" val="182958151"/>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a:t>people in the hierarchy who work under the control of a senior worker. </a:t>
            </a:r>
          </a:p>
        </p:txBody>
      </p:sp>
    </p:spTree>
    <p:extLst>
      <p:ext uri="{BB962C8B-B14F-4D97-AF65-F5344CB8AC3E}">
        <p14:creationId xmlns:p14="http://schemas.microsoft.com/office/powerpoint/2010/main" val="3272759123"/>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SUBORDINATE!</a:t>
            </a:r>
            <a:endParaRPr lang="en-US" dirty="0"/>
          </a:p>
        </p:txBody>
      </p:sp>
    </p:spTree>
    <p:extLst>
      <p:ext uri="{BB962C8B-B14F-4D97-AF65-F5344CB8AC3E}">
        <p14:creationId xmlns:p14="http://schemas.microsoft.com/office/powerpoint/2010/main" val="2554716267"/>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a:t>authority to pass down from superior to subordinate.</a:t>
            </a:r>
          </a:p>
        </p:txBody>
      </p:sp>
    </p:spTree>
    <p:extLst>
      <p:ext uri="{BB962C8B-B14F-4D97-AF65-F5344CB8AC3E}">
        <p14:creationId xmlns:p14="http://schemas.microsoft.com/office/powerpoint/2010/main" val="3440625070"/>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DELEGATION!</a:t>
            </a:r>
            <a:endParaRPr lang="en-US" dirty="0"/>
          </a:p>
        </p:txBody>
      </p:sp>
    </p:spTree>
    <p:extLst>
      <p:ext uri="{BB962C8B-B14F-4D97-AF65-F5344CB8AC3E}">
        <p14:creationId xmlns:p14="http://schemas.microsoft.com/office/powerpoint/2010/main" val="3357102714"/>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Two leaders believed in a certain “Grid” with five different leadership styles</a:t>
            </a:r>
            <a:endParaRPr lang="en-US" dirty="0"/>
          </a:p>
        </p:txBody>
      </p:sp>
    </p:spTree>
    <p:extLst>
      <p:ext uri="{BB962C8B-B14F-4D97-AF65-F5344CB8AC3E}">
        <p14:creationId xmlns:p14="http://schemas.microsoft.com/office/powerpoint/2010/main" val="2018538110"/>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a:t>a diagram that shows the different job roles in a business and how they relate to each other. </a:t>
            </a:r>
          </a:p>
        </p:txBody>
      </p:sp>
    </p:spTree>
    <p:extLst>
      <p:ext uri="{BB962C8B-B14F-4D97-AF65-F5344CB8AC3E}">
        <p14:creationId xmlns:p14="http://schemas.microsoft.com/office/powerpoint/2010/main" val="4072374811"/>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ORGANISATION CHART!</a:t>
            </a:r>
            <a:endParaRPr lang="en-US" dirty="0"/>
          </a:p>
        </p:txBody>
      </p:sp>
    </p:spTree>
    <p:extLst>
      <p:ext uri="{BB962C8B-B14F-4D97-AF65-F5344CB8AC3E}">
        <p14:creationId xmlns:p14="http://schemas.microsoft.com/office/powerpoint/2010/main" val="2067448627"/>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a:t>the number of people a person is directly responsible for in a business. </a:t>
            </a:r>
          </a:p>
        </p:txBody>
      </p:sp>
    </p:spTree>
    <p:extLst>
      <p:ext uri="{BB962C8B-B14F-4D97-AF65-F5344CB8AC3E}">
        <p14:creationId xmlns:p14="http://schemas.microsoft.com/office/powerpoint/2010/main" val="969952402"/>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SPAN OF CONTROL!</a:t>
            </a:r>
            <a:endParaRPr lang="en-US" dirty="0"/>
          </a:p>
        </p:txBody>
      </p:sp>
    </p:spTree>
    <p:extLst>
      <p:ext uri="{BB962C8B-B14F-4D97-AF65-F5344CB8AC3E}">
        <p14:creationId xmlns:p14="http://schemas.microsoft.com/office/powerpoint/2010/main" val="478363612"/>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Blake &amp; Mouton</a:t>
            </a:r>
            <a:endParaRPr lang="en-US" dirty="0"/>
          </a:p>
        </p:txBody>
      </p:sp>
    </p:spTree>
    <p:extLst>
      <p:ext uri="{BB962C8B-B14F-4D97-AF65-F5344CB8AC3E}">
        <p14:creationId xmlns:p14="http://schemas.microsoft.com/office/powerpoint/2010/main" val="1181174351"/>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smtClean="0"/>
              <a:t>Believed in four styles of leadership: explosive autocratic/benevolent autocratic/participative/democratic</a:t>
            </a:r>
          </a:p>
          <a:p>
            <a:endParaRPr lang="en-US" dirty="0"/>
          </a:p>
          <a:p>
            <a:pPr marL="0" indent="0">
              <a:buNone/>
            </a:pPr>
            <a:endParaRPr lang="en-US" dirty="0"/>
          </a:p>
        </p:txBody>
      </p:sp>
    </p:spTree>
    <p:extLst>
      <p:ext uri="{BB962C8B-B14F-4D97-AF65-F5344CB8AC3E}">
        <p14:creationId xmlns:p14="http://schemas.microsoft.com/office/powerpoint/2010/main" val="2080740268"/>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Key Term?</a:t>
            </a:r>
            <a:endParaRPr lang="en-US" dirty="0"/>
          </a:p>
        </p:txBody>
      </p:sp>
      <p:sp>
        <p:nvSpPr>
          <p:cNvPr id="3" name="Content Placeholder 2"/>
          <p:cNvSpPr>
            <a:spLocks noGrp="1"/>
          </p:cNvSpPr>
          <p:nvPr>
            <p:ph idx="1"/>
          </p:nvPr>
        </p:nvSpPr>
        <p:spPr/>
        <p:txBody>
          <a:bodyPr/>
          <a:lstStyle/>
          <a:p>
            <a:r>
              <a:rPr lang="en-US" dirty="0" err="1" smtClean="0"/>
              <a:t>Likert</a:t>
            </a:r>
            <a:endParaRPr lang="en-US" dirty="0"/>
          </a:p>
        </p:txBody>
      </p:sp>
    </p:spTree>
    <p:extLst>
      <p:ext uri="{BB962C8B-B14F-4D97-AF65-F5344CB8AC3E}">
        <p14:creationId xmlns:p14="http://schemas.microsoft.com/office/powerpoint/2010/main" val="2123344439"/>
      </p:ext>
    </p:extLst>
  </p:cSld>
  <p:clrMapOvr>
    <a:masterClrMapping/>
  </p:clrMapOvr>
  <p:transition xmlns:p14="http://schemas.microsoft.com/office/powerpoint/2010/main" advTm="30000"/>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1052</Words>
  <Application>Microsoft Macintosh PowerPoint</Application>
  <PresentationFormat>On-screen Show (4:3)</PresentationFormat>
  <Paragraphs>127</Paragraphs>
  <Slides>63</Slides>
  <Notes>0</Notes>
  <HiddenSlides>0</HiddenSlides>
  <MMClips>0</MMClips>
  <ScaleCrop>false</ScaleCrop>
  <HeadingPairs>
    <vt:vector size="4" baseType="variant">
      <vt:variant>
        <vt:lpstr>Theme</vt:lpstr>
      </vt:variant>
      <vt:variant>
        <vt:i4>1</vt:i4>
      </vt:variant>
      <vt:variant>
        <vt:lpstr>Slide Titles</vt:lpstr>
      </vt:variant>
      <vt:variant>
        <vt:i4>63</vt:i4>
      </vt:variant>
    </vt:vector>
  </HeadingPairs>
  <TitlesOfParts>
    <vt:vector size="64" baseType="lpstr">
      <vt:lpstr>Office Theme</vt:lpstr>
      <vt:lpstr>HR TEST KEY TERM REVISION</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lpstr>What is the Key Term?</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HR TEST KEY TERM REVISION</dc:title>
  <dc:creator>Liam Greenbank</dc:creator>
  <cp:lastModifiedBy>Liam Greenbank</cp:lastModifiedBy>
  <cp:revision>1</cp:revision>
  <dcterms:created xsi:type="dcterms:W3CDTF">2014-05-01T08:50:58Z</dcterms:created>
  <dcterms:modified xsi:type="dcterms:W3CDTF">2014-05-01T08:52:41Z</dcterms:modified>
</cp:coreProperties>
</file>