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5" r:id="rId4"/>
    <p:sldId id="258" r:id="rId5"/>
    <p:sldId id="259" r:id="rId6"/>
    <p:sldId id="260" r:id="rId7"/>
    <p:sldId id="283" r:id="rId8"/>
    <p:sldId id="261" r:id="rId9"/>
    <p:sldId id="262" r:id="rId10"/>
    <p:sldId id="263" r:id="rId11"/>
    <p:sldId id="264" r:id="rId12"/>
    <p:sldId id="268" r:id="rId13"/>
    <p:sldId id="280" r:id="rId14"/>
    <p:sldId id="282" r:id="rId15"/>
    <p:sldId id="273" r:id="rId16"/>
    <p:sldId id="274" r:id="rId17"/>
    <p:sldId id="275" r:id="rId18"/>
    <p:sldId id="269" r:id="rId19"/>
    <p:sldId id="270" r:id="rId20"/>
    <p:sldId id="276" r:id="rId21"/>
    <p:sldId id="277" r:id="rId22"/>
    <p:sldId id="278"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2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2E47D-2B34-4888-87F5-24BE1144D666}" type="datetimeFigureOut">
              <a:rPr lang="en-US" smtClean="0"/>
              <a:pPr/>
              <a:t>3/3/14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676B5-39ED-47B0-AABE-B245E556AC8B}" type="slidenum">
              <a:rPr lang="en-US" smtClean="0"/>
              <a:pPr/>
              <a:t>‹#›</a:t>
            </a:fld>
            <a:endParaRPr lang="en-US"/>
          </a:p>
        </p:txBody>
      </p:sp>
    </p:spTree>
    <p:extLst>
      <p:ext uri="{BB962C8B-B14F-4D97-AF65-F5344CB8AC3E}">
        <p14:creationId xmlns:p14="http://schemas.microsoft.com/office/powerpoint/2010/main" val="360583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6FDD1E8-F951-C34F-91E6-1E7947391134}" type="slidenum">
              <a:rPr lang="en-GB"/>
              <a:pPr eaLnBrk="1" hangingPunct="1"/>
              <a:t>7</a:t>
            </a:fld>
            <a:endParaRPr lang="en-GB"/>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637EC-B0C1-4066-B6AD-AEE50E6EEBFC}" type="slidenum">
              <a:rPr lang="en-GB"/>
              <a:pPr/>
              <a:t>16</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974C1-41EF-4A94-99F7-52570FB33796}" type="slidenum">
              <a:rPr lang="en-GB"/>
              <a:pPr/>
              <a:t>17</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01606-1165-4E0B-AC50-C0B2BB0EE155}" type="slidenum">
              <a:rPr lang="en-GB"/>
              <a:pPr/>
              <a:t>20</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16462-D49A-4F02-9AA6-12295CBEE635}" type="slidenum">
              <a:rPr lang="en-GB"/>
              <a:pPr/>
              <a:t>21</a:t>
            </a:fld>
            <a:endParaRPr lang="en-GB"/>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924F1-CAFB-476E-B253-9BBB09F10E44}" type="slidenum">
              <a:rPr lang="en-GB"/>
              <a:pPr/>
              <a:t>22</a:t>
            </a:fld>
            <a:endParaRPr lang="en-GB"/>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99558-3257-4886-8C5A-0A7C48D4A1C9}"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9558-3257-4886-8C5A-0A7C48D4A1C9}"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9558-3257-4886-8C5A-0A7C48D4A1C9}"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99558-3257-4886-8C5A-0A7C48D4A1C9}"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99558-3257-4886-8C5A-0A7C48D4A1C9}"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99558-3257-4886-8C5A-0A7C48D4A1C9}"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99558-3257-4886-8C5A-0A7C48D4A1C9}" type="datetimeFigureOut">
              <a:rPr lang="en-US" smtClean="0"/>
              <a:pPr/>
              <a:t>3/3/14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99558-3257-4886-8C5A-0A7C48D4A1C9}" type="datetimeFigureOut">
              <a:rPr lang="en-US" smtClean="0"/>
              <a:pPr/>
              <a:t>3/3/14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9558-3257-4886-8C5A-0A7C48D4A1C9}" type="datetimeFigureOut">
              <a:rPr lang="en-US" smtClean="0"/>
              <a:pPr/>
              <a:t>3/3/14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99558-3257-4886-8C5A-0A7C48D4A1C9}"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99558-3257-4886-8C5A-0A7C48D4A1C9}"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06F-20F1-4449-B597-A82535D88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9558-3257-4886-8C5A-0A7C48D4A1C9}" type="datetimeFigureOut">
              <a:rPr lang="en-US" smtClean="0"/>
              <a:pPr/>
              <a:t>3/3/14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6306F-20F1-4449-B597-A82535D88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Leadership &amp; Management</a:t>
            </a:r>
            <a:endParaRPr lang="en-US" dirty="0"/>
          </a:p>
        </p:txBody>
      </p:sp>
      <p:sp>
        <p:nvSpPr>
          <p:cNvPr id="3" name="Subtitle 2"/>
          <p:cNvSpPr>
            <a:spLocks noGrp="1"/>
          </p:cNvSpPr>
          <p:nvPr>
            <p:ph type="subTitle" idx="1"/>
          </p:nvPr>
        </p:nvSpPr>
        <p:spPr/>
        <p:txBody>
          <a:bodyPr/>
          <a:lstStyle/>
          <a:p>
            <a:r>
              <a:rPr lang="en-US" dirty="0" smtClean="0"/>
              <a:t>IB BUS MGT 2.4 SL</a:t>
            </a:r>
          </a:p>
          <a:p>
            <a:r>
              <a:rPr lang="en-US" dirty="0" smtClean="0"/>
              <a:t>28/2/</a:t>
            </a:r>
            <a:r>
              <a:rPr lang="en-US" dirty="0" smtClean="0"/>
              <a:t>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Donald Trump</a:t>
            </a:r>
            <a:endParaRPr lang="en-US" dirty="0"/>
          </a:p>
        </p:txBody>
      </p:sp>
      <p:sp>
        <p:nvSpPr>
          <p:cNvPr id="3" name="Content Placeholder 2"/>
          <p:cNvSpPr>
            <a:spLocks noGrp="1"/>
          </p:cNvSpPr>
          <p:nvPr>
            <p:ph idx="1"/>
          </p:nvPr>
        </p:nvSpPr>
        <p:spPr>
          <a:xfrm>
            <a:off x="0" y="1219200"/>
            <a:ext cx="5638800" cy="5334000"/>
          </a:xfrm>
        </p:spPr>
        <p:txBody>
          <a:bodyPr>
            <a:normAutofit lnSpcReduction="10000"/>
          </a:bodyPr>
          <a:lstStyle/>
          <a:p>
            <a:r>
              <a:rPr lang="en-US" sz="2400" dirty="0" smtClean="0"/>
              <a:t>Donald Trump is the CEO of the Trump </a:t>
            </a:r>
            <a:r>
              <a:rPr lang="en-US" sz="2400" dirty="0" err="1" smtClean="0"/>
              <a:t>Organisation</a:t>
            </a:r>
            <a:r>
              <a:rPr lang="en-US" sz="2400" dirty="0" smtClean="0"/>
              <a:t> and the host of the highly successful TV show The Apprentice. He has a diverse portfolio of businesses, which include: real estate, hotels, casinos, restaurants, bottled water, vodka, ice cream and golf courses. Trump is often reported in the press as being an outspoken and flamboyant leader. His high profile makes him one of the highest paid public speakers in the world, demanding up to $1 million for each lecture</a:t>
            </a:r>
          </a:p>
          <a:p>
            <a:r>
              <a:rPr lang="en-US" sz="2400" b="1" i="1" dirty="0" smtClean="0"/>
              <a:t>1) Explain why Donald Trump might be classed as an effective leader (4 marks)</a:t>
            </a:r>
            <a:endParaRPr lang="en-US" sz="2400" b="1" i="1" dirty="0"/>
          </a:p>
        </p:txBody>
      </p:sp>
      <p:pic>
        <p:nvPicPr>
          <p:cNvPr id="18434" name="Picture 2" descr="http://www.celebritiesfans.com/Pic/donaldtrump.jpg"/>
          <p:cNvPicPr>
            <a:picLocks noChangeAspect="1" noChangeArrowheads="1"/>
          </p:cNvPicPr>
          <p:nvPr/>
        </p:nvPicPr>
        <p:blipFill>
          <a:blip r:embed="rId2"/>
          <a:srcRect/>
          <a:stretch>
            <a:fillRect/>
          </a:stretch>
        </p:blipFill>
        <p:spPr bwMode="auto">
          <a:xfrm>
            <a:off x="5715000" y="1219200"/>
            <a:ext cx="3429000" cy="5181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Donald Trump an effective leader?</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Effective leaders are those that inspire and guide people to achieve their objectives</a:t>
            </a:r>
          </a:p>
          <a:p>
            <a:r>
              <a:rPr lang="en-US" sz="2800" dirty="0" smtClean="0"/>
              <a:t>Trump has proven to be a highly successful entrepreneur with his diverse ‘portfolio of businesses’</a:t>
            </a:r>
          </a:p>
          <a:p>
            <a:r>
              <a:rPr lang="en-US" sz="2800" dirty="0" smtClean="0"/>
              <a:t>He has succeeded in leading the Trump </a:t>
            </a:r>
            <a:r>
              <a:rPr lang="en-US" sz="2800" dirty="0" err="1" smtClean="0"/>
              <a:t>Organisation</a:t>
            </a:r>
            <a:r>
              <a:rPr lang="en-US" sz="2800" dirty="0" smtClean="0"/>
              <a:t> in diversifying from real estate to a huge range of different products (e.g. golf courses). </a:t>
            </a:r>
          </a:p>
          <a:p>
            <a:r>
              <a:rPr lang="en-US" sz="2800" dirty="0" smtClean="0"/>
              <a:t>His ‘high profile’ are indicative of his leadership qualities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Autocratic</a:t>
            </a:r>
            <a:endParaRPr lang="en-US" dirty="0"/>
          </a:p>
        </p:txBody>
      </p:sp>
      <p:sp>
        <p:nvSpPr>
          <p:cNvPr id="14339" name="Content Placeholder 2"/>
          <p:cNvSpPr>
            <a:spLocks noGrp="1"/>
          </p:cNvSpPr>
          <p:nvPr>
            <p:ph idx="1"/>
          </p:nvPr>
        </p:nvSpPr>
        <p:spPr/>
        <p:txBody>
          <a:bodyPr/>
          <a:lstStyle/>
          <a:p>
            <a:pPr>
              <a:lnSpc>
                <a:spcPct val="80000"/>
              </a:lnSpc>
            </a:pPr>
            <a:r>
              <a:rPr lang="en-GB" sz="2600" smtClean="0"/>
              <a:t>Makes all the decisions and prefers not to delegate any responsibility. The leader simply tells people what to do. </a:t>
            </a:r>
          </a:p>
          <a:p>
            <a:pPr>
              <a:lnSpc>
                <a:spcPct val="80000"/>
              </a:lnSpc>
            </a:pPr>
            <a:endParaRPr lang="en-GB" sz="2600" smtClean="0"/>
          </a:p>
          <a:p>
            <a:pPr>
              <a:lnSpc>
                <a:spcPct val="80000"/>
              </a:lnSpc>
            </a:pPr>
            <a:r>
              <a:rPr lang="en-GB" sz="2600" smtClean="0"/>
              <a:t>This is suitable in situation where quick or critical decisions need to be made. </a:t>
            </a:r>
          </a:p>
          <a:p>
            <a:pPr>
              <a:lnSpc>
                <a:spcPct val="80000"/>
              </a:lnSpc>
            </a:pPr>
            <a:endParaRPr lang="en-GB" sz="2600" smtClean="0"/>
          </a:p>
          <a:p>
            <a:pPr>
              <a:lnSpc>
                <a:spcPct val="80000"/>
              </a:lnSpc>
            </a:pPr>
            <a:r>
              <a:rPr lang="en-GB" sz="2600" smtClean="0"/>
              <a:t>The communication is top down so there is no opportunity for feedback, this can make staff feel alienated and de-motivated.</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a:xfrm>
            <a:off x="152400" y="153729"/>
            <a:ext cx="8763000" cy="65627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thirdage.com/files/imagecache/350x350/files/hosni-mubarak.jpg"/>
          <p:cNvPicPr>
            <a:picLocks noChangeAspect="1" noChangeArrowheads="1"/>
          </p:cNvPicPr>
          <p:nvPr/>
        </p:nvPicPr>
        <p:blipFill>
          <a:blip r:embed="rId2"/>
          <a:srcRect/>
          <a:stretch>
            <a:fillRect/>
          </a:stretch>
        </p:blipFill>
        <p:spPr bwMode="auto">
          <a:xfrm>
            <a:off x="1905000" y="228600"/>
            <a:ext cx="5486400" cy="64860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a:xfrm>
            <a:off x="76200" y="152400"/>
            <a:ext cx="8915400" cy="65532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Autocratic &amp; Paternalistic</a:t>
            </a:r>
            <a:endParaRPr lang="en-US" dirty="0"/>
          </a:p>
        </p:txBody>
      </p:sp>
      <p:pic>
        <p:nvPicPr>
          <p:cNvPr id="23555" name="Picture 3"/>
          <p:cNvPicPr>
            <a:picLocks noGrp="1" noChangeAspect="1" noChangeArrowheads="1"/>
          </p:cNvPicPr>
          <p:nvPr>
            <p:ph type="body" idx="1"/>
          </p:nvPr>
        </p:nvPicPr>
        <p:blipFill>
          <a:blip r:embed="rId3"/>
          <a:srcRect/>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Autocratic &amp; Paternalistic</a:t>
            </a:r>
            <a:endParaRPr lang="en-US" dirty="0"/>
          </a:p>
        </p:txBody>
      </p:sp>
      <p:pic>
        <p:nvPicPr>
          <p:cNvPr id="25603" name="Picture 3"/>
          <p:cNvPicPr>
            <a:picLocks noGrp="1" noChangeAspect="1" noChangeArrowheads="1"/>
          </p:cNvPicPr>
          <p:nvPr>
            <p:ph type="body" idx="1"/>
          </p:nvPr>
        </p:nvPicPr>
        <p:blipFill>
          <a:blip r:embed="rId3"/>
          <a:srcRect/>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Democratic</a:t>
            </a:r>
            <a:endParaRPr lang="en-US" dirty="0"/>
          </a:p>
        </p:txBody>
      </p:sp>
      <p:sp>
        <p:nvSpPr>
          <p:cNvPr id="15363" name="Content Placeholder 2"/>
          <p:cNvSpPr>
            <a:spLocks noGrp="1"/>
          </p:cNvSpPr>
          <p:nvPr>
            <p:ph idx="1"/>
          </p:nvPr>
        </p:nvSpPr>
        <p:spPr/>
        <p:txBody>
          <a:bodyPr/>
          <a:lstStyle/>
          <a:p>
            <a:pPr>
              <a:lnSpc>
                <a:spcPct val="80000"/>
              </a:lnSpc>
            </a:pPr>
            <a:r>
              <a:rPr lang="en-GB" sz="2600" smtClean="0"/>
              <a:t>This leader prefers to discuss and involve employees in decision making</a:t>
            </a:r>
          </a:p>
          <a:p>
            <a:pPr>
              <a:lnSpc>
                <a:spcPct val="80000"/>
              </a:lnSpc>
            </a:pPr>
            <a:endParaRPr lang="en-GB" sz="2600" smtClean="0"/>
          </a:p>
          <a:p>
            <a:pPr>
              <a:lnSpc>
                <a:spcPct val="80000"/>
              </a:lnSpc>
            </a:pPr>
            <a:r>
              <a:rPr lang="en-GB" sz="2600" smtClean="0"/>
              <a:t>This leads to better morale. This method is useful if the manager is not always around to make sure workers are on task. </a:t>
            </a:r>
          </a:p>
          <a:p>
            <a:pPr>
              <a:lnSpc>
                <a:spcPct val="80000"/>
              </a:lnSpc>
            </a:pPr>
            <a:endParaRPr lang="en-GB" sz="2600" smtClean="0"/>
          </a:p>
          <a:p>
            <a:pPr>
              <a:lnSpc>
                <a:spcPct val="80000"/>
              </a:lnSpc>
            </a:pPr>
            <a:r>
              <a:rPr lang="en-GB" sz="2600" smtClean="0"/>
              <a:t>Decision making can take a long time due to more people being involved, in addition it would be unsuitable if there is a very large workforce.</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Laissez-Faire</a:t>
            </a:r>
            <a:endParaRPr lang="en-US" dirty="0"/>
          </a:p>
        </p:txBody>
      </p:sp>
      <p:sp>
        <p:nvSpPr>
          <p:cNvPr id="16387" name="Content Placeholder 2"/>
          <p:cNvSpPr>
            <a:spLocks noGrp="1"/>
          </p:cNvSpPr>
          <p:nvPr>
            <p:ph idx="1"/>
          </p:nvPr>
        </p:nvSpPr>
        <p:spPr/>
        <p:txBody>
          <a:bodyPr/>
          <a:lstStyle/>
          <a:p>
            <a:pPr>
              <a:lnSpc>
                <a:spcPct val="80000"/>
              </a:lnSpc>
            </a:pPr>
            <a:r>
              <a:rPr lang="en-GB" sz="2600" smtClean="0"/>
              <a:t>The leader has minimum direct input into the work of the employee. </a:t>
            </a:r>
          </a:p>
          <a:p>
            <a:pPr>
              <a:lnSpc>
                <a:spcPct val="80000"/>
              </a:lnSpc>
            </a:pPr>
            <a:endParaRPr lang="en-GB" sz="2600" smtClean="0"/>
          </a:p>
          <a:p>
            <a:pPr>
              <a:lnSpc>
                <a:spcPct val="80000"/>
              </a:lnSpc>
            </a:pPr>
            <a:r>
              <a:rPr lang="en-GB" sz="2600" smtClean="0"/>
              <a:t>They leave subordinates to make their own decisions and to complete tasks in their own way. Can lead to very high staff motivation. Good for creative businesses.</a:t>
            </a:r>
          </a:p>
          <a:p>
            <a:pPr>
              <a:lnSpc>
                <a:spcPct val="80000"/>
              </a:lnSpc>
            </a:pPr>
            <a:endParaRPr lang="en-GB" sz="2600" smtClean="0"/>
          </a:p>
          <a:p>
            <a:pPr>
              <a:lnSpc>
                <a:spcPct val="80000"/>
              </a:lnSpc>
            </a:pPr>
            <a:r>
              <a:rPr lang="en-GB" sz="2600" smtClean="0"/>
              <a:t>Can encourage </a:t>
            </a:r>
            <a:r>
              <a:rPr lang="en-GB" sz="2600" i="1" smtClean="0"/>
              <a:t>slack</a:t>
            </a:r>
            <a:r>
              <a:rPr lang="en-GB" sz="2600" smtClean="0"/>
              <a:t> from workers.</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GB" dirty="0"/>
              <a:t>Lesson objectives</a:t>
            </a:r>
          </a:p>
        </p:txBody>
      </p:sp>
      <p:sp>
        <p:nvSpPr>
          <p:cNvPr id="11267" name="Rectangle 3"/>
          <p:cNvSpPr>
            <a:spLocks noGrp="1" noChangeArrowheads="1"/>
          </p:cNvSpPr>
          <p:nvPr>
            <p:ph idx="1"/>
          </p:nvPr>
        </p:nvSpPr>
        <p:spPr>
          <a:xfrm>
            <a:off x="214313" y="1500188"/>
            <a:ext cx="8686800" cy="4525962"/>
          </a:xfrm>
        </p:spPr>
        <p:txBody>
          <a:bodyPr/>
          <a:lstStyle/>
          <a:p>
            <a:pPr eaLnBrk="1" hangingPunct="1"/>
            <a:r>
              <a:rPr lang="en-GB" smtClean="0"/>
              <a:t>By the end of the lesson, students should be able to: -</a:t>
            </a:r>
          </a:p>
          <a:p>
            <a:pPr eaLnBrk="1" hangingPunct="1"/>
            <a:endParaRPr lang="en-GB" smtClean="0"/>
          </a:p>
          <a:p>
            <a:pPr lvl="1" eaLnBrk="1" hangingPunct="1"/>
            <a:r>
              <a:rPr lang="en-GB" smtClean="0"/>
              <a:t>Define the roles of leader / manager and be understand the generic differences</a:t>
            </a:r>
          </a:p>
          <a:p>
            <a:pPr lvl="1" eaLnBrk="1" hangingPunct="1"/>
            <a:r>
              <a:rPr lang="en-GB" smtClean="0"/>
              <a:t>Identify the key differences between the modern and the traditional managers.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type="title"/>
          </p:nvPr>
        </p:nvPicPr>
        <p:blipFill>
          <a:blip r:embed="rId3"/>
          <a:srcRect/>
          <a:stretch>
            <a:fillRect/>
          </a:stretch>
        </p:blipFill>
        <p:spPr>
          <a:xfrm>
            <a:off x="457200" y="274638"/>
            <a:ext cx="8229600" cy="1282700"/>
          </a:xfrm>
        </p:spPr>
      </p:pic>
      <p:pic>
        <p:nvPicPr>
          <p:cNvPr id="52227" name="Picture 3"/>
          <p:cNvPicPr>
            <a:picLocks noGrp="1" noChangeAspect="1" noChangeArrowheads="1"/>
          </p:cNvPicPr>
          <p:nvPr>
            <p:ph type="body" idx="1"/>
          </p:nvPr>
        </p:nvPicPr>
        <p:blipFill>
          <a:blip r:embed="rId4"/>
          <a:srcRect/>
          <a:stretch>
            <a:fillRect/>
          </a:stretch>
        </p:blipFill>
        <p:spPr>
          <a:xfrm>
            <a:off x="468313" y="1700213"/>
            <a:ext cx="8229600" cy="4741862"/>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pic>
        <p:nvPicPr>
          <p:cNvPr id="54275" name="Picture 3"/>
          <p:cNvPicPr>
            <a:picLocks noGrp="1" noChangeAspect="1" noChangeArrowheads="1"/>
          </p:cNvPicPr>
          <p:nvPr>
            <p:ph type="body" idx="1"/>
          </p:nvPr>
        </p:nvPicPr>
        <p:blipFill>
          <a:blip r:embed="rId3"/>
          <a:srcRect/>
          <a:stretch>
            <a:fillRect/>
          </a:stretch>
        </p:blipFill>
        <p:spPr>
          <a:xfrm>
            <a:off x="457200" y="260350"/>
            <a:ext cx="8229600" cy="5865813"/>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pic>
        <p:nvPicPr>
          <p:cNvPr id="56323" name="Picture 3"/>
          <p:cNvPicPr>
            <a:picLocks noGrp="1" noChangeAspect="1" noChangeArrowheads="1"/>
          </p:cNvPicPr>
          <p:nvPr>
            <p:ph type="body" idx="1"/>
          </p:nvPr>
        </p:nvPicPr>
        <p:blipFill>
          <a:blip r:embed="rId3"/>
          <a:srcRect/>
          <a:stretch>
            <a:fillRect/>
          </a:stretch>
        </p:blipFill>
        <p:spPr>
          <a:xfrm>
            <a:off x="468313" y="260350"/>
            <a:ext cx="8229600" cy="6154738"/>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3460"/>
            <a:ext cx="8686800" cy="838200"/>
          </a:xfrm>
        </p:spPr>
        <p:txBody>
          <a:bodyPr>
            <a:normAutofit fontScale="90000"/>
          </a:bodyPr>
          <a:lstStyle/>
          <a:p>
            <a:pPr>
              <a:defRPr/>
            </a:pPr>
            <a:r>
              <a:rPr lang="en-US" dirty="0" smtClean="0"/>
              <a:t>Situational Leadership </a:t>
            </a:r>
            <a:br>
              <a:rPr lang="en-US" dirty="0" smtClean="0"/>
            </a:br>
            <a:r>
              <a:rPr lang="en-US" dirty="0" smtClean="0"/>
              <a:t>(contingency management)</a:t>
            </a:r>
            <a:endParaRPr lang="en-US" dirty="0"/>
          </a:p>
        </p:txBody>
      </p:sp>
      <p:sp>
        <p:nvSpPr>
          <p:cNvPr id="17411" name="Content Placeholder 2"/>
          <p:cNvSpPr>
            <a:spLocks noGrp="1"/>
          </p:cNvSpPr>
          <p:nvPr>
            <p:ph idx="1"/>
          </p:nvPr>
        </p:nvSpPr>
        <p:spPr>
          <a:xfrm>
            <a:off x="457200" y="1785938"/>
            <a:ext cx="8686800" cy="4525962"/>
          </a:xfrm>
        </p:spPr>
        <p:txBody>
          <a:bodyPr>
            <a:normAutofit lnSpcReduction="10000"/>
          </a:bodyPr>
          <a:lstStyle/>
          <a:p>
            <a:pPr lvl="1">
              <a:lnSpc>
                <a:spcPct val="80000"/>
              </a:lnSpc>
              <a:buFont typeface="Wingdings 2" pitchFamily="18" charset="2"/>
              <a:buNone/>
            </a:pPr>
            <a:endParaRPr lang="en-GB" sz="2200" smtClean="0"/>
          </a:p>
          <a:p>
            <a:pPr lvl="1">
              <a:lnSpc>
                <a:spcPct val="80000"/>
              </a:lnSpc>
              <a:buFont typeface="Wingdings 2" pitchFamily="18" charset="2"/>
              <a:buNone/>
            </a:pPr>
            <a:r>
              <a:rPr lang="en-GB" sz="2200" smtClean="0"/>
              <a:t>This style, unlike the others, is not based on any single approach to</a:t>
            </a:r>
          </a:p>
          <a:p>
            <a:pPr lvl="1">
              <a:lnSpc>
                <a:spcPct val="80000"/>
              </a:lnSpc>
              <a:buFont typeface="Wingdings 2" pitchFamily="18" charset="2"/>
              <a:buNone/>
            </a:pPr>
            <a:r>
              <a:rPr lang="en-GB" sz="2200" smtClean="0"/>
              <a:t>leadership because employees are all different in so many ways.</a:t>
            </a:r>
          </a:p>
          <a:p>
            <a:pPr lvl="1">
              <a:lnSpc>
                <a:spcPct val="80000"/>
              </a:lnSpc>
              <a:buFont typeface="Wingdings 2" pitchFamily="18" charset="2"/>
              <a:buNone/>
            </a:pPr>
            <a:endParaRPr lang="en-GB" sz="2200" smtClean="0"/>
          </a:p>
          <a:p>
            <a:pPr lvl="1">
              <a:lnSpc>
                <a:spcPct val="80000"/>
              </a:lnSpc>
              <a:buFont typeface="Wingdings 2" pitchFamily="18" charset="2"/>
              <a:buNone/>
            </a:pPr>
            <a:r>
              <a:rPr lang="en-GB" sz="2200" smtClean="0"/>
              <a:t>It uses the right person and the right style for the right situation.</a:t>
            </a:r>
          </a:p>
          <a:p>
            <a:pPr lvl="1">
              <a:lnSpc>
                <a:spcPct val="80000"/>
              </a:lnSpc>
              <a:buFont typeface="Wingdings 2" pitchFamily="18" charset="2"/>
              <a:buNone/>
            </a:pPr>
            <a:endParaRPr lang="en-GB" sz="2200" smtClean="0"/>
          </a:p>
          <a:p>
            <a:pPr lvl="1">
              <a:lnSpc>
                <a:spcPct val="80000"/>
              </a:lnSpc>
              <a:buFont typeface="Wingdings 2" pitchFamily="18" charset="2"/>
              <a:buNone/>
            </a:pPr>
            <a:r>
              <a:rPr lang="en-GB" sz="2200" smtClean="0"/>
              <a:t>Situational leadership suggests that managers and leaders must be</a:t>
            </a:r>
          </a:p>
          <a:p>
            <a:pPr lvl="1">
              <a:lnSpc>
                <a:spcPct val="80000"/>
              </a:lnSpc>
              <a:buFont typeface="Wingdings 2" pitchFamily="18" charset="2"/>
              <a:buNone/>
            </a:pPr>
            <a:r>
              <a:rPr lang="en-GB" sz="2200" smtClean="0"/>
              <a:t>able to change and adapt to different situations. CLOTS.</a:t>
            </a:r>
          </a:p>
          <a:p>
            <a:pPr lvl="1">
              <a:lnSpc>
                <a:spcPct val="80000"/>
              </a:lnSpc>
              <a:buFont typeface="Wingdings 2" pitchFamily="18" charset="2"/>
              <a:buNone/>
            </a:pPr>
            <a:endParaRPr lang="en-GB" sz="2200" smtClean="0"/>
          </a:p>
          <a:p>
            <a:pPr lvl="1">
              <a:lnSpc>
                <a:spcPct val="80000"/>
              </a:lnSpc>
              <a:buFont typeface="Wingdings 2" pitchFamily="18" charset="2"/>
              <a:buNone/>
            </a:pPr>
            <a:endParaRPr lang="en-GB" sz="2200" smtClean="0"/>
          </a:p>
          <a:p>
            <a:pPr lvl="2">
              <a:lnSpc>
                <a:spcPct val="80000"/>
              </a:lnSpc>
            </a:pPr>
            <a:r>
              <a:rPr lang="en-GB" sz="2100" smtClean="0"/>
              <a:t>Culture</a:t>
            </a:r>
          </a:p>
          <a:p>
            <a:pPr lvl="2">
              <a:lnSpc>
                <a:spcPct val="80000"/>
              </a:lnSpc>
            </a:pPr>
            <a:r>
              <a:rPr lang="en-GB" sz="2100" smtClean="0"/>
              <a:t>Leader</a:t>
            </a:r>
          </a:p>
          <a:p>
            <a:pPr lvl="2">
              <a:lnSpc>
                <a:spcPct val="80000"/>
              </a:lnSpc>
            </a:pPr>
            <a:r>
              <a:rPr lang="en-GB" sz="2100" smtClean="0"/>
              <a:t>Organisation</a:t>
            </a:r>
          </a:p>
          <a:p>
            <a:pPr lvl="2">
              <a:lnSpc>
                <a:spcPct val="80000"/>
              </a:lnSpc>
            </a:pPr>
            <a:r>
              <a:rPr lang="en-GB" sz="2100" smtClean="0"/>
              <a:t>Task</a:t>
            </a:r>
          </a:p>
          <a:p>
            <a:pPr lvl="2">
              <a:lnSpc>
                <a:spcPct val="80000"/>
              </a:lnSpc>
            </a:pPr>
            <a:r>
              <a:rPr lang="en-GB" sz="2100" smtClean="0"/>
              <a:t>Subordinates</a:t>
            </a:r>
          </a:p>
        </p:txBody>
      </p:sp>
      <p:sp>
        <p:nvSpPr>
          <p:cNvPr id="17412" name="TextBox 3"/>
          <p:cNvSpPr txBox="1">
            <a:spLocks noChangeArrowheads="1"/>
          </p:cNvSpPr>
          <p:nvPr/>
        </p:nvSpPr>
        <p:spPr bwMode="auto">
          <a:xfrm>
            <a:off x="4572000" y="5286375"/>
            <a:ext cx="4143375" cy="923925"/>
          </a:xfrm>
          <a:prstGeom prst="rect">
            <a:avLst/>
          </a:prstGeom>
          <a:noFill/>
          <a:ln w="9525">
            <a:noFill/>
            <a:miter lim="800000"/>
            <a:headEnd/>
            <a:tailEnd/>
          </a:ln>
        </p:spPr>
        <p:txBody>
          <a:bodyPr>
            <a:spAutoFit/>
          </a:bodyPr>
          <a:lstStyle/>
          <a:p>
            <a:pPr algn="ctr"/>
            <a:r>
              <a:rPr lang="en-US"/>
              <a:t>CLOTS represents an easy way to remember the factors that may affect situational leadership styles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GB" dirty="0"/>
              <a:t>Lesson objectives</a:t>
            </a:r>
          </a:p>
        </p:txBody>
      </p:sp>
      <p:sp>
        <p:nvSpPr>
          <p:cNvPr id="11267" name="Rectangle 3"/>
          <p:cNvSpPr>
            <a:spLocks noGrp="1" noChangeArrowheads="1"/>
          </p:cNvSpPr>
          <p:nvPr>
            <p:ph idx="1"/>
          </p:nvPr>
        </p:nvSpPr>
        <p:spPr>
          <a:xfrm>
            <a:off x="214313" y="1500188"/>
            <a:ext cx="8686800" cy="4525962"/>
          </a:xfrm>
        </p:spPr>
        <p:txBody>
          <a:bodyPr/>
          <a:lstStyle/>
          <a:p>
            <a:pPr eaLnBrk="1" hangingPunct="1"/>
            <a:r>
              <a:rPr lang="en-GB" smtClean="0"/>
              <a:t>By the end of the lesson, students should be able to: -</a:t>
            </a:r>
          </a:p>
          <a:p>
            <a:pPr lvl="1" eaLnBrk="1" hangingPunct="1"/>
            <a:endParaRPr lang="en-GB" smtClean="0"/>
          </a:p>
          <a:p>
            <a:pPr lvl="1" eaLnBrk="1" hangingPunct="1"/>
            <a:r>
              <a:rPr lang="en-GB" smtClean="0"/>
              <a:t>Define and analyse the 4 key leadership styles</a:t>
            </a:r>
          </a:p>
          <a:p>
            <a:pPr lvl="2" eaLnBrk="1" hangingPunct="1"/>
            <a:r>
              <a:rPr lang="en-GB" smtClean="0"/>
              <a:t>Autocratic</a:t>
            </a:r>
          </a:p>
          <a:p>
            <a:pPr lvl="2" eaLnBrk="1" hangingPunct="1"/>
            <a:r>
              <a:rPr lang="en-GB" smtClean="0"/>
              <a:t>Democratic</a:t>
            </a:r>
          </a:p>
          <a:p>
            <a:pPr lvl="2" eaLnBrk="1" hangingPunct="1"/>
            <a:r>
              <a:rPr lang="en-GB" smtClean="0"/>
              <a:t>Laissez-Faire</a:t>
            </a:r>
          </a:p>
          <a:p>
            <a:pPr lvl="2" eaLnBrk="1" hangingPunct="1"/>
            <a:r>
              <a:rPr lang="en-GB" smtClean="0"/>
              <a:t>Situational Leadership</a:t>
            </a:r>
          </a:p>
          <a:p>
            <a:pPr lvl="2" eaLnBrk="1" hangingPunct="1"/>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3460"/>
            <a:ext cx="8686800" cy="838200"/>
          </a:xfrm>
        </p:spPr>
        <p:txBody>
          <a:bodyPr>
            <a:normAutofit fontScale="90000"/>
          </a:bodyPr>
          <a:lstStyle/>
          <a:p>
            <a:pPr>
              <a:defRPr/>
            </a:pPr>
            <a:r>
              <a:rPr lang="en-US" dirty="0" smtClean="0"/>
              <a:t>Difference between managers and leaders?</a:t>
            </a:r>
            <a:endParaRPr lang="en-US" dirty="0"/>
          </a:p>
        </p:txBody>
      </p:sp>
      <p:sp>
        <p:nvSpPr>
          <p:cNvPr id="12291" name="Content Placeholder 2"/>
          <p:cNvSpPr>
            <a:spLocks noGrp="1"/>
          </p:cNvSpPr>
          <p:nvPr>
            <p:ph idx="1"/>
          </p:nvPr>
        </p:nvSpPr>
        <p:spPr>
          <a:xfrm>
            <a:off x="304800" y="1720850"/>
            <a:ext cx="8686800" cy="4525963"/>
          </a:xfrm>
        </p:spPr>
        <p:txBody>
          <a:bodyPr/>
          <a:lstStyle/>
          <a:p>
            <a:r>
              <a:rPr lang="en-US" sz="2600" dirty="0" smtClean="0"/>
              <a:t>It is a question that has been asked more than once and also answered in different ways. </a:t>
            </a:r>
            <a:r>
              <a:rPr lang="en-US" sz="2600" b="1" dirty="0" smtClean="0"/>
              <a:t>The biggest difference between managers and leaders is the way they motivate the people who work or follow them</a:t>
            </a:r>
            <a:r>
              <a:rPr lang="en-US" sz="2600" dirty="0" smtClean="0"/>
              <a:t>, and this sets the tone for most other aspects of what they do.</a:t>
            </a:r>
          </a:p>
          <a:p>
            <a:endParaRPr lang="en-US" sz="2600" dirty="0" smtClean="0"/>
          </a:p>
          <a:p>
            <a:r>
              <a:rPr lang="en-US" sz="2600" dirty="0" smtClean="0"/>
              <a:t>Many people, by the way, are both. They have management jobs, but they realize that you cannot buy hearts, especially to follow them down a difficult path, and so act as leaders too.</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http://davefaq.com/Pics/Politics/Famous_People.gif"/>
          <p:cNvPicPr>
            <a:picLocks noChangeAspect="1" noChangeArrowheads="1"/>
          </p:cNvPicPr>
          <p:nvPr/>
        </p:nvPicPr>
        <p:blipFill>
          <a:blip r:embed="rId2"/>
          <a:srcRect/>
          <a:stretch>
            <a:fillRect/>
          </a:stretch>
        </p:blipFill>
        <p:spPr bwMode="auto">
          <a:xfrm>
            <a:off x="0" y="0"/>
            <a:ext cx="9144000" cy="685801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3460"/>
            <a:ext cx="8686800" cy="838200"/>
          </a:xfrm>
        </p:spPr>
        <p:txBody>
          <a:bodyPr>
            <a:normAutofit fontScale="90000"/>
          </a:bodyPr>
          <a:lstStyle/>
          <a:p>
            <a:pPr>
              <a:defRPr/>
            </a:pPr>
            <a:r>
              <a:rPr lang="en-US" dirty="0" smtClean="0"/>
              <a:t>Difference between managers and leaders?</a:t>
            </a:r>
            <a:endParaRPr lang="en-US" dirty="0"/>
          </a:p>
        </p:txBody>
      </p:sp>
      <p:sp>
        <p:nvSpPr>
          <p:cNvPr id="13315" name="Content Placeholder 2"/>
          <p:cNvSpPr>
            <a:spLocks noGrp="1"/>
          </p:cNvSpPr>
          <p:nvPr>
            <p:ph idx="1"/>
          </p:nvPr>
        </p:nvSpPr>
        <p:spPr>
          <a:xfrm>
            <a:off x="285750" y="1714500"/>
            <a:ext cx="8686800" cy="4525963"/>
          </a:xfrm>
        </p:spPr>
        <p:txBody>
          <a:bodyPr>
            <a:normAutofit/>
          </a:bodyPr>
          <a:lstStyle/>
          <a:p>
            <a:pPr>
              <a:lnSpc>
                <a:spcPct val="90000"/>
              </a:lnSpc>
            </a:pPr>
            <a:r>
              <a:rPr lang="en-GB" sz="2400" b="1" i="1" dirty="0" smtClean="0"/>
              <a:t>Leadership</a:t>
            </a:r>
            <a:r>
              <a:rPr lang="en-GB" sz="2400" i="1" dirty="0" smtClean="0"/>
              <a:t> is the process of influencing and inspiring others to achieve a goal, from completing a task to achieving a corporate objective (Hoang 2008).</a:t>
            </a:r>
          </a:p>
          <a:p>
            <a:pPr>
              <a:lnSpc>
                <a:spcPct val="90000"/>
              </a:lnSpc>
            </a:pPr>
            <a:endParaRPr lang="en-GB" sz="2400" dirty="0" smtClean="0"/>
          </a:p>
          <a:p>
            <a:pPr>
              <a:lnSpc>
                <a:spcPct val="90000"/>
              </a:lnSpc>
            </a:pPr>
            <a:r>
              <a:rPr lang="en-GB" sz="2400" b="1" i="1" dirty="0" smtClean="0"/>
              <a:t>Management</a:t>
            </a:r>
            <a:r>
              <a:rPr lang="en-GB" sz="2400" i="1" dirty="0" smtClean="0"/>
              <a:t> is about problem solving based on reasoning, rather than emotions</a:t>
            </a:r>
            <a:r>
              <a:rPr lang="en-GB" sz="2400" i="1" dirty="0" smtClean="0"/>
              <a:t>.</a:t>
            </a:r>
            <a:endParaRPr lang="en-GB" sz="2400" dirty="0" smtClean="0"/>
          </a:p>
          <a:p>
            <a:pPr>
              <a:lnSpc>
                <a:spcPct val="90000"/>
              </a:lnSpc>
            </a:pPr>
            <a:r>
              <a:rPr lang="en-GB" sz="2400" dirty="0" smtClean="0"/>
              <a:t>“The art of getting things done by people” (Mary Parker Follett, 1868- 1933</a:t>
            </a:r>
            <a:r>
              <a:rPr lang="en-GB" sz="2400" dirty="0" smtClean="0"/>
              <a:t>)</a:t>
            </a:r>
            <a:endParaRPr lang="en-GB" sz="2400" dirty="0" smtClean="0"/>
          </a:p>
          <a:p>
            <a:pPr>
              <a:lnSpc>
                <a:spcPct val="90000"/>
              </a:lnSpc>
            </a:pPr>
            <a:r>
              <a:rPr lang="en-GB" sz="2400" dirty="0" smtClean="0"/>
              <a:t>The process of planning, organising, and coordinating human and capital resources of a business to achieve the organisational objectives.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457200" y="122238"/>
            <a:ext cx="7543800" cy="427037"/>
          </a:xfrm>
          <a:ln>
            <a:miter lim="800000"/>
            <a:headEnd/>
            <a:tailEnd/>
          </a:ln>
        </p:spPr>
        <p:txBody>
          <a:bodyPr>
            <a:normAutofit/>
          </a:bodyPr>
          <a:lstStyle/>
          <a:p>
            <a:pPr algn="l" eaLnBrk="1" fontAlgn="auto" hangingPunct="1">
              <a:spcAft>
                <a:spcPts val="0"/>
              </a:spcAft>
              <a:defRPr/>
            </a:pPr>
            <a:r>
              <a:rPr lang="en-GB" sz="2100" kern="1200" cap="all">
                <a:effectLst>
                  <a:reflection blurRad="12700" stA="48000" endA="300" endPos="55000" dir="5400000" sy="-90000" algn="bl" rotWithShape="0"/>
                </a:effectLst>
                <a:ea typeface="+mj-ea"/>
              </a:rPr>
              <a:t>Difference between skills and roles of managers</a:t>
            </a:r>
          </a:p>
        </p:txBody>
      </p:sp>
      <p:graphicFrame>
        <p:nvGraphicFramePr>
          <p:cNvPr id="20544" name="Group 64"/>
          <p:cNvGraphicFramePr>
            <a:graphicFrameLocks noGrp="1"/>
          </p:cNvGraphicFramePr>
          <p:nvPr/>
        </p:nvGraphicFramePr>
        <p:xfrm>
          <a:off x="468313" y="623888"/>
          <a:ext cx="8229600" cy="6235704"/>
        </p:xfrm>
        <a:graphic>
          <a:graphicData uri="http://schemas.openxmlformats.org/drawingml/2006/table">
            <a:tbl>
              <a:tblPr/>
              <a:tblGrid>
                <a:gridCol w="4114800"/>
                <a:gridCol w="4114800"/>
              </a:tblGrid>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1" i="0" u="none" strike="noStrike" cap="none" normalizeH="0" baseline="0" smtClean="0">
                          <a:ln>
                            <a:noFill/>
                          </a:ln>
                          <a:solidFill>
                            <a:schemeClr val="tx1"/>
                          </a:solidFill>
                          <a:effectLst/>
                          <a:latin typeface="Arial" charset="0"/>
                          <a:cs typeface="Arial" charset="0"/>
                        </a:rPr>
                        <a:t>Management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1" i="0" u="none" strike="noStrike" cap="none" normalizeH="0" baseline="0" smtClean="0">
                          <a:ln>
                            <a:noFill/>
                          </a:ln>
                          <a:solidFill>
                            <a:schemeClr val="tx1"/>
                          </a:solidFill>
                          <a:effectLst/>
                          <a:latin typeface="Arial" charset="0"/>
                          <a:cs typeface="Arial" charset="0"/>
                        </a:rPr>
                        <a:t>Leadership</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Do things right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Do the right thing</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Doing what is right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Knowing what is right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Directing and controlling others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Motivating and inspiring</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Delegating tasks to subordinates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Empowering followers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Follow orders from senior execs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Inspire others to follow shared vision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Confirm to the norms of the business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Create and foster a change culture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9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Problem solvers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Innovators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Official position of responsibility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600" b="0" i="0" u="none" strike="noStrike" cap="none" normalizeH="0" baseline="0" smtClean="0">
                          <a:ln>
                            <a:noFill/>
                          </a:ln>
                          <a:solidFill>
                            <a:schemeClr val="tx1"/>
                          </a:solidFill>
                          <a:effectLst/>
                          <a:latin typeface="Arial" charset="0"/>
                          <a:cs typeface="Arial" charset="0"/>
                        </a:rPr>
                        <a:t>Traits within people, irrespective of rank</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Position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Action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Planning, directing and monitoring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Strategic decision making</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Listening to others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Respected, appreciated, liked, trusted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4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Achievement of objectives through compliance of others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Achievement of objectives through acceptance and willingness of others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Analysis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Decisiveness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Learned skills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Natural instincts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0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Organisation of staff</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GB" sz="1800" b="0" i="0" u="none" strike="noStrike" cap="none" normalizeH="0" baseline="0" smtClean="0">
                          <a:ln>
                            <a:noFill/>
                          </a:ln>
                          <a:solidFill>
                            <a:schemeClr val="tx1"/>
                          </a:solidFill>
                          <a:effectLst/>
                          <a:latin typeface="Arial" charset="0"/>
                          <a:cs typeface="Arial" charset="0"/>
                        </a:rPr>
                        <a:t>Support and guidance for followers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2720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Henry </a:t>
            </a:r>
            <a:r>
              <a:rPr lang="en-US" dirty="0" err="1" smtClean="0"/>
              <a:t>Mintzberg</a:t>
            </a:r>
            <a:endParaRPr lang="en-US" dirty="0"/>
          </a:p>
        </p:txBody>
      </p:sp>
      <p:sp>
        <p:nvSpPr>
          <p:cNvPr id="14339" name="Content Placeholder 2"/>
          <p:cNvSpPr>
            <a:spLocks noGrp="1"/>
          </p:cNvSpPr>
          <p:nvPr>
            <p:ph idx="1"/>
          </p:nvPr>
        </p:nvSpPr>
        <p:spPr>
          <a:xfrm>
            <a:off x="285750" y="1285875"/>
            <a:ext cx="8686800" cy="4525963"/>
          </a:xfrm>
        </p:spPr>
        <p:txBody>
          <a:bodyPr>
            <a:normAutofit fontScale="92500"/>
          </a:bodyPr>
          <a:lstStyle/>
          <a:p>
            <a:pPr>
              <a:lnSpc>
                <a:spcPct val="80000"/>
              </a:lnSpc>
            </a:pPr>
            <a:endParaRPr lang="en-GB" sz="2100" smtClean="0"/>
          </a:p>
          <a:p>
            <a:pPr>
              <a:lnSpc>
                <a:spcPct val="80000"/>
              </a:lnSpc>
            </a:pPr>
            <a:r>
              <a:rPr lang="en-GB" sz="2400" smtClean="0"/>
              <a:t>Mintzberg disputed that management </a:t>
            </a:r>
            <a:r>
              <a:rPr lang="en-GB" sz="2400" b="1" smtClean="0"/>
              <a:t>roles</a:t>
            </a:r>
            <a:r>
              <a:rPr lang="en-GB" sz="2400" smtClean="0"/>
              <a:t> were about planning, organising, monitoring and controlling, instead he argued a managers main function was:</a:t>
            </a:r>
          </a:p>
          <a:p>
            <a:pPr>
              <a:lnSpc>
                <a:spcPct val="80000"/>
              </a:lnSpc>
            </a:pPr>
            <a:endParaRPr lang="en-GB" sz="2400" smtClean="0"/>
          </a:p>
          <a:p>
            <a:pPr lvl="1">
              <a:lnSpc>
                <a:spcPct val="80000"/>
              </a:lnSpc>
            </a:pPr>
            <a:r>
              <a:rPr lang="en-GB" sz="2400" b="1" u="sng" smtClean="0"/>
              <a:t>Interpersonal</a:t>
            </a:r>
            <a:r>
              <a:rPr lang="en-GB" sz="2400" smtClean="0"/>
              <a:t> </a:t>
            </a:r>
            <a:r>
              <a:rPr lang="en-GB" sz="2400" b="1" u="sng" smtClean="0"/>
              <a:t>roles</a:t>
            </a:r>
            <a:r>
              <a:rPr lang="en-GB" sz="2400" smtClean="0"/>
              <a:t>: Leader role, Figurehead role, Liaison role.</a:t>
            </a:r>
          </a:p>
          <a:p>
            <a:pPr lvl="1">
              <a:lnSpc>
                <a:spcPct val="80000"/>
              </a:lnSpc>
            </a:pPr>
            <a:r>
              <a:rPr lang="en-GB" sz="2400" b="1" u="sng" smtClean="0"/>
              <a:t>Information</a:t>
            </a:r>
            <a:r>
              <a:rPr lang="en-GB" sz="2400" smtClean="0"/>
              <a:t> </a:t>
            </a:r>
            <a:r>
              <a:rPr lang="en-GB" sz="2400" b="1" u="sng" smtClean="0"/>
              <a:t>role</a:t>
            </a:r>
            <a:r>
              <a:rPr lang="en-GB" sz="2400" smtClean="0"/>
              <a:t>: Communication channel between departments.</a:t>
            </a:r>
          </a:p>
          <a:p>
            <a:pPr lvl="1">
              <a:lnSpc>
                <a:spcPct val="80000"/>
              </a:lnSpc>
            </a:pPr>
            <a:r>
              <a:rPr lang="en-GB" sz="2400" b="1" u="sng" smtClean="0"/>
              <a:t>Decision</a:t>
            </a:r>
            <a:r>
              <a:rPr lang="en-GB" sz="2400" smtClean="0"/>
              <a:t> </a:t>
            </a:r>
            <a:r>
              <a:rPr lang="en-GB" sz="2400" b="1" u="sng" smtClean="0"/>
              <a:t>making</a:t>
            </a:r>
            <a:r>
              <a:rPr lang="en-GB" sz="2400" smtClean="0"/>
              <a:t> </a:t>
            </a:r>
            <a:r>
              <a:rPr lang="en-GB" sz="2400" b="1" u="sng" smtClean="0"/>
              <a:t>role</a:t>
            </a:r>
            <a:r>
              <a:rPr lang="en-GB" sz="2400" smtClean="0"/>
              <a:t>: Tactical and strategic decisions made by managers</a:t>
            </a:r>
          </a:p>
          <a:p>
            <a:pPr lvl="1">
              <a:lnSpc>
                <a:spcPct val="80000"/>
              </a:lnSpc>
            </a:pPr>
            <a:endParaRPr lang="en-GB" sz="2400" smtClean="0"/>
          </a:p>
          <a:p>
            <a:pPr>
              <a:lnSpc>
                <a:spcPct val="80000"/>
              </a:lnSpc>
            </a:pPr>
            <a:r>
              <a:rPr lang="en-GB" sz="2400" smtClean="0"/>
              <a:t>Managers tasks include: -</a:t>
            </a:r>
          </a:p>
          <a:p>
            <a:pPr lvl="1">
              <a:lnSpc>
                <a:spcPct val="80000"/>
              </a:lnSpc>
            </a:pPr>
            <a:r>
              <a:rPr lang="en-GB" sz="2400" smtClean="0"/>
              <a:t>Routine tasks: attending meetings</a:t>
            </a:r>
          </a:p>
          <a:p>
            <a:pPr lvl="1">
              <a:lnSpc>
                <a:spcPct val="80000"/>
              </a:lnSpc>
            </a:pPr>
            <a:r>
              <a:rPr lang="en-GB" sz="2400" smtClean="0"/>
              <a:t>Planning tasks: timetabling and preparing of daily tasks.</a:t>
            </a:r>
          </a:p>
          <a:p>
            <a:pPr lvl="1">
              <a:lnSpc>
                <a:spcPct val="80000"/>
              </a:lnSpc>
            </a:pPr>
            <a:r>
              <a:rPr lang="en-GB" sz="2400" smtClean="0"/>
              <a:t>Communication tasks: sharing and passing on information.</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Modern leadership versus traditional</a:t>
            </a:r>
            <a:endParaRPr lang="en-US" dirty="0"/>
          </a:p>
        </p:txBody>
      </p:sp>
      <p:sp>
        <p:nvSpPr>
          <p:cNvPr id="15363" name="Content Placeholder 2"/>
          <p:cNvSpPr>
            <a:spLocks noGrp="1"/>
          </p:cNvSpPr>
          <p:nvPr>
            <p:ph idx="1"/>
          </p:nvPr>
        </p:nvSpPr>
        <p:spPr/>
        <p:txBody>
          <a:bodyPr>
            <a:normAutofit lnSpcReduction="10000"/>
          </a:bodyPr>
          <a:lstStyle/>
          <a:p>
            <a:r>
              <a:rPr lang="en-US" dirty="0" smtClean="0"/>
              <a:t>Modern management thinking suggests that to get the best out of the workforce, people need to be led, rather than simply managed as subordinates. People like Sir Richard Branson try to do this by inspiring their people to gain their loyalty and commitment. </a:t>
            </a:r>
          </a:p>
          <a:p>
            <a:endParaRPr lang="en-US" dirty="0" smtClean="0"/>
          </a:p>
          <a:p>
            <a:r>
              <a:rPr lang="en-US" sz="2500" b="1" i="1" dirty="0" smtClean="0"/>
              <a:t>Ken Blanchard (author) suggests that “effective managers offers support and encouragement rather than act as an evaluator or critic of their subordinates.”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1019</Words>
  <Application>Microsoft Macintosh PowerPoint</Application>
  <PresentationFormat>On-screen Show (4:3)</PresentationFormat>
  <Paragraphs>126</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Leadership &amp; Management</vt:lpstr>
      <vt:lpstr>Lesson objectives</vt:lpstr>
      <vt:lpstr>Lesson objectives</vt:lpstr>
      <vt:lpstr>Difference between managers and leaders?</vt:lpstr>
      <vt:lpstr>PowerPoint Presentation</vt:lpstr>
      <vt:lpstr>Difference between managers and leaders?</vt:lpstr>
      <vt:lpstr>Difference between skills and roles of managers</vt:lpstr>
      <vt:lpstr>Henry Mintzberg</vt:lpstr>
      <vt:lpstr>Modern leadership versus traditional</vt:lpstr>
      <vt:lpstr>Donald Trump</vt:lpstr>
      <vt:lpstr>Why is Donald Trump an effective leader?</vt:lpstr>
      <vt:lpstr>Autocratic</vt:lpstr>
      <vt:lpstr>PowerPoint Presentation</vt:lpstr>
      <vt:lpstr>PowerPoint Presentation</vt:lpstr>
      <vt:lpstr>PowerPoint Presentation</vt:lpstr>
      <vt:lpstr>Autocratic &amp; Paternalistic</vt:lpstr>
      <vt:lpstr>Autocratic &amp; Paternalistic</vt:lpstr>
      <vt:lpstr>Democratic</vt:lpstr>
      <vt:lpstr>Laissez-Faire</vt:lpstr>
      <vt:lpstr>PowerPoint Presentation</vt:lpstr>
      <vt:lpstr>PowerPoint Presentation</vt:lpstr>
      <vt:lpstr>PowerPoint Presentation</vt:lpstr>
      <vt:lpstr>Situational Leadership  (contingency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&amp; Management</dc:title>
  <dc:creator>lgreenbank</dc:creator>
  <cp:lastModifiedBy>Liam Greenbank</cp:lastModifiedBy>
  <cp:revision>28</cp:revision>
  <dcterms:created xsi:type="dcterms:W3CDTF">2011-02-27T11:51:02Z</dcterms:created>
  <dcterms:modified xsi:type="dcterms:W3CDTF">2014-03-03T11:15:58Z</dcterms:modified>
</cp:coreProperties>
</file>