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20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32668B-FD55-4E3E-8B90-738FE7F72A42}" type="datetimeFigureOut">
              <a:rPr lang="en-US" smtClean="0"/>
              <a:pPr/>
              <a:t>11/25/14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50492-B38E-4213-9A99-4BEB394D21B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32668B-FD55-4E3E-8B90-738FE7F72A42}" type="datetimeFigureOut">
              <a:rPr lang="en-US" smtClean="0"/>
              <a:pPr/>
              <a:t>11/25/14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50492-B38E-4213-9A99-4BEB394D21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32668B-FD55-4E3E-8B90-738FE7F72A42}" type="datetimeFigureOut">
              <a:rPr lang="en-US" smtClean="0"/>
              <a:pPr/>
              <a:t>11/25/14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50492-B38E-4213-9A99-4BEB394D21B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p:txBody>
          <a:bodyPr/>
          <a:lstStyle>
            <a:lvl1pPr>
              <a:defRPr/>
            </a:lvl1pPr>
          </a:lstStyle>
          <a:p>
            <a:pPr>
              <a:defRPr/>
            </a:pPr>
            <a:fld id="{D6FEC19C-0B3E-4531-83A9-EDFE28CCDAE3}" type="slidenum">
              <a:rPr lang="en-US" altLang="en-US"/>
              <a:pPr>
                <a:defRPr/>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719263"/>
            <a:ext cx="8229600" cy="4411662"/>
          </a:xfrm>
        </p:spPr>
        <p:txBody>
          <a:bodyPr>
            <a:normAutofit/>
          </a:bodyPr>
          <a:lstStyle/>
          <a:p>
            <a:pPr lvl="0"/>
            <a:endParaRPr lang="en-US" noProof="0" smtClean="0"/>
          </a:p>
        </p:txBody>
      </p:sp>
      <p:sp>
        <p:nvSpPr>
          <p:cNvPr id="4" name="Rectangle 5"/>
          <p:cNvSpPr>
            <a:spLocks noGrp="1" noChangeArrowheads="1"/>
          </p:cNvSpPr>
          <p:nvPr>
            <p:ph type="dt" sz="half" idx="10"/>
          </p:nvPr>
        </p:nvSpPr>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p:txBody>
          <a:bodyPr/>
          <a:lstStyle>
            <a:lvl1pPr>
              <a:defRPr/>
            </a:lvl1pPr>
          </a:lstStyle>
          <a:p>
            <a:pPr>
              <a:defRPr/>
            </a:pPr>
            <a:fld id="{D18A830B-93EC-43E7-89D9-9D2FDE0094F4}"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32668B-FD55-4E3E-8B90-738FE7F72A42}" type="datetimeFigureOut">
              <a:rPr lang="en-US" smtClean="0"/>
              <a:pPr/>
              <a:t>11/25/14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50492-B38E-4213-9A99-4BEB394D21B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32668B-FD55-4E3E-8B90-738FE7F72A42}" type="datetimeFigureOut">
              <a:rPr lang="en-US" smtClean="0"/>
              <a:pPr/>
              <a:t>11/25/14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50492-B38E-4213-9A99-4BEB394D21B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32668B-FD55-4E3E-8B90-738FE7F72A42}" type="datetimeFigureOut">
              <a:rPr lang="en-US" smtClean="0"/>
              <a:pPr/>
              <a:t>11/25/14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250492-B38E-4213-9A99-4BEB394D21B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32668B-FD55-4E3E-8B90-738FE7F72A42}" type="datetimeFigureOut">
              <a:rPr lang="en-US" smtClean="0"/>
              <a:pPr/>
              <a:t>11/25/14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250492-B38E-4213-9A99-4BEB394D21B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32668B-FD55-4E3E-8B90-738FE7F72A42}" type="datetimeFigureOut">
              <a:rPr lang="en-US" smtClean="0"/>
              <a:pPr/>
              <a:t>11/25/14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250492-B38E-4213-9A99-4BEB394D21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32668B-FD55-4E3E-8B90-738FE7F72A42}" type="datetimeFigureOut">
              <a:rPr lang="en-US" smtClean="0"/>
              <a:pPr/>
              <a:t>11/25/14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250492-B38E-4213-9A99-4BEB394D21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2668B-FD55-4E3E-8B90-738FE7F72A42}" type="datetimeFigureOut">
              <a:rPr lang="en-US" smtClean="0"/>
              <a:pPr/>
              <a:t>11/25/14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250492-B38E-4213-9A99-4BEB394D21B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2668B-FD55-4E3E-8B90-738FE7F72A42}" type="datetimeFigureOut">
              <a:rPr lang="en-US" smtClean="0"/>
              <a:pPr/>
              <a:t>11/25/14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250492-B38E-4213-9A99-4BEB394D21B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32668B-FD55-4E3E-8B90-738FE7F72A42}" type="datetimeFigureOut">
              <a:rPr lang="en-US" smtClean="0"/>
              <a:pPr/>
              <a:t>11/25/14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250492-B38E-4213-9A99-4BEB394D21B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LIFO &amp; FIFO</a:t>
            </a:r>
            <a:endParaRPr lang="en-US" dirty="0"/>
          </a:p>
        </p:txBody>
      </p:sp>
      <p:sp>
        <p:nvSpPr>
          <p:cNvPr id="3" name="Subtitle 2"/>
          <p:cNvSpPr>
            <a:spLocks noGrp="1"/>
          </p:cNvSpPr>
          <p:nvPr>
            <p:ph type="subTitle" idx="1"/>
          </p:nvPr>
        </p:nvSpPr>
        <p:spPr/>
        <p:txBody>
          <a:bodyPr/>
          <a:lstStyle/>
          <a:p>
            <a:r>
              <a:rPr lang="en-US" dirty="0" smtClean="0"/>
              <a:t>HL 3.5.7 BUS MGT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34296" y="398208"/>
            <a:ext cx="8686800" cy="838200"/>
          </a:xfrm>
        </p:spPr>
        <p:txBody>
          <a:bodyPr/>
          <a:lstStyle/>
          <a:p>
            <a:pPr fontAlgn="auto">
              <a:spcAft>
                <a:spcPts val="0"/>
              </a:spcAft>
              <a:defRPr/>
            </a:pPr>
            <a:r>
              <a:rPr lang="en-GB" smtClean="0"/>
              <a:t>First In First Out</a:t>
            </a:r>
            <a:endParaRPr lang="en-US" smtClean="0"/>
          </a:p>
        </p:txBody>
      </p:sp>
      <p:sp>
        <p:nvSpPr>
          <p:cNvPr id="22531" name="Rectangle 3"/>
          <p:cNvSpPr>
            <a:spLocks noGrp="1" noChangeArrowheads="1"/>
          </p:cNvSpPr>
          <p:nvPr>
            <p:ph idx="1"/>
          </p:nvPr>
        </p:nvSpPr>
        <p:spPr/>
        <p:txBody>
          <a:bodyPr>
            <a:normAutofit lnSpcReduction="10000"/>
          </a:bodyPr>
          <a:lstStyle/>
          <a:p>
            <a:pPr>
              <a:lnSpc>
                <a:spcPct val="90000"/>
              </a:lnSpc>
            </a:pPr>
            <a:r>
              <a:rPr lang="en-GB" sz="2600" dirty="0" smtClean="0"/>
              <a:t>This is a method of stock valuation whereby stock is valued based on the order in which it was purchased by the business – the first set of stock purchased from suppliers is the first set of stock sold to customers.</a:t>
            </a:r>
          </a:p>
          <a:p>
            <a:pPr>
              <a:lnSpc>
                <a:spcPct val="90000"/>
              </a:lnSpc>
            </a:pPr>
            <a:r>
              <a:rPr lang="en-GB" sz="2600" dirty="0" smtClean="0"/>
              <a:t>This method ensures that any unsold stock is more realistically valued as its current or replacement stock is valued at the most recent purchase cost.</a:t>
            </a:r>
          </a:p>
          <a:p>
            <a:pPr>
              <a:lnSpc>
                <a:spcPct val="90000"/>
              </a:lnSpc>
            </a:pPr>
            <a:r>
              <a:rPr lang="en-GB" sz="2600" dirty="0" smtClean="0"/>
              <a:t>It is suitable for business that regularly rotate their stocks.</a:t>
            </a:r>
          </a:p>
          <a:p>
            <a:pPr>
              <a:lnSpc>
                <a:spcPct val="90000"/>
              </a:lnSpc>
            </a:pPr>
            <a:r>
              <a:rPr lang="en-GB" sz="2600" dirty="0" smtClean="0"/>
              <a:t>On the balance sheet it is a more realistic and representative of the current market value. </a:t>
            </a:r>
          </a:p>
          <a:p>
            <a:pPr>
              <a:lnSpc>
                <a:spcPct val="90000"/>
              </a:lnSpc>
            </a:pPr>
            <a:r>
              <a:rPr lang="en-GB" sz="2600" dirty="0" smtClean="0"/>
              <a:t>It will boost the gross profit but in turn increase the tax</a:t>
            </a:r>
            <a:endParaRPr lang="en-US" sz="2600" dirty="0" smtClean="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fontAlgn="auto">
              <a:spcAft>
                <a:spcPts val="0"/>
              </a:spcAft>
              <a:defRPr/>
            </a:pPr>
            <a:r>
              <a:rPr lang="en-GB" smtClean="0"/>
              <a:t>FIFO Cont…</a:t>
            </a:r>
            <a:endParaRPr lang="en-US" smtClean="0"/>
          </a:p>
        </p:txBody>
      </p:sp>
      <p:graphicFrame>
        <p:nvGraphicFramePr>
          <p:cNvPr id="19459" name="Group 3"/>
          <p:cNvGraphicFramePr>
            <a:graphicFrameLocks noGrp="1"/>
          </p:cNvGraphicFramePr>
          <p:nvPr>
            <p:ph type="tbl" idx="1"/>
          </p:nvPr>
        </p:nvGraphicFramePr>
        <p:xfrm>
          <a:off x="457200" y="1719263"/>
          <a:ext cx="8229600" cy="4419600"/>
        </p:xfrm>
        <a:graphic>
          <a:graphicData uri="http://schemas.openxmlformats.org/drawingml/2006/table">
            <a:tbl>
              <a:tblPr/>
              <a:tblGrid>
                <a:gridCol w="1371600"/>
                <a:gridCol w="1371600"/>
                <a:gridCol w="1371600"/>
                <a:gridCol w="1371600"/>
                <a:gridCol w="1371600"/>
                <a:gridCol w="1371600"/>
              </a:tblGrid>
              <a:tr h="88265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600" b="0" i="0" u="none" strike="noStrike" cap="none" normalizeH="0" baseline="0" dirty="0" smtClean="0">
                          <a:ln>
                            <a:noFill/>
                          </a:ln>
                          <a:solidFill>
                            <a:schemeClr val="tx1"/>
                          </a:solidFill>
                          <a:effectLst/>
                          <a:latin typeface="Arial" charset="0"/>
                          <a:cs typeface="Arial" charset="0"/>
                        </a:rPr>
                        <a:t>Date</a:t>
                      </a:r>
                      <a:endParaRPr kumimoji="0" lang="en-US" sz="26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600" b="0" i="0" u="none" strike="noStrike" cap="none" normalizeH="0" baseline="0" smtClean="0">
                          <a:ln>
                            <a:noFill/>
                          </a:ln>
                          <a:solidFill>
                            <a:schemeClr val="tx1"/>
                          </a:solidFill>
                          <a:effectLst/>
                          <a:latin typeface="Arial" charset="0"/>
                          <a:cs typeface="Arial" charset="0"/>
                        </a:rPr>
                        <a:t>Stock bought</a:t>
                      </a:r>
                      <a:endParaRPr kumimoji="0" lang="en-US" sz="2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600" b="0" i="0" u="none" strike="noStrike" cap="none" normalizeH="0" baseline="0" smtClean="0">
                          <a:ln>
                            <a:noFill/>
                          </a:ln>
                          <a:solidFill>
                            <a:schemeClr val="tx1"/>
                          </a:solidFill>
                          <a:effectLst/>
                          <a:latin typeface="Arial" charset="0"/>
                          <a:cs typeface="Arial" charset="0"/>
                        </a:rPr>
                        <a:t>Stock issued</a:t>
                      </a:r>
                      <a:endParaRPr kumimoji="0" lang="en-US" sz="2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600" b="0" i="0" u="none" strike="noStrike" cap="none" normalizeH="0" baseline="0" smtClean="0">
                          <a:ln>
                            <a:noFill/>
                          </a:ln>
                          <a:solidFill>
                            <a:schemeClr val="tx1"/>
                          </a:solidFill>
                          <a:effectLst/>
                          <a:latin typeface="Arial" charset="0"/>
                          <a:cs typeface="Arial" charset="0"/>
                        </a:rPr>
                        <a:t>Stock left</a:t>
                      </a:r>
                      <a:endParaRPr kumimoji="0" lang="en-US" sz="2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600" b="0" i="0" u="none" strike="noStrike" cap="none" normalizeH="0" baseline="0" smtClean="0">
                          <a:ln>
                            <a:noFill/>
                          </a:ln>
                          <a:solidFill>
                            <a:schemeClr val="tx1"/>
                          </a:solidFill>
                          <a:effectLst/>
                          <a:latin typeface="Arial" charset="0"/>
                          <a:cs typeface="Arial" charset="0"/>
                        </a:rPr>
                        <a:t>Stock valuation</a:t>
                      </a:r>
                      <a:endParaRPr kumimoji="0" lang="en-US" sz="2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88265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600" b="0" i="0" u="none" strike="noStrike" cap="none" normalizeH="0" baseline="0" smtClean="0">
                          <a:ln>
                            <a:noFill/>
                          </a:ln>
                          <a:solidFill>
                            <a:schemeClr val="tx1"/>
                          </a:solidFill>
                          <a:effectLst/>
                          <a:latin typeface="Arial" charset="0"/>
                          <a:cs typeface="Arial" charset="0"/>
                        </a:rPr>
                        <a:t>1</a:t>
                      </a:r>
                      <a:r>
                        <a:rPr kumimoji="0" lang="en-GB" sz="2600" b="0" i="0" u="none" strike="noStrike" cap="none" normalizeH="0" baseline="30000" smtClean="0">
                          <a:ln>
                            <a:noFill/>
                          </a:ln>
                          <a:solidFill>
                            <a:schemeClr val="tx1"/>
                          </a:solidFill>
                          <a:effectLst/>
                          <a:latin typeface="Arial" charset="0"/>
                          <a:cs typeface="Arial" charset="0"/>
                        </a:rPr>
                        <a:t>st</a:t>
                      </a:r>
                      <a:r>
                        <a:rPr kumimoji="0" lang="en-GB" sz="2600" b="0" i="0" u="none" strike="noStrike" cap="none" normalizeH="0" baseline="0" smtClean="0">
                          <a:ln>
                            <a:noFill/>
                          </a:ln>
                          <a:solidFill>
                            <a:schemeClr val="tx1"/>
                          </a:solidFill>
                          <a:effectLst/>
                          <a:latin typeface="Arial" charset="0"/>
                          <a:cs typeface="Arial" charset="0"/>
                        </a:rPr>
                        <a:t> March</a:t>
                      </a:r>
                      <a:endParaRPr kumimoji="0" lang="en-US" sz="2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cs typeface="Arial" charset="0"/>
                        </a:rPr>
                        <a:t>30 Units @ $25 p/u</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cs typeface="Arial" charset="0"/>
                        </a:rPr>
                        <a:t>30 x $25</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cs typeface="Arial" charset="0"/>
                        </a:rPr>
                        <a:t>$750</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106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600" b="0" i="0" u="none" strike="noStrike" cap="none" normalizeH="0" baseline="0" smtClean="0">
                          <a:ln>
                            <a:noFill/>
                          </a:ln>
                          <a:solidFill>
                            <a:schemeClr val="tx1"/>
                          </a:solidFill>
                          <a:effectLst/>
                          <a:latin typeface="Arial" charset="0"/>
                          <a:cs typeface="Arial" charset="0"/>
                        </a:rPr>
                        <a:t>5</a:t>
                      </a:r>
                      <a:r>
                        <a:rPr kumimoji="0" lang="en-GB" sz="2600" b="0" i="0" u="none" strike="noStrike" cap="none" normalizeH="0" baseline="30000" smtClean="0">
                          <a:ln>
                            <a:noFill/>
                          </a:ln>
                          <a:solidFill>
                            <a:schemeClr val="tx1"/>
                          </a:solidFill>
                          <a:effectLst/>
                          <a:latin typeface="Arial" charset="0"/>
                          <a:cs typeface="Arial" charset="0"/>
                        </a:rPr>
                        <a:t>th</a:t>
                      </a:r>
                      <a:r>
                        <a:rPr kumimoji="0" lang="en-GB" sz="2600" b="0" i="0" u="none" strike="noStrike" cap="none" normalizeH="0" baseline="0" smtClean="0">
                          <a:ln>
                            <a:noFill/>
                          </a:ln>
                          <a:solidFill>
                            <a:schemeClr val="tx1"/>
                          </a:solidFill>
                          <a:effectLst/>
                          <a:latin typeface="Arial" charset="0"/>
                          <a:cs typeface="Arial" charset="0"/>
                        </a:rPr>
                        <a:t> March</a:t>
                      </a:r>
                      <a:endParaRPr kumimoji="0" lang="en-US" sz="2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cs typeface="Arial" charset="0"/>
                        </a:rPr>
                        <a:t>20 Units @ $25 p/u</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dirty="0" smtClean="0">
                          <a:ln>
                            <a:noFill/>
                          </a:ln>
                          <a:solidFill>
                            <a:schemeClr val="tx1"/>
                          </a:solidFill>
                          <a:effectLst/>
                          <a:latin typeface="Arial" charset="0"/>
                          <a:cs typeface="Arial" charset="0"/>
                        </a:rPr>
                        <a:t>10 x $25</a:t>
                      </a:r>
                      <a:endParaRPr kumimoji="0" lang="en-US"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cs typeface="Arial" charset="0"/>
                        </a:rPr>
                        <a:t>$250</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265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600" b="0" i="0" u="none" strike="noStrike" cap="none" normalizeH="0" baseline="0" smtClean="0">
                          <a:ln>
                            <a:noFill/>
                          </a:ln>
                          <a:solidFill>
                            <a:schemeClr val="tx1"/>
                          </a:solidFill>
                          <a:effectLst/>
                          <a:latin typeface="Arial" charset="0"/>
                          <a:cs typeface="Arial" charset="0"/>
                        </a:rPr>
                        <a:t>8</a:t>
                      </a:r>
                      <a:r>
                        <a:rPr kumimoji="0" lang="en-GB" sz="2600" b="0" i="0" u="none" strike="noStrike" cap="none" normalizeH="0" baseline="30000" smtClean="0">
                          <a:ln>
                            <a:noFill/>
                          </a:ln>
                          <a:solidFill>
                            <a:schemeClr val="tx1"/>
                          </a:solidFill>
                          <a:effectLst/>
                          <a:latin typeface="Arial" charset="0"/>
                          <a:cs typeface="Arial" charset="0"/>
                        </a:rPr>
                        <a:t>th</a:t>
                      </a:r>
                      <a:r>
                        <a:rPr kumimoji="0" lang="en-GB" sz="2600" b="0" i="0" u="none" strike="noStrike" cap="none" normalizeH="0" baseline="0" smtClean="0">
                          <a:ln>
                            <a:noFill/>
                          </a:ln>
                          <a:solidFill>
                            <a:schemeClr val="tx1"/>
                          </a:solidFill>
                          <a:effectLst/>
                          <a:latin typeface="Arial" charset="0"/>
                          <a:cs typeface="Arial" charset="0"/>
                        </a:rPr>
                        <a:t> Match</a:t>
                      </a:r>
                      <a:endParaRPr kumimoji="0" lang="en-US" sz="2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cs typeface="Arial" charset="0"/>
                        </a:rPr>
                        <a:t>20 Units @ $30 p/u</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cs typeface="Arial" charset="0"/>
                        </a:rPr>
                        <a:t>10 @ $25</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cs typeface="Arial" charset="0"/>
                        </a:rPr>
                        <a:t>20 @ $30</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cs typeface="Arial" charset="0"/>
                        </a:rPr>
                        <a:t>$250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cs typeface="Arial" charset="0"/>
                        </a:rPr>
                        <a:t>$600</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cs typeface="Arial" charset="0"/>
                        </a:rPr>
                        <a:t>$850</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265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600" b="0" i="0" u="none" strike="noStrike" cap="none" normalizeH="0" baseline="0" smtClean="0">
                          <a:ln>
                            <a:noFill/>
                          </a:ln>
                          <a:solidFill>
                            <a:schemeClr val="tx1"/>
                          </a:solidFill>
                          <a:effectLst/>
                          <a:latin typeface="Arial" charset="0"/>
                          <a:cs typeface="Arial" charset="0"/>
                        </a:rPr>
                        <a:t>10</a:t>
                      </a:r>
                      <a:r>
                        <a:rPr kumimoji="0" lang="en-GB" sz="2600" b="0" i="0" u="none" strike="noStrike" cap="none" normalizeH="0" baseline="30000" smtClean="0">
                          <a:ln>
                            <a:noFill/>
                          </a:ln>
                          <a:solidFill>
                            <a:schemeClr val="tx1"/>
                          </a:solidFill>
                          <a:effectLst/>
                          <a:latin typeface="Arial" charset="0"/>
                          <a:cs typeface="Arial" charset="0"/>
                        </a:rPr>
                        <a:t>th</a:t>
                      </a:r>
                      <a:r>
                        <a:rPr kumimoji="0" lang="en-GB" sz="2600" b="0" i="0" u="none" strike="noStrike" cap="none" normalizeH="0" baseline="0" smtClean="0">
                          <a:ln>
                            <a:noFill/>
                          </a:ln>
                          <a:solidFill>
                            <a:schemeClr val="tx1"/>
                          </a:solidFill>
                          <a:effectLst/>
                          <a:latin typeface="Arial" charset="0"/>
                          <a:cs typeface="Arial" charset="0"/>
                        </a:rPr>
                        <a:t> March</a:t>
                      </a:r>
                      <a:endParaRPr kumimoji="0" lang="en-US" sz="2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cs typeface="Arial" charset="0"/>
                        </a:rPr>
                        <a:t>10@ 25 p/u</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cs typeface="Arial" charset="0"/>
                        </a:rPr>
                        <a:t>5 @ 30 p/u</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cs typeface="Arial" charset="0"/>
                        </a:rPr>
                        <a:t>15 @ $30</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cs typeface="Arial" charset="0"/>
                        </a:rPr>
                        <a:t>$450</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3200" b="1" i="0" u="none" strike="noStrike" cap="none" normalizeH="0" baseline="0" smtClean="0">
                          <a:ln>
                            <a:noFill/>
                          </a:ln>
                          <a:solidFill>
                            <a:schemeClr val="tx1"/>
                          </a:solidFill>
                          <a:effectLst/>
                          <a:latin typeface="Arial" charset="0"/>
                          <a:cs typeface="Arial" charset="0"/>
                        </a:rPr>
                        <a:t>$450</a:t>
                      </a:r>
                      <a:endParaRPr kumimoji="0" lang="en-US" sz="32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44278" y="182492"/>
            <a:ext cx="7543800" cy="1295401"/>
          </a:xfrm>
        </p:spPr>
        <p:txBody>
          <a:bodyPr/>
          <a:lstStyle/>
          <a:p>
            <a:pPr fontAlgn="auto">
              <a:spcAft>
                <a:spcPts val="0"/>
              </a:spcAft>
              <a:defRPr/>
            </a:pPr>
            <a:r>
              <a:rPr lang="en-GB" dirty="0" smtClean="0"/>
              <a:t>Comparing…</a:t>
            </a:r>
            <a:endParaRPr lang="en-US" dirty="0" smtClean="0"/>
          </a:p>
        </p:txBody>
      </p:sp>
      <p:sp>
        <p:nvSpPr>
          <p:cNvPr id="24579" name="Rectangle 3"/>
          <p:cNvSpPr>
            <a:spLocks noGrp="1" noChangeArrowheads="1"/>
          </p:cNvSpPr>
          <p:nvPr>
            <p:ph idx="1"/>
          </p:nvPr>
        </p:nvSpPr>
        <p:spPr>
          <a:xfrm>
            <a:off x="500063" y="1214438"/>
            <a:ext cx="8229600" cy="5876925"/>
          </a:xfrm>
        </p:spPr>
        <p:txBody>
          <a:bodyPr/>
          <a:lstStyle/>
          <a:p>
            <a:pPr>
              <a:lnSpc>
                <a:spcPct val="80000"/>
              </a:lnSpc>
            </a:pPr>
            <a:r>
              <a:rPr lang="en-GB" sz="2600" dirty="0" smtClean="0"/>
              <a:t>The closing stock values</a:t>
            </a:r>
          </a:p>
          <a:p>
            <a:pPr>
              <a:lnSpc>
                <a:spcPct val="80000"/>
              </a:lnSpc>
            </a:pPr>
            <a:r>
              <a:rPr lang="en-GB" sz="2600" dirty="0" smtClean="0"/>
              <a:t>LIFO= $400</a:t>
            </a:r>
          </a:p>
          <a:p>
            <a:pPr>
              <a:lnSpc>
                <a:spcPct val="80000"/>
              </a:lnSpc>
            </a:pPr>
            <a:endParaRPr lang="en-GB" sz="2600" dirty="0" smtClean="0"/>
          </a:p>
          <a:p>
            <a:pPr>
              <a:lnSpc>
                <a:spcPct val="80000"/>
              </a:lnSpc>
            </a:pPr>
            <a:r>
              <a:rPr lang="en-GB" sz="2600" dirty="0" smtClean="0"/>
              <a:t>FIFO= $450</a:t>
            </a:r>
          </a:p>
          <a:p>
            <a:pPr>
              <a:lnSpc>
                <a:spcPct val="80000"/>
              </a:lnSpc>
            </a:pPr>
            <a:r>
              <a:rPr lang="en-GB" sz="2600" dirty="0" smtClean="0"/>
              <a:t>If revenue is $1750. The impact on profits would be</a:t>
            </a:r>
          </a:p>
          <a:p>
            <a:pPr>
              <a:lnSpc>
                <a:spcPct val="80000"/>
              </a:lnSpc>
            </a:pPr>
            <a:endParaRPr lang="en-GB" sz="2600" dirty="0" smtClean="0"/>
          </a:p>
          <a:p>
            <a:pPr>
              <a:lnSpc>
                <a:spcPct val="80000"/>
              </a:lnSpc>
              <a:buFont typeface="Wingdings" pitchFamily="2" charset="2"/>
              <a:buNone/>
            </a:pPr>
            <a:r>
              <a:rPr lang="en-GB" sz="2600" dirty="0" smtClean="0"/>
              <a:t>					LIFO			FIFO</a:t>
            </a:r>
          </a:p>
          <a:p>
            <a:pPr>
              <a:lnSpc>
                <a:spcPct val="80000"/>
              </a:lnSpc>
              <a:buFont typeface="Wingdings" pitchFamily="2" charset="2"/>
              <a:buNone/>
            </a:pPr>
            <a:r>
              <a:rPr lang="en-GB" sz="2600" dirty="0" smtClean="0"/>
              <a:t>Sales				1750			1750</a:t>
            </a:r>
          </a:p>
          <a:p>
            <a:pPr>
              <a:lnSpc>
                <a:spcPct val="80000"/>
              </a:lnSpc>
              <a:buFont typeface="Wingdings" pitchFamily="2" charset="2"/>
              <a:buNone/>
            </a:pPr>
            <a:r>
              <a:rPr lang="en-GB" sz="2600" dirty="0" smtClean="0"/>
              <a:t>Purchases		1350			1350</a:t>
            </a:r>
          </a:p>
          <a:p>
            <a:pPr>
              <a:lnSpc>
                <a:spcPct val="80000"/>
              </a:lnSpc>
              <a:buFont typeface="Wingdings" pitchFamily="2" charset="2"/>
              <a:buNone/>
            </a:pPr>
            <a:r>
              <a:rPr lang="en-GB" sz="2600" dirty="0" smtClean="0"/>
              <a:t>(Less) Closing stock	  400			450</a:t>
            </a:r>
          </a:p>
          <a:p>
            <a:pPr>
              <a:lnSpc>
                <a:spcPct val="80000"/>
              </a:lnSpc>
              <a:buFont typeface="Wingdings" pitchFamily="2" charset="2"/>
              <a:buNone/>
            </a:pPr>
            <a:r>
              <a:rPr lang="en-GB" sz="2600" dirty="0" smtClean="0"/>
              <a:t>COGS				</a:t>
            </a:r>
            <a:r>
              <a:rPr lang="en-GB" sz="2600" u="sng" dirty="0" smtClean="0"/>
              <a:t>950</a:t>
            </a:r>
            <a:r>
              <a:rPr lang="en-GB" sz="2600" dirty="0" smtClean="0"/>
              <a:t>			</a:t>
            </a:r>
            <a:r>
              <a:rPr lang="en-GB" sz="2600" u="sng" dirty="0" smtClean="0"/>
              <a:t>900</a:t>
            </a:r>
          </a:p>
          <a:p>
            <a:pPr>
              <a:lnSpc>
                <a:spcPct val="80000"/>
              </a:lnSpc>
              <a:buFont typeface="Wingdings" pitchFamily="2" charset="2"/>
              <a:buNone/>
            </a:pPr>
            <a:r>
              <a:rPr lang="en-GB" sz="2600" b="1" dirty="0" smtClean="0"/>
              <a:t>Gross Profit			800			850</a:t>
            </a:r>
          </a:p>
          <a:p>
            <a:pPr>
              <a:lnSpc>
                <a:spcPct val="80000"/>
              </a:lnSpc>
              <a:buFont typeface="Wingdings" pitchFamily="2" charset="2"/>
              <a:buNone/>
            </a:pPr>
            <a:r>
              <a:rPr lang="en-GB" sz="2600" dirty="0" smtClean="0"/>
              <a:t>		</a:t>
            </a:r>
            <a:endParaRPr lang="en-US" sz="2600" dirty="0" smtClean="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fontAlgn="auto">
              <a:spcAft>
                <a:spcPts val="0"/>
              </a:spcAft>
              <a:defRPr/>
            </a:pPr>
            <a:r>
              <a:rPr lang="en-GB" smtClean="0"/>
              <a:t>Choosing between LIFO and FIFO</a:t>
            </a:r>
            <a:endParaRPr lang="en-US" smtClean="0"/>
          </a:p>
        </p:txBody>
      </p:sp>
      <p:sp>
        <p:nvSpPr>
          <p:cNvPr id="25603" name="Rectangle 3"/>
          <p:cNvSpPr>
            <a:spLocks noGrp="1" noChangeArrowheads="1"/>
          </p:cNvSpPr>
          <p:nvPr>
            <p:ph idx="1"/>
          </p:nvPr>
        </p:nvSpPr>
        <p:spPr/>
        <p:txBody>
          <a:bodyPr/>
          <a:lstStyle/>
          <a:p>
            <a:pPr>
              <a:lnSpc>
                <a:spcPct val="90000"/>
              </a:lnSpc>
            </a:pPr>
            <a:r>
              <a:rPr lang="en-GB" dirty="0" smtClean="0"/>
              <a:t>If there were no price increases over time LIFO and FIFO would get the same results, however in reality prices increase due to inflation.</a:t>
            </a:r>
          </a:p>
          <a:p>
            <a:pPr>
              <a:lnSpc>
                <a:spcPct val="90000"/>
              </a:lnSpc>
            </a:pPr>
            <a:r>
              <a:rPr lang="en-GB" dirty="0" smtClean="0"/>
              <a:t>Laws are in place to stop firms switching between FIFO and LIFO, the same has to be used when accounts are presented to the government and the shareholders</a:t>
            </a:r>
          </a:p>
          <a:p>
            <a:pPr>
              <a:lnSpc>
                <a:spcPct val="90000"/>
              </a:lnSpc>
            </a:pPr>
            <a:r>
              <a:rPr lang="en-GB" dirty="0" smtClean="0"/>
              <a:t>In UK and Canada LIFO is not permitted for tax but it is in USA</a:t>
            </a: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fontAlgn="auto">
              <a:spcAft>
                <a:spcPts val="0"/>
              </a:spcAft>
              <a:defRPr/>
            </a:pPr>
            <a:r>
              <a:rPr lang="en-GB" smtClean="0"/>
              <a:t>Task</a:t>
            </a:r>
            <a:endParaRPr lang="en-US" smtClean="0"/>
          </a:p>
        </p:txBody>
      </p:sp>
      <p:sp>
        <p:nvSpPr>
          <p:cNvPr id="26627" name="Rectangle 4"/>
          <p:cNvSpPr>
            <a:spLocks noGrp="1" noChangeArrowheads="1"/>
          </p:cNvSpPr>
          <p:nvPr>
            <p:ph type="body" sz="half" idx="1"/>
          </p:nvPr>
        </p:nvSpPr>
        <p:spPr>
          <a:xfrm>
            <a:off x="533400" y="1"/>
            <a:ext cx="8001000" cy="1295400"/>
          </a:xfrm>
        </p:spPr>
        <p:txBody>
          <a:bodyPr/>
          <a:lstStyle/>
          <a:p>
            <a:r>
              <a:rPr lang="en-GB" sz="2200" dirty="0" smtClean="0"/>
              <a:t>Using LIFO and FIFO construct a Profit and Loss Account to show the effects on the firm’s trading profit. The market price is $20 per unit</a:t>
            </a:r>
            <a:endParaRPr lang="en-US" sz="2200" dirty="0" smtClean="0"/>
          </a:p>
        </p:txBody>
      </p:sp>
      <p:graphicFrame>
        <p:nvGraphicFramePr>
          <p:cNvPr id="22579" name="Group 51"/>
          <p:cNvGraphicFramePr>
            <a:graphicFrameLocks noGrp="1"/>
          </p:cNvGraphicFramePr>
          <p:nvPr>
            <p:ph sz="half" idx="2"/>
          </p:nvPr>
        </p:nvGraphicFramePr>
        <p:xfrm>
          <a:off x="539750" y="1412875"/>
          <a:ext cx="7999413" cy="4646930"/>
        </p:xfrm>
        <a:graphic>
          <a:graphicData uri="http://schemas.openxmlformats.org/drawingml/2006/table">
            <a:tbl>
              <a:tblPr/>
              <a:tblGrid>
                <a:gridCol w="1600200"/>
                <a:gridCol w="1600200"/>
                <a:gridCol w="1598613"/>
                <a:gridCol w="1600200"/>
                <a:gridCol w="1600200"/>
              </a:tblGrid>
              <a:tr h="88265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600" b="0" i="0" u="none" strike="noStrike" cap="none" normalizeH="0" baseline="0" dirty="0" smtClean="0">
                          <a:ln>
                            <a:noFill/>
                          </a:ln>
                          <a:solidFill>
                            <a:schemeClr val="tx1"/>
                          </a:solidFill>
                          <a:effectLst/>
                          <a:latin typeface="Arial" charset="0"/>
                          <a:cs typeface="Arial" charset="0"/>
                        </a:rPr>
                        <a:t>Month</a:t>
                      </a:r>
                      <a:endParaRPr kumimoji="0" lang="en-US" sz="26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200" b="0" i="0" u="none" strike="noStrike" cap="none" normalizeH="0" baseline="0" smtClean="0">
                          <a:ln>
                            <a:noFill/>
                          </a:ln>
                          <a:solidFill>
                            <a:schemeClr val="tx1"/>
                          </a:solidFill>
                          <a:effectLst/>
                          <a:latin typeface="Arial" charset="0"/>
                          <a:cs typeface="Arial" charset="0"/>
                        </a:rPr>
                        <a:t>Stocks purchased (units)</a:t>
                      </a:r>
                      <a:endParaRPr kumimoji="0" lang="en-US" sz="2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200" b="0" i="0" u="none" strike="noStrike" cap="none" normalizeH="0" baseline="0" smtClean="0">
                          <a:ln>
                            <a:noFill/>
                          </a:ln>
                          <a:solidFill>
                            <a:schemeClr val="tx1"/>
                          </a:solidFill>
                          <a:effectLst/>
                          <a:latin typeface="Arial" charset="0"/>
                          <a:cs typeface="Arial" charset="0"/>
                        </a:rPr>
                        <a:t>Cost p/u ($)</a:t>
                      </a:r>
                      <a:endParaRPr kumimoji="0" lang="en-US" sz="2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200" b="0" i="0" u="none" strike="noStrike" cap="none" normalizeH="0" baseline="0" smtClean="0">
                          <a:ln>
                            <a:noFill/>
                          </a:ln>
                          <a:solidFill>
                            <a:schemeClr val="tx1"/>
                          </a:solidFill>
                          <a:effectLst/>
                          <a:latin typeface="Arial" charset="0"/>
                          <a:cs typeface="Arial" charset="0"/>
                        </a:rPr>
                        <a:t>Stocks issued (units)</a:t>
                      </a:r>
                      <a:endParaRPr kumimoji="0" lang="en-US" sz="2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200" b="0" i="0" u="none" strike="noStrike" cap="none" normalizeH="0" baseline="0" smtClean="0">
                          <a:ln>
                            <a:noFill/>
                          </a:ln>
                          <a:solidFill>
                            <a:schemeClr val="tx1"/>
                          </a:solidFill>
                          <a:effectLst/>
                          <a:latin typeface="Arial" charset="0"/>
                          <a:cs typeface="Arial" charset="0"/>
                        </a:rPr>
                        <a:t>Value of stock purchased</a:t>
                      </a:r>
                      <a:endParaRPr kumimoji="0" lang="en-US" sz="2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265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600" b="0" i="0" u="none" strike="noStrike" cap="none" normalizeH="0" baseline="0" smtClean="0">
                          <a:ln>
                            <a:noFill/>
                          </a:ln>
                          <a:solidFill>
                            <a:schemeClr val="tx1"/>
                          </a:solidFill>
                          <a:effectLst/>
                          <a:latin typeface="Arial" charset="0"/>
                          <a:cs typeface="Arial" charset="0"/>
                        </a:rPr>
                        <a:t>January</a:t>
                      </a:r>
                      <a:endParaRPr kumimoji="0" lang="en-US" sz="2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600" b="0" i="0" u="none" strike="noStrike" cap="none" normalizeH="0" baseline="0" smtClean="0">
                          <a:ln>
                            <a:noFill/>
                          </a:ln>
                          <a:solidFill>
                            <a:schemeClr val="tx1"/>
                          </a:solidFill>
                          <a:effectLst/>
                          <a:latin typeface="Arial" charset="0"/>
                          <a:cs typeface="Arial" charset="0"/>
                        </a:rPr>
                        <a:t>1000</a:t>
                      </a:r>
                      <a:endParaRPr kumimoji="0" lang="en-US" sz="2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600" b="0" i="0" u="none" strike="noStrike" cap="none" normalizeH="0" baseline="0" smtClean="0">
                          <a:ln>
                            <a:noFill/>
                          </a:ln>
                          <a:solidFill>
                            <a:schemeClr val="tx1"/>
                          </a:solidFill>
                          <a:effectLst/>
                          <a:latin typeface="Arial" charset="0"/>
                          <a:cs typeface="Arial" charset="0"/>
                        </a:rPr>
                        <a:t>10</a:t>
                      </a:r>
                      <a:endParaRPr kumimoji="0" lang="en-US" sz="2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600" b="0" i="0" u="none" strike="noStrike" cap="none" normalizeH="0" baseline="0" smtClean="0">
                          <a:ln>
                            <a:noFill/>
                          </a:ln>
                          <a:solidFill>
                            <a:schemeClr val="tx1"/>
                          </a:solidFill>
                          <a:effectLst/>
                          <a:latin typeface="Arial" charset="0"/>
                          <a:cs typeface="Arial" charset="0"/>
                        </a:rPr>
                        <a:t>1000</a:t>
                      </a:r>
                      <a:endParaRPr kumimoji="0" lang="en-US" sz="2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600" b="0" i="0" u="none" strike="noStrike" cap="none" normalizeH="0" baseline="0" smtClean="0">
                          <a:ln>
                            <a:noFill/>
                          </a:ln>
                          <a:solidFill>
                            <a:schemeClr val="tx1"/>
                          </a:solidFill>
                          <a:effectLst/>
                          <a:latin typeface="Arial" charset="0"/>
                          <a:cs typeface="Arial" charset="0"/>
                        </a:rPr>
                        <a:t>10000</a:t>
                      </a:r>
                      <a:endParaRPr kumimoji="0" lang="en-US" sz="2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17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600" b="0" i="0" u="none" strike="noStrike" cap="none" normalizeH="0" baseline="0" smtClean="0">
                          <a:ln>
                            <a:noFill/>
                          </a:ln>
                          <a:solidFill>
                            <a:schemeClr val="tx1"/>
                          </a:solidFill>
                          <a:effectLst/>
                          <a:latin typeface="Arial" charset="0"/>
                          <a:cs typeface="Arial" charset="0"/>
                        </a:rPr>
                        <a:t>February</a:t>
                      </a:r>
                      <a:endParaRPr kumimoji="0" lang="en-US" sz="2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600" b="0" i="0" u="none" strike="noStrike" cap="none" normalizeH="0" baseline="0" smtClean="0">
                          <a:ln>
                            <a:noFill/>
                          </a:ln>
                          <a:solidFill>
                            <a:schemeClr val="tx1"/>
                          </a:solidFill>
                          <a:effectLst/>
                          <a:latin typeface="Arial" charset="0"/>
                          <a:cs typeface="Arial" charset="0"/>
                        </a:rPr>
                        <a:t>1000</a:t>
                      </a:r>
                      <a:endParaRPr kumimoji="0" lang="en-US" sz="2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600" b="0" i="0" u="none" strike="noStrike" cap="none" normalizeH="0" baseline="0" smtClean="0">
                          <a:ln>
                            <a:noFill/>
                          </a:ln>
                          <a:solidFill>
                            <a:schemeClr val="tx1"/>
                          </a:solidFill>
                          <a:effectLst/>
                          <a:latin typeface="Arial" charset="0"/>
                          <a:cs typeface="Arial" charset="0"/>
                        </a:rPr>
                        <a:t>11</a:t>
                      </a:r>
                      <a:endParaRPr kumimoji="0" lang="en-US" sz="2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600" b="0" i="0" u="none" strike="noStrike" cap="none" normalizeH="0" baseline="0" smtClean="0">
                          <a:ln>
                            <a:noFill/>
                          </a:ln>
                          <a:solidFill>
                            <a:schemeClr val="tx1"/>
                          </a:solidFill>
                          <a:effectLst/>
                          <a:latin typeface="Arial" charset="0"/>
                          <a:cs typeface="Arial" charset="0"/>
                        </a:rPr>
                        <a:t>1000</a:t>
                      </a:r>
                      <a:endParaRPr kumimoji="0" lang="en-US" sz="2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600" b="0" i="0" u="none" strike="noStrike" cap="none" normalizeH="0" baseline="0" smtClean="0">
                          <a:ln>
                            <a:noFill/>
                          </a:ln>
                          <a:solidFill>
                            <a:schemeClr val="tx1"/>
                          </a:solidFill>
                          <a:effectLst/>
                          <a:latin typeface="Arial" charset="0"/>
                          <a:cs typeface="Arial" charset="0"/>
                        </a:rPr>
                        <a:t>11000</a:t>
                      </a:r>
                      <a:endParaRPr kumimoji="0" lang="en-US" sz="2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265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600" b="0" i="0" u="none" strike="noStrike" cap="none" normalizeH="0" baseline="0" smtClean="0">
                          <a:ln>
                            <a:noFill/>
                          </a:ln>
                          <a:solidFill>
                            <a:schemeClr val="tx1"/>
                          </a:solidFill>
                          <a:effectLst/>
                          <a:latin typeface="Arial" charset="0"/>
                          <a:cs typeface="Arial" charset="0"/>
                        </a:rPr>
                        <a:t>March</a:t>
                      </a:r>
                      <a:endParaRPr kumimoji="0" lang="en-US" sz="2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600" b="0" i="0" u="none" strike="noStrike" cap="none" normalizeH="0" baseline="0" smtClean="0">
                          <a:ln>
                            <a:noFill/>
                          </a:ln>
                          <a:solidFill>
                            <a:schemeClr val="tx1"/>
                          </a:solidFill>
                          <a:effectLst/>
                          <a:latin typeface="Arial" charset="0"/>
                          <a:cs typeface="Arial" charset="0"/>
                        </a:rPr>
                        <a:t>1000</a:t>
                      </a:r>
                      <a:endParaRPr kumimoji="0" lang="en-US" sz="2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600" b="0" i="0" u="none" strike="noStrike" cap="none" normalizeH="0" baseline="0" smtClean="0">
                          <a:ln>
                            <a:noFill/>
                          </a:ln>
                          <a:solidFill>
                            <a:schemeClr val="tx1"/>
                          </a:solidFill>
                          <a:effectLst/>
                          <a:latin typeface="Arial" charset="0"/>
                          <a:cs typeface="Arial" charset="0"/>
                        </a:rPr>
                        <a:t>12</a:t>
                      </a:r>
                      <a:endParaRPr kumimoji="0" lang="en-US" sz="2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600" b="0" i="0" u="none" strike="noStrike" cap="none" normalizeH="0" baseline="0" smtClean="0">
                          <a:ln>
                            <a:noFill/>
                          </a:ln>
                          <a:solidFill>
                            <a:schemeClr val="tx1"/>
                          </a:solidFill>
                          <a:effectLst/>
                          <a:latin typeface="Arial" charset="0"/>
                          <a:cs typeface="Arial" charset="0"/>
                        </a:rPr>
                        <a:t>1000</a:t>
                      </a:r>
                      <a:endParaRPr kumimoji="0" lang="en-US" sz="2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600" b="0" i="0" u="none" strike="noStrike" cap="none" normalizeH="0" baseline="0" smtClean="0">
                          <a:ln>
                            <a:noFill/>
                          </a:ln>
                          <a:solidFill>
                            <a:schemeClr val="tx1"/>
                          </a:solidFill>
                          <a:effectLst/>
                          <a:latin typeface="Arial" charset="0"/>
                          <a:cs typeface="Arial" charset="0"/>
                        </a:rPr>
                        <a:t>12000</a:t>
                      </a:r>
                      <a:endParaRPr kumimoji="0" lang="en-US" sz="2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265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600" b="1" i="0" u="none" strike="noStrike" cap="none" normalizeH="0" baseline="0" smtClean="0">
                          <a:ln>
                            <a:noFill/>
                          </a:ln>
                          <a:solidFill>
                            <a:schemeClr val="tx1"/>
                          </a:solidFill>
                          <a:effectLst/>
                          <a:latin typeface="Arial" charset="0"/>
                          <a:cs typeface="Arial" charset="0"/>
                        </a:rPr>
                        <a:t>Total</a:t>
                      </a:r>
                      <a:endParaRPr kumimoji="0" lang="en-US" sz="26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600" b="1" i="0" u="none" strike="noStrike" cap="none" normalizeH="0" baseline="0" smtClean="0">
                          <a:ln>
                            <a:noFill/>
                          </a:ln>
                          <a:solidFill>
                            <a:schemeClr val="tx1"/>
                          </a:solidFill>
                          <a:effectLst/>
                          <a:latin typeface="Arial" charset="0"/>
                          <a:cs typeface="Arial" charset="0"/>
                        </a:rPr>
                        <a:t>3000</a:t>
                      </a:r>
                      <a:endParaRPr kumimoji="0" lang="en-US" sz="26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6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6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600" b="1" i="0" u="none" strike="noStrike" cap="none" normalizeH="0" baseline="0" smtClean="0">
                          <a:ln>
                            <a:noFill/>
                          </a:ln>
                          <a:solidFill>
                            <a:schemeClr val="tx1"/>
                          </a:solidFill>
                          <a:effectLst/>
                          <a:latin typeface="Arial" charset="0"/>
                          <a:cs typeface="Arial" charset="0"/>
                        </a:rPr>
                        <a:t>33000</a:t>
                      </a:r>
                      <a:endParaRPr kumimoji="0" lang="en-US" sz="26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6666" name="Text Box 52"/>
          <p:cNvSpPr txBox="1">
            <a:spLocks noChangeArrowheads="1"/>
          </p:cNvSpPr>
          <p:nvPr/>
        </p:nvSpPr>
        <p:spPr bwMode="auto">
          <a:xfrm>
            <a:off x="447675" y="6165850"/>
            <a:ext cx="8547100" cy="641350"/>
          </a:xfrm>
          <a:prstGeom prst="rect">
            <a:avLst/>
          </a:prstGeom>
          <a:noFill/>
          <a:ln w="9525">
            <a:noFill/>
            <a:miter lim="800000"/>
            <a:headEnd/>
            <a:tailEnd/>
          </a:ln>
        </p:spPr>
        <p:txBody>
          <a:bodyPr wrap="none">
            <a:spAutoFit/>
          </a:bodyPr>
          <a:lstStyle/>
          <a:p>
            <a:r>
              <a:rPr lang="en-GB"/>
              <a:t>Opening stock in Jan = 1000 units at $9 each, giving a total of 4000 units in the</a:t>
            </a:r>
          </a:p>
          <a:p>
            <a:r>
              <a:rPr lang="en-GB"/>
              <a:t>given time period</a:t>
            </a:r>
            <a:endParaRPr lang="en-US"/>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
            </a:r>
            <a:endParaRPr lang="en-US" dirty="0"/>
          </a:p>
        </p:txBody>
      </p:sp>
      <p:sp>
        <p:nvSpPr>
          <p:cNvPr id="3" name="Text Placeholder 2"/>
          <p:cNvSpPr>
            <a:spLocks noGrp="1"/>
          </p:cNvSpPr>
          <p:nvPr>
            <p:ph type="body" sz="half" idx="1"/>
          </p:nvPr>
        </p:nvSpPr>
        <p:spPr>
          <a:xfrm>
            <a:off x="457200" y="1719263"/>
            <a:ext cx="7315200" cy="4411662"/>
          </a:xfrm>
        </p:spPr>
        <p:txBody>
          <a:bodyPr>
            <a:normAutofit/>
          </a:bodyPr>
          <a:lstStyle/>
          <a:p>
            <a:r>
              <a:rPr lang="en-US" dirty="0"/>
              <a:t>The LIFO method of stock valuation results in lower closing stock as the older, normally cheaper stock remains. Lower closing stock figure results in higher cost of sales and therefore lower gross profit</a:t>
            </a:r>
            <a:r>
              <a:rPr lang="en-US" dirty="0" smtClean="0"/>
              <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fontAlgn="auto">
              <a:spcAft>
                <a:spcPts val="0"/>
              </a:spcAft>
              <a:defRPr/>
            </a:pPr>
            <a:r>
              <a:rPr lang="en-GB" smtClean="0"/>
              <a:t>Lesson objectives</a:t>
            </a:r>
            <a:endParaRPr lang="en-US" smtClean="0"/>
          </a:p>
        </p:txBody>
      </p:sp>
      <p:sp>
        <p:nvSpPr>
          <p:cNvPr id="14339" name="Rectangle 3"/>
          <p:cNvSpPr>
            <a:spLocks noGrp="1" noChangeArrowheads="1"/>
          </p:cNvSpPr>
          <p:nvPr>
            <p:ph idx="1"/>
          </p:nvPr>
        </p:nvSpPr>
        <p:spPr/>
        <p:txBody>
          <a:bodyPr/>
          <a:lstStyle/>
          <a:p>
            <a:r>
              <a:rPr lang="en-GB" smtClean="0"/>
              <a:t>By the end of the lesson students should be able to: -</a:t>
            </a:r>
          </a:p>
          <a:p>
            <a:pPr lvl="1"/>
            <a:r>
              <a:rPr lang="en-GB" smtClean="0"/>
              <a:t>Understand the ways businesses value stock on the balance sheet</a:t>
            </a:r>
          </a:p>
          <a:p>
            <a:pPr lvl="1"/>
            <a:r>
              <a:rPr lang="en-GB" smtClean="0"/>
              <a:t>Know the term FIFO and LIFO</a:t>
            </a:r>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fontAlgn="auto">
              <a:spcAft>
                <a:spcPts val="0"/>
              </a:spcAft>
              <a:defRPr/>
            </a:pPr>
            <a:r>
              <a:rPr lang="en-GB" smtClean="0"/>
              <a:t>Stock valuation</a:t>
            </a:r>
            <a:endParaRPr lang="en-US" smtClean="0"/>
          </a:p>
        </p:txBody>
      </p:sp>
      <p:sp>
        <p:nvSpPr>
          <p:cNvPr id="6147" name="Rectangle 3"/>
          <p:cNvSpPr>
            <a:spLocks noGrp="1" noChangeArrowheads="1"/>
          </p:cNvSpPr>
          <p:nvPr>
            <p:ph idx="1"/>
          </p:nvPr>
        </p:nvSpPr>
        <p:spPr/>
        <p:txBody>
          <a:bodyPr>
            <a:normAutofit lnSpcReduction="10000"/>
          </a:bodyPr>
          <a:lstStyle/>
          <a:p>
            <a:pPr fontAlgn="auto">
              <a:lnSpc>
                <a:spcPct val="90000"/>
              </a:lnSpc>
              <a:spcAft>
                <a:spcPts val="0"/>
              </a:spcAft>
              <a:buFont typeface="Wingdings 2"/>
              <a:buChar char=""/>
              <a:defRPr/>
            </a:pPr>
            <a:r>
              <a:rPr lang="en-GB" smtClean="0"/>
              <a:t>For many businesses, stocks (or inventories) represent a significant proportion of assets so must be accurately recorded on the balance sheet.</a:t>
            </a:r>
          </a:p>
          <a:p>
            <a:pPr fontAlgn="auto">
              <a:lnSpc>
                <a:spcPct val="90000"/>
              </a:lnSpc>
              <a:spcAft>
                <a:spcPts val="0"/>
              </a:spcAft>
              <a:buFont typeface="Wingdings 2"/>
              <a:buChar char=""/>
              <a:defRPr/>
            </a:pPr>
            <a:r>
              <a:rPr lang="en-GB" smtClean="0"/>
              <a:t>Stock valuation is the technique used to measure the value of raw materials, work-in-progress or finished goods.</a:t>
            </a:r>
          </a:p>
          <a:p>
            <a:pPr fontAlgn="auto">
              <a:lnSpc>
                <a:spcPct val="90000"/>
              </a:lnSpc>
              <a:spcAft>
                <a:spcPts val="0"/>
              </a:spcAft>
              <a:buFont typeface="Wingdings 2"/>
              <a:buChar char=""/>
              <a:defRPr/>
            </a:pPr>
            <a:r>
              <a:rPr lang="en-GB" smtClean="0"/>
              <a:t>Stock valuation is important when stocks are difficult to distinguish in terms of purchase date and cost.</a:t>
            </a:r>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fontAlgn="auto">
              <a:spcAft>
                <a:spcPts val="0"/>
              </a:spcAft>
              <a:defRPr/>
            </a:pPr>
            <a:r>
              <a:rPr lang="en-GB" smtClean="0"/>
              <a:t>For example</a:t>
            </a:r>
            <a:endParaRPr lang="en-US" smtClean="0"/>
          </a:p>
        </p:txBody>
      </p:sp>
      <p:sp>
        <p:nvSpPr>
          <p:cNvPr id="16387" name="Rectangle 4"/>
          <p:cNvSpPr>
            <a:spLocks noGrp="1" noChangeArrowheads="1"/>
          </p:cNvSpPr>
          <p:nvPr>
            <p:ph type="body" sz="half" idx="1"/>
          </p:nvPr>
        </p:nvSpPr>
        <p:spPr/>
        <p:txBody>
          <a:bodyPr/>
          <a:lstStyle/>
          <a:p>
            <a:pPr>
              <a:lnSpc>
                <a:spcPct val="90000"/>
              </a:lnSpc>
            </a:pPr>
            <a:r>
              <a:rPr lang="en-GB" sz="2600" smtClean="0"/>
              <a:t>Crude oil prices change on a daily basis</a:t>
            </a:r>
          </a:p>
          <a:p>
            <a:pPr>
              <a:lnSpc>
                <a:spcPct val="90000"/>
              </a:lnSpc>
            </a:pPr>
            <a:r>
              <a:rPr lang="en-GB" sz="2600" smtClean="0"/>
              <a:t>It is difficult to distinguish between different batches of stocks.</a:t>
            </a:r>
          </a:p>
          <a:p>
            <a:pPr>
              <a:lnSpc>
                <a:spcPct val="90000"/>
              </a:lnSpc>
            </a:pPr>
            <a:r>
              <a:rPr lang="en-GB" sz="2600" smtClean="0"/>
              <a:t>This means a firm’s inventories will consist of different batches of deliveries valued at different purchase costs</a:t>
            </a:r>
            <a:endParaRPr lang="en-US" sz="2600" smtClean="0"/>
          </a:p>
        </p:txBody>
      </p:sp>
      <p:pic>
        <p:nvPicPr>
          <p:cNvPr id="16388" name="Picture 5"/>
          <p:cNvPicPr>
            <a:picLocks noGrp="1" noChangeAspect="1" noChangeArrowheads="1"/>
          </p:cNvPicPr>
          <p:nvPr>
            <p:ph sz="half" idx="2"/>
          </p:nvPr>
        </p:nvPicPr>
        <p:blipFill>
          <a:blip r:embed="rId2"/>
          <a:srcRect/>
          <a:stretch>
            <a:fillRect/>
          </a:stretch>
        </p:blipFill>
        <p:spPr>
          <a:xfrm>
            <a:off x="5619750" y="3114675"/>
            <a:ext cx="2095500" cy="1620838"/>
          </a:xfrm>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fontAlgn="auto">
              <a:spcAft>
                <a:spcPts val="0"/>
              </a:spcAft>
              <a:defRPr/>
            </a:pPr>
            <a:r>
              <a:rPr lang="en-GB" smtClean="0"/>
              <a:t>Supermarkets</a:t>
            </a:r>
            <a:endParaRPr lang="en-US" smtClean="0"/>
          </a:p>
        </p:txBody>
      </p:sp>
      <p:sp>
        <p:nvSpPr>
          <p:cNvPr id="8195" name="Rectangle 3"/>
          <p:cNvSpPr>
            <a:spLocks noGrp="1" noChangeArrowheads="1"/>
          </p:cNvSpPr>
          <p:nvPr>
            <p:ph idx="1"/>
          </p:nvPr>
        </p:nvSpPr>
        <p:spPr>
          <a:xfrm>
            <a:off x="457200" y="1719263"/>
            <a:ext cx="8686800" cy="5138737"/>
          </a:xfrm>
        </p:spPr>
        <p:txBody>
          <a:bodyPr>
            <a:normAutofit lnSpcReduction="10000"/>
          </a:bodyPr>
          <a:lstStyle/>
          <a:p>
            <a:pPr fontAlgn="auto">
              <a:lnSpc>
                <a:spcPct val="90000"/>
              </a:lnSpc>
              <a:spcAft>
                <a:spcPts val="0"/>
              </a:spcAft>
              <a:buFont typeface="Wingdings 2"/>
              <a:buChar char=""/>
              <a:defRPr/>
            </a:pPr>
            <a:r>
              <a:rPr lang="en-GB" smtClean="0"/>
              <a:t>In supermarkets it is difficult to distinguish between different batches of the same product.</a:t>
            </a:r>
          </a:p>
          <a:p>
            <a:pPr fontAlgn="auto">
              <a:lnSpc>
                <a:spcPct val="90000"/>
              </a:lnSpc>
              <a:spcAft>
                <a:spcPts val="0"/>
              </a:spcAft>
              <a:buFont typeface="Wingdings 2"/>
              <a:buChar char=""/>
              <a:defRPr/>
            </a:pPr>
            <a:r>
              <a:rPr lang="en-GB" smtClean="0"/>
              <a:t>Supermarkets use a stock rotation system whereby the newest stocks go to the back of the shelves to ensure the older batches are bought first.</a:t>
            </a:r>
          </a:p>
          <a:p>
            <a:pPr fontAlgn="auto">
              <a:lnSpc>
                <a:spcPct val="90000"/>
              </a:lnSpc>
              <a:spcAft>
                <a:spcPts val="0"/>
              </a:spcAft>
              <a:buFont typeface="Wingdings 2"/>
              <a:buChar char=""/>
              <a:defRPr/>
            </a:pPr>
            <a:r>
              <a:rPr lang="en-GB" smtClean="0"/>
              <a:t>This is particularly important for perishable goods.</a:t>
            </a:r>
          </a:p>
          <a:p>
            <a:pPr fontAlgn="auto">
              <a:lnSpc>
                <a:spcPct val="90000"/>
              </a:lnSpc>
              <a:spcAft>
                <a:spcPts val="0"/>
              </a:spcAft>
              <a:buFont typeface="Wingdings 2"/>
              <a:buChar char=""/>
              <a:defRPr/>
            </a:pPr>
            <a:r>
              <a:rPr lang="en-GB" smtClean="0"/>
              <a:t>There are two main methods of stock valuation</a:t>
            </a:r>
          </a:p>
          <a:p>
            <a:pPr lvl="1" fontAlgn="auto">
              <a:lnSpc>
                <a:spcPct val="90000"/>
              </a:lnSpc>
              <a:spcAft>
                <a:spcPts val="0"/>
              </a:spcAft>
              <a:buFont typeface="Wingdings 2"/>
              <a:buChar char=""/>
              <a:defRPr/>
            </a:pPr>
            <a:r>
              <a:rPr lang="en-GB" b="1" smtClean="0"/>
              <a:t>LIFO </a:t>
            </a:r>
            <a:r>
              <a:rPr lang="en-GB" smtClean="0"/>
              <a:t>Last In First Out</a:t>
            </a:r>
          </a:p>
          <a:p>
            <a:pPr lvl="1" fontAlgn="auto">
              <a:lnSpc>
                <a:spcPct val="90000"/>
              </a:lnSpc>
              <a:spcAft>
                <a:spcPts val="0"/>
              </a:spcAft>
              <a:buFont typeface="Wingdings 2"/>
              <a:buChar char=""/>
              <a:defRPr/>
            </a:pPr>
            <a:r>
              <a:rPr lang="en-GB" b="1" smtClean="0"/>
              <a:t>FIFO </a:t>
            </a:r>
            <a:r>
              <a:rPr lang="en-GB" smtClean="0"/>
              <a:t>First In First Out</a:t>
            </a:r>
            <a:endParaRPr lang="en-US" b="1" smtClean="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fontAlgn="auto">
              <a:spcAft>
                <a:spcPts val="0"/>
              </a:spcAft>
              <a:defRPr/>
            </a:pPr>
            <a:r>
              <a:rPr lang="en-GB" dirty="0" smtClean="0"/>
              <a:t>Last In First Out</a:t>
            </a:r>
            <a:endParaRPr lang="en-US" dirty="0" smtClean="0"/>
          </a:p>
        </p:txBody>
      </p:sp>
      <p:sp>
        <p:nvSpPr>
          <p:cNvPr id="18435" name="Rectangle 3"/>
          <p:cNvSpPr>
            <a:spLocks noGrp="1" noChangeArrowheads="1"/>
          </p:cNvSpPr>
          <p:nvPr>
            <p:ph idx="1"/>
          </p:nvPr>
        </p:nvSpPr>
        <p:spPr/>
        <p:txBody>
          <a:bodyPr/>
          <a:lstStyle/>
          <a:p>
            <a:pPr>
              <a:lnSpc>
                <a:spcPct val="80000"/>
              </a:lnSpc>
            </a:pPr>
            <a:r>
              <a:rPr lang="en-GB" sz="2600" dirty="0" smtClean="0"/>
              <a:t>This methods involves using the most recent batches of stocks first – Latest supply </a:t>
            </a:r>
            <a:r>
              <a:rPr lang="en-GB" sz="2600" dirty="0"/>
              <a:t>I</a:t>
            </a:r>
            <a:r>
              <a:rPr lang="en-GB" sz="2600" dirty="0" smtClean="0"/>
              <a:t>n is the First One to be sold to the </a:t>
            </a:r>
            <a:r>
              <a:rPr lang="en-GB" sz="2600" dirty="0" err="1" smtClean="0"/>
              <a:t>c.ustomer</a:t>
            </a:r>
            <a:endParaRPr lang="en-GB" sz="2600" dirty="0" smtClean="0"/>
          </a:p>
          <a:p>
            <a:pPr>
              <a:lnSpc>
                <a:spcPct val="80000"/>
              </a:lnSpc>
            </a:pPr>
            <a:r>
              <a:rPr lang="en-GB" sz="2600" dirty="0" smtClean="0"/>
              <a:t>It is a suitable method for businesses that do not need to adhere to a sell by date.</a:t>
            </a:r>
          </a:p>
          <a:p>
            <a:pPr>
              <a:lnSpc>
                <a:spcPct val="80000"/>
              </a:lnSpc>
            </a:pPr>
            <a:r>
              <a:rPr lang="en-GB" sz="2600" dirty="0" smtClean="0"/>
              <a:t>The result is the older stock, which is usually valued at a lower cost will remain the same, i.e. the closing stock will be a lower value.</a:t>
            </a:r>
          </a:p>
          <a:p>
            <a:pPr>
              <a:lnSpc>
                <a:spcPct val="80000"/>
              </a:lnSpc>
            </a:pPr>
            <a:r>
              <a:rPr lang="en-GB" sz="2600" dirty="0" smtClean="0"/>
              <a:t>Businesses that use LIFO tend to have big inventories</a:t>
            </a:r>
          </a:p>
          <a:p>
            <a:pPr>
              <a:lnSpc>
                <a:spcPct val="80000"/>
              </a:lnSpc>
            </a:pPr>
            <a:r>
              <a:rPr lang="en-GB" sz="2600" dirty="0" smtClean="0"/>
              <a:t>This will result in tax benefits as although there is no fundamental difference in the business the gross profit figure will be lower</a:t>
            </a:r>
            <a:endParaRPr lang="en-US" sz="2600" dirty="0" smtClean="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fontAlgn="auto">
              <a:spcAft>
                <a:spcPts val="0"/>
              </a:spcAft>
              <a:defRPr/>
            </a:pPr>
            <a:r>
              <a:rPr lang="en-GB" smtClean="0"/>
              <a:t>LIFO Cont…</a:t>
            </a:r>
            <a:endParaRPr lang="en-US" smtClean="0"/>
          </a:p>
        </p:txBody>
      </p:sp>
      <p:sp>
        <p:nvSpPr>
          <p:cNvPr id="19459" name="Rectangle 3"/>
          <p:cNvSpPr>
            <a:spLocks noGrp="1" noChangeArrowheads="1"/>
          </p:cNvSpPr>
          <p:nvPr>
            <p:ph idx="1"/>
          </p:nvPr>
        </p:nvSpPr>
        <p:spPr/>
        <p:txBody>
          <a:bodyPr/>
          <a:lstStyle/>
          <a:p>
            <a:pPr>
              <a:lnSpc>
                <a:spcPct val="90000"/>
              </a:lnSpc>
            </a:pPr>
            <a:r>
              <a:rPr lang="en-GB" sz="2600" smtClean="0"/>
              <a:t>Cost of goods sold = opening stock + purchases - closing stock</a:t>
            </a:r>
          </a:p>
          <a:p>
            <a:pPr>
              <a:lnSpc>
                <a:spcPct val="90000"/>
              </a:lnSpc>
            </a:pPr>
            <a:endParaRPr lang="en-GB" sz="2600" smtClean="0"/>
          </a:p>
          <a:p>
            <a:pPr>
              <a:lnSpc>
                <a:spcPct val="90000"/>
              </a:lnSpc>
            </a:pPr>
            <a:r>
              <a:rPr lang="en-GB" sz="2600" smtClean="0"/>
              <a:t>Therefore a lower valued closing stock will mean a higher cost of goods sold.</a:t>
            </a:r>
          </a:p>
          <a:p>
            <a:pPr>
              <a:lnSpc>
                <a:spcPct val="90000"/>
              </a:lnSpc>
            </a:pPr>
            <a:endParaRPr lang="en-GB" sz="2600" smtClean="0"/>
          </a:p>
          <a:p>
            <a:pPr>
              <a:lnSpc>
                <a:spcPct val="90000"/>
              </a:lnSpc>
            </a:pPr>
            <a:r>
              <a:rPr lang="en-GB" sz="2600" smtClean="0"/>
              <a:t>Gross profit = Sales Revenue - COGS</a:t>
            </a:r>
          </a:p>
          <a:p>
            <a:pPr>
              <a:lnSpc>
                <a:spcPct val="90000"/>
              </a:lnSpc>
            </a:pPr>
            <a:endParaRPr lang="en-GB" sz="2600" smtClean="0"/>
          </a:p>
          <a:p>
            <a:pPr>
              <a:lnSpc>
                <a:spcPct val="90000"/>
              </a:lnSpc>
            </a:pPr>
            <a:r>
              <a:rPr lang="en-GB" sz="2600" smtClean="0"/>
              <a:t>Therefore lower gross profit and subsequently lower corporation tax payable</a:t>
            </a:r>
            <a:endParaRPr lang="en-US" sz="2600" smtClean="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fontAlgn="auto">
              <a:spcAft>
                <a:spcPts val="0"/>
              </a:spcAft>
              <a:defRPr/>
            </a:pPr>
            <a:r>
              <a:rPr lang="en-GB" smtClean="0"/>
              <a:t>LIFO Cont…</a:t>
            </a:r>
            <a:endParaRPr lang="en-US" smtClean="0"/>
          </a:p>
        </p:txBody>
      </p:sp>
      <p:graphicFrame>
        <p:nvGraphicFramePr>
          <p:cNvPr id="14396" name="Group 60"/>
          <p:cNvGraphicFramePr>
            <a:graphicFrameLocks noGrp="1"/>
          </p:cNvGraphicFramePr>
          <p:nvPr>
            <p:ph type="tbl" idx="1"/>
            <p:extLst>
              <p:ext uri="{D42A27DB-BD31-4B8C-83A1-F6EECF244321}">
                <p14:modId xmlns:p14="http://schemas.microsoft.com/office/powerpoint/2010/main" val="4235180208"/>
              </p:ext>
            </p:extLst>
          </p:nvPr>
        </p:nvGraphicFramePr>
        <p:xfrm>
          <a:off x="457200" y="1719263"/>
          <a:ext cx="8229600" cy="4419600"/>
        </p:xfrm>
        <a:graphic>
          <a:graphicData uri="http://schemas.openxmlformats.org/drawingml/2006/table">
            <a:tbl>
              <a:tblPr/>
              <a:tblGrid>
                <a:gridCol w="1143000"/>
                <a:gridCol w="1295400"/>
                <a:gridCol w="1905000"/>
                <a:gridCol w="1600200"/>
                <a:gridCol w="1143000"/>
                <a:gridCol w="1143000"/>
              </a:tblGrid>
              <a:tr h="88265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600" b="0" i="0" u="none" strike="noStrike" cap="none" normalizeH="0" baseline="0" dirty="0" smtClean="0">
                          <a:ln>
                            <a:noFill/>
                          </a:ln>
                          <a:solidFill>
                            <a:schemeClr val="tx1"/>
                          </a:solidFill>
                          <a:effectLst/>
                          <a:latin typeface="Arial" charset="0"/>
                          <a:cs typeface="Arial" charset="0"/>
                        </a:rPr>
                        <a:t>Date</a:t>
                      </a:r>
                      <a:endParaRPr kumimoji="0" lang="en-US" sz="26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600" b="0" i="0" u="none" strike="noStrike" cap="none" normalizeH="0" baseline="0" smtClean="0">
                          <a:ln>
                            <a:noFill/>
                          </a:ln>
                          <a:solidFill>
                            <a:schemeClr val="tx1"/>
                          </a:solidFill>
                          <a:effectLst/>
                          <a:latin typeface="Arial" charset="0"/>
                          <a:cs typeface="Arial" charset="0"/>
                        </a:rPr>
                        <a:t>Stock bought</a:t>
                      </a:r>
                      <a:endParaRPr kumimoji="0" lang="en-US" sz="2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600" b="0" i="0" u="none" strike="noStrike" cap="none" normalizeH="0" baseline="0" dirty="0" smtClean="0">
                          <a:ln>
                            <a:noFill/>
                          </a:ln>
                          <a:solidFill>
                            <a:schemeClr val="tx1"/>
                          </a:solidFill>
                          <a:effectLst/>
                          <a:latin typeface="Arial" charset="0"/>
                          <a:cs typeface="Arial" charset="0"/>
                        </a:rPr>
                        <a:t>Stock Sold/Issued</a:t>
                      </a:r>
                      <a:endParaRPr kumimoji="0" lang="en-US" sz="26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600" b="0" i="0" u="none" strike="noStrike" cap="none" normalizeH="0" baseline="0" dirty="0" smtClean="0">
                          <a:ln>
                            <a:noFill/>
                          </a:ln>
                          <a:solidFill>
                            <a:schemeClr val="tx1"/>
                          </a:solidFill>
                          <a:effectLst/>
                          <a:latin typeface="Arial" charset="0"/>
                          <a:cs typeface="Arial" charset="0"/>
                        </a:rPr>
                        <a:t>Stock left</a:t>
                      </a:r>
                      <a:endParaRPr kumimoji="0" lang="en-US" sz="26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600" b="0" i="0" u="none" strike="noStrike" cap="none" normalizeH="0" baseline="0" smtClean="0">
                          <a:ln>
                            <a:noFill/>
                          </a:ln>
                          <a:solidFill>
                            <a:schemeClr val="tx1"/>
                          </a:solidFill>
                          <a:effectLst/>
                          <a:latin typeface="Arial" charset="0"/>
                          <a:cs typeface="Arial" charset="0"/>
                        </a:rPr>
                        <a:t>Stock valuation</a:t>
                      </a:r>
                      <a:endParaRPr kumimoji="0" lang="en-US" sz="2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88265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600" b="0" i="0" u="none" strike="noStrike" cap="none" normalizeH="0" baseline="0" smtClean="0">
                          <a:ln>
                            <a:noFill/>
                          </a:ln>
                          <a:solidFill>
                            <a:schemeClr val="tx1"/>
                          </a:solidFill>
                          <a:effectLst/>
                          <a:latin typeface="Arial" charset="0"/>
                          <a:cs typeface="Arial" charset="0"/>
                        </a:rPr>
                        <a:t>1</a:t>
                      </a:r>
                      <a:r>
                        <a:rPr kumimoji="0" lang="en-GB" sz="2600" b="0" i="0" u="none" strike="noStrike" cap="none" normalizeH="0" baseline="30000" smtClean="0">
                          <a:ln>
                            <a:noFill/>
                          </a:ln>
                          <a:solidFill>
                            <a:schemeClr val="tx1"/>
                          </a:solidFill>
                          <a:effectLst/>
                          <a:latin typeface="Arial" charset="0"/>
                          <a:cs typeface="Arial" charset="0"/>
                        </a:rPr>
                        <a:t>st</a:t>
                      </a:r>
                      <a:r>
                        <a:rPr kumimoji="0" lang="en-GB" sz="2600" b="0" i="0" u="none" strike="noStrike" cap="none" normalizeH="0" baseline="0" smtClean="0">
                          <a:ln>
                            <a:noFill/>
                          </a:ln>
                          <a:solidFill>
                            <a:schemeClr val="tx1"/>
                          </a:solidFill>
                          <a:effectLst/>
                          <a:latin typeface="Arial" charset="0"/>
                          <a:cs typeface="Arial" charset="0"/>
                        </a:rPr>
                        <a:t> March</a:t>
                      </a:r>
                      <a:endParaRPr kumimoji="0" lang="en-US" sz="2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cs typeface="Arial" charset="0"/>
                        </a:rPr>
                        <a:t>30 Units @ $25 p/u</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cs typeface="Arial" charset="0"/>
                        </a:rPr>
                        <a:t>30 x $25</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dirty="0" smtClean="0">
                          <a:ln>
                            <a:noFill/>
                          </a:ln>
                          <a:solidFill>
                            <a:schemeClr val="tx1"/>
                          </a:solidFill>
                          <a:effectLst/>
                          <a:latin typeface="Arial" charset="0"/>
                          <a:cs typeface="Arial" charset="0"/>
                        </a:rPr>
                        <a:t>$750</a:t>
                      </a:r>
                      <a:endParaRPr kumimoji="0" lang="en-US"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106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600" b="0" i="0" u="none" strike="noStrike" cap="none" normalizeH="0" baseline="0" smtClean="0">
                          <a:ln>
                            <a:noFill/>
                          </a:ln>
                          <a:solidFill>
                            <a:schemeClr val="tx1"/>
                          </a:solidFill>
                          <a:effectLst/>
                          <a:latin typeface="Arial" charset="0"/>
                          <a:cs typeface="Arial" charset="0"/>
                        </a:rPr>
                        <a:t>5</a:t>
                      </a:r>
                      <a:r>
                        <a:rPr kumimoji="0" lang="en-GB" sz="2600" b="0" i="0" u="none" strike="noStrike" cap="none" normalizeH="0" baseline="30000" smtClean="0">
                          <a:ln>
                            <a:noFill/>
                          </a:ln>
                          <a:solidFill>
                            <a:schemeClr val="tx1"/>
                          </a:solidFill>
                          <a:effectLst/>
                          <a:latin typeface="Arial" charset="0"/>
                          <a:cs typeface="Arial" charset="0"/>
                        </a:rPr>
                        <a:t>th</a:t>
                      </a:r>
                      <a:r>
                        <a:rPr kumimoji="0" lang="en-GB" sz="2600" b="0" i="0" u="none" strike="noStrike" cap="none" normalizeH="0" baseline="0" smtClean="0">
                          <a:ln>
                            <a:noFill/>
                          </a:ln>
                          <a:solidFill>
                            <a:schemeClr val="tx1"/>
                          </a:solidFill>
                          <a:effectLst/>
                          <a:latin typeface="Arial" charset="0"/>
                          <a:cs typeface="Arial" charset="0"/>
                        </a:rPr>
                        <a:t> March</a:t>
                      </a:r>
                      <a:endParaRPr kumimoji="0" lang="en-US" sz="2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cs typeface="Arial" charset="0"/>
                        </a:rPr>
                        <a:t>20 Units @ $25 p/u</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cs typeface="Arial" charset="0"/>
                        </a:rPr>
                        <a:t>10 x $25</a:t>
                      </a:r>
                      <a:endParaRPr kumimoji="0" lang="en-US"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cs typeface="Arial" charset="0"/>
                        </a:rPr>
                        <a:t>$250</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265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600" b="0" i="0" u="none" strike="noStrike" cap="none" normalizeH="0" baseline="0" smtClean="0">
                          <a:ln>
                            <a:noFill/>
                          </a:ln>
                          <a:solidFill>
                            <a:schemeClr val="tx1"/>
                          </a:solidFill>
                          <a:effectLst/>
                          <a:latin typeface="Arial" charset="0"/>
                          <a:cs typeface="Arial" charset="0"/>
                        </a:rPr>
                        <a:t>8</a:t>
                      </a:r>
                      <a:r>
                        <a:rPr kumimoji="0" lang="en-GB" sz="2600" b="0" i="0" u="none" strike="noStrike" cap="none" normalizeH="0" baseline="30000" smtClean="0">
                          <a:ln>
                            <a:noFill/>
                          </a:ln>
                          <a:solidFill>
                            <a:schemeClr val="tx1"/>
                          </a:solidFill>
                          <a:effectLst/>
                          <a:latin typeface="Arial" charset="0"/>
                          <a:cs typeface="Arial" charset="0"/>
                        </a:rPr>
                        <a:t>th</a:t>
                      </a:r>
                      <a:r>
                        <a:rPr kumimoji="0" lang="en-GB" sz="2600" b="0" i="0" u="none" strike="noStrike" cap="none" normalizeH="0" baseline="0" smtClean="0">
                          <a:ln>
                            <a:noFill/>
                          </a:ln>
                          <a:solidFill>
                            <a:schemeClr val="tx1"/>
                          </a:solidFill>
                          <a:effectLst/>
                          <a:latin typeface="Arial" charset="0"/>
                          <a:cs typeface="Arial" charset="0"/>
                        </a:rPr>
                        <a:t> Match</a:t>
                      </a:r>
                      <a:endParaRPr kumimoji="0" lang="en-US" sz="2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cs typeface="Arial" charset="0"/>
                        </a:rPr>
                        <a:t>20 Units @ $30 p/u</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cs typeface="Arial" charset="0"/>
                        </a:rPr>
                        <a:t>10 @ $25</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cs typeface="Arial" charset="0"/>
                        </a:rPr>
                        <a:t>20 @ $30</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cs typeface="Arial" charset="0"/>
                        </a:rPr>
                        <a:t>$250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cs typeface="Arial" charset="0"/>
                        </a:rPr>
                        <a:t>$600</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cs typeface="Arial" charset="0"/>
                        </a:rPr>
                        <a:t>$850</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265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600" b="0" i="0" u="none" strike="noStrike" cap="none" normalizeH="0" baseline="0" smtClean="0">
                          <a:ln>
                            <a:noFill/>
                          </a:ln>
                          <a:solidFill>
                            <a:schemeClr val="tx1"/>
                          </a:solidFill>
                          <a:effectLst/>
                          <a:latin typeface="Arial" charset="0"/>
                          <a:cs typeface="Arial" charset="0"/>
                        </a:rPr>
                        <a:t>10</a:t>
                      </a:r>
                      <a:r>
                        <a:rPr kumimoji="0" lang="en-GB" sz="2600" b="0" i="0" u="none" strike="noStrike" cap="none" normalizeH="0" baseline="30000" smtClean="0">
                          <a:ln>
                            <a:noFill/>
                          </a:ln>
                          <a:solidFill>
                            <a:schemeClr val="tx1"/>
                          </a:solidFill>
                          <a:effectLst/>
                          <a:latin typeface="Arial" charset="0"/>
                          <a:cs typeface="Arial" charset="0"/>
                        </a:rPr>
                        <a:t>th</a:t>
                      </a:r>
                      <a:r>
                        <a:rPr kumimoji="0" lang="en-GB" sz="2600" b="0" i="0" u="none" strike="noStrike" cap="none" normalizeH="0" baseline="0" smtClean="0">
                          <a:ln>
                            <a:noFill/>
                          </a:ln>
                          <a:solidFill>
                            <a:schemeClr val="tx1"/>
                          </a:solidFill>
                          <a:effectLst/>
                          <a:latin typeface="Arial" charset="0"/>
                          <a:cs typeface="Arial" charset="0"/>
                        </a:rPr>
                        <a:t> March</a:t>
                      </a:r>
                      <a:endParaRPr kumimoji="0" lang="en-US" sz="2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dirty="0" smtClean="0">
                          <a:ln>
                            <a:noFill/>
                          </a:ln>
                          <a:solidFill>
                            <a:schemeClr val="tx1"/>
                          </a:solidFill>
                          <a:effectLst/>
                          <a:latin typeface="Arial" charset="0"/>
                          <a:cs typeface="Arial" charset="0"/>
                        </a:rPr>
                        <a:t>15 units @ $30 p/u</a:t>
                      </a:r>
                      <a:endParaRPr kumimoji="0" lang="en-US"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cs typeface="Arial" charset="0"/>
                        </a:rPr>
                        <a:t>10 @ $25</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cs typeface="Arial" charset="0"/>
                        </a:rPr>
                        <a:t>5 @ $30</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cs typeface="Arial" charset="0"/>
                        </a:rPr>
                        <a:t>$250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cs typeface="Arial" charset="0"/>
                        </a:rPr>
                        <a:t>$150</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3200" b="1" i="0" u="none" strike="noStrike" cap="none" normalizeH="0" baseline="0" dirty="0" smtClean="0">
                          <a:ln>
                            <a:noFill/>
                          </a:ln>
                          <a:solidFill>
                            <a:schemeClr val="tx1"/>
                          </a:solidFill>
                          <a:effectLst/>
                          <a:latin typeface="Arial" charset="0"/>
                          <a:cs typeface="Arial" charset="0"/>
                        </a:rPr>
                        <a:t>$400</a:t>
                      </a:r>
                      <a:endParaRPr kumimoji="0" lang="en-US" sz="32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00034" y="73740"/>
            <a:ext cx="7543800" cy="1295400"/>
          </a:xfrm>
        </p:spPr>
        <p:txBody>
          <a:bodyPr/>
          <a:lstStyle/>
          <a:p>
            <a:pPr fontAlgn="auto">
              <a:spcAft>
                <a:spcPts val="0"/>
              </a:spcAft>
              <a:defRPr/>
            </a:pPr>
            <a:r>
              <a:rPr lang="en-GB" dirty="0" smtClean="0"/>
              <a:t>Table what it means!</a:t>
            </a:r>
            <a:endParaRPr lang="en-US" dirty="0" smtClean="0"/>
          </a:p>
        </p:txBody>
      </p:sp>
      <p:sp>
        <p:nvSpPr>
          <p:cNvPr id="21507" name="Rectangle 3"/>
          <p:cNvSpPr>
            <a:spLocks noGrp="1" noChangeArrowheads="1"/>
          </p:cNvSpPr>
          <p:nvPr>
            <p:ph idx="1"/>
          </p:nvPr>
        </p:nvSpPr>
        <p:spPr>
          <a:xfrm>
            <a:off x="457200" y="1052513"/>
            <a:ext cx="8686800" cy="5805487"/>
          </a:xfrm>
        </p:spPr>
        <p:txBody>
          <a:bodyPr/>
          <a:lstStyle/>
          <a:p>
            <a:r>
              <a:rPr lang="en-GB" sz="2600" smtClean="0"/>
              <a:t>At the beginning of March the firm bought 30 units of stock at $25 each, therefore the stock valuation is $750</a:t>
            </a:r>
          </a:p>
          <a:p>
            <a:r>
              <a:rPr lang="en-GB" sz="2600" smtClean="0"/>
              <a:t>Four days later 20 units were needed for production, so there was 10 units left, valued at $250</a:t>
            </a:r>
          </a:p>
          <a:p>
            <a:r>
              <a:rPr lang="en-GB" sz="2600" smtClean="0"/>
              <a:t>On 8</a:t>
            </a:r>
            <a:r>
              <a:rPr lang="en-GB" sz="2600" baseline="30000" smtClean="0"/>
              <a:t>th</a:t>
            </a:r>
            <a:r>
              <a:rPr lang="en-GB" sz="2600" smtClean="0"/>
              <a:t> March the firm paid the supplier for another 20 units, however they now cost $30, giving a valuation of 600, which is then added to the $250 giving $850</a:t>
            </a:r>
          </a:p>
          <a:p>
            <a:r>
              <a:rPr lang="en-GB" sz="2600" smtClean="0"/>
              <a:t>On 10</a:t>
            </a:r>
            <a:r>
              <a:rPr lang="en-GB" sz="2600" baseline="30000" smtClean="0"/>
              <a:t>th</a:t>
            </a:r>
            <a:r>
              <a:rPr lang="en-GB" sz="2600" smtClean="0"/>
              <a:t> March 15 units are issued for production. LIFO means all 15 units are valued at $30 (the most current cost value). This leaves 5 left, $150, added to the unused batch of earlier stock, $400</a:t>
            </a:r>
          </a:p>
          <a:p>
            <a:r>
              <a:rPr lang="en-GB" sz="2600" smtClean="0"/>
              <a:t>The total value of stocks equals $1350, $750 on 1</a:t>
            </a:r>
            <a:r>
              <a:rPr lang="en-GB" sz="2600" baseline="30000" smtClean="0"/>
              <a:t>st</a:t>
            </a:r>
            <a:r>
              <a:rPr lang="en-GB" sz="2600" smtClean="0"/>
              <a:t> March and another $600 on 8</a:t>
            </a:r>
            <a:r>
              <a:rPr lang="en-GB" sz="2600" baseline="30000" smtClean="0"/>
              <a:t>th</a:t>
            </a:r>
            <a:r>
              <a:rPr lang="en-GB" sz="2600" smtClean="0"/>
              <a:t> March</a:t>
            </a:r>
            <a:endParaRPr lang="en-US" sz="2600" smtClean="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442</TotalTime>
  <Words>1052</Words>
  <Application>Microsoft Macintosh PowerPoint</Application>
  <PresentationFormat>On-screen Show (4:3)</PresentationFormat>
  <Paragraphs>149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LIFO &amp; FIFO</vt:lpstr>
      <vt:lpstr>Lesson objectives</vt:lpstr>
      <vt:lpstr>Stock valuation</vt:lpstr>
      <vt:lpstr>For example</vt:lpstr>
      <vt:lpstr>Supermarkets</vt:lpstr>
      <vt:lpstr>Last In First Out</vt:lpstr>
      <vt:lpstr>LIFO Cont…</vt:lpstr>
      <vt:lpstr>LIFO Cont…</vt:lpstr>
      <vt:lpstr>Table what it means!</vt:lpstr>
      <vt:lpstr>First In First Out</vt:lpstr>
      <vt:lpstr>FIFO Cont…</vt:lpstr>
      <vt:lpstr>Comparing…</vt:lpstr>
      <vt:lpstr>Choosing between LIFO and FIFO</vt:lpstr>
      <vt:lpstr>Task</vt:lpstr>
      <vt:lpstr>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LIFO &amp; FIFO</dc:title>
  <dc:creator>lgreenbank</dc:creator>
  <cp:lastModifiedBy>Liam Greenbank</cp:lastModifiedBy>
  <cp:revision>16</cp:revision>
  <dcterms:created xsi:type="dcterms:W3CDTF">2011-10-03T06:49:26Z</dcterms:created>
  <dcterms:modified xsi:type="dcterms:W3CDTF">2014-11-25T05:18:25Z</dcterms:modified>
</cp:coreProperties>
</file>