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5"/>
  </p:notesMasterIdLst>
  <p:sldIdLst>
    <p:sldId id="257" r:id="rId2"/>
    <p:sldId id="279" r:id="rId3"/>
    <p:sldId id="280" r:id="rId4"/>
    <p:sldId id="281" r:id="rId5"/>
    <p:sldId id="282" r:id="rId6"/>
    <p:sldId id="283" r:id="rId7"/>
    <p:sldId id="284" r:id="rId8"/>
    <p:sldId id="285" r:id="rId9"/>
    <p:sldId id="286" r:id="rId10"/>
    <p:sldId id="287" r:id="rId11"/>
    <p:sldId id="288" r:id="rId12"/>
    <p:sldId id="289" r:id="rId13"/>
    <p:sldId id="290" r:id="rId14"/>
    <p:sldId id="291" r:id="rId15"/>
    <p:sldId id="292" r:id="rId16"/>
    <p:sldId id="293" r:id="rId17"/>
    <p:sldId id="278" r:id="rId18"/>
    <p:sldId id="273" r:id="rId19"/>
    <p:sldId id="275" r:id="rId20"/>
    <p:sldId id="276" r:id="rId21"/>
    <p:sldId id="277" r:id="rId22"/>
    <p:sldId id="258" r:id="rId23"/>
    <p:sldId id="259" r:id="rId24"/>
    <p:sldId id="260" r:id="rId25"/>
    <p:sldId id="261" r:id="rId26"/>
    <p:sldId id="262" r:id="rId27"/>
    <p:sldId id="263" r:id="rId28"/>
    <p:sldId id="264" r:id="rId29"/>
    <p:sldId id="265" r:id="rId30"/>
    <p:sldId id="266" r:id="rId31"/>
    <p:sldId id="269" r:id="rId32"/>
    <p:sldId id="270" r:id="rId33"/>
    <p:sldId id="271" r:id="rId3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3" d="100"/>
          <a:sy n="63" d="100"/>
        </p:scale>
        <p:origin x="-1912"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notesMaster" Target="notesMasters/notesMaster1.xml"/><Relationship Id="rId36" Type="http://schemas.openxmlformats.org/officeDocument/2006/relationships/printerSettings" Target="printerSettings/printerSettings1.bin"/><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presProps" Target="presProps.xml"/><Relationship Id="rId38" Type="http://schemas.openxmlformats.org/officeDocument/2006/relationships/viewProps" Target="viewProps.xml"/><Relationship Id="rId39" Type="http://schemas.openxmlformats.org/officeDocument/2006/relationships/theme" Target="theme/theme1.xml"/><Relationship Id="rId4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4AC48B9-1BA8-49FA-A278-AD74DE2F2A14}" type="datetimeFigureOut">
              <a:rPr lang="en-US" smtClean="0"/>
              <a:pPr/>
              <a:t>2/26/14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02F1E7E-8D22-435B-90DD-42B91BAE5332}" type="slidenum">
              <a:rPr lang="en-US" smtClean="0"/>
              <a:pPr/>
              <a:t>‹#›</a:t>
            </a:fld>
            <a:endParaRPr lang="en-US"/>
          </a:p>
        </p:txBody>
      </p:sp>
    </p:spTree>
    <p:extLst>
      <p:ext uri="{BB962C8B-B14F-4D97-AF65-F5344CB8AC3E}">
        <p14:creationId xmlns:p14="http://schemas.microsoft.com/office/powerpoint/2010/main" val="9048686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p:spPr>
      </p:sp>
      <p:sp>
        <p:nvSpPr>
          <p:cNvPr id="2969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970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C6A74FFA-AD6B-4A5B-8286-3A848355CA6C}" type="slidenum">
              <a:rPr lang="en-GB" smtClean="0"/>
              <a:pPr/>
              <a:t>1</a:t>
            </a:fld>
            <a:endParaRPr lang="en-GB"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p:spPr>
      </p:sp>
      <p:sp>
        <p:nvSpPr>
          <p:cNvPr id="2867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867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FE21A66-D1FA-4CAB-8194-29899ACEB110}" type="slidenum">
              <a:rPr lang="en-GB" smtClean="0"/>
              <a:pPr/>
              <a:t>2</a:t>
            </a:fld>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A7A34C6-535E-43F6-B823-016C041C1FEF}" type="datetimeFigureOut">
              <a:rPr lang="en-US" smtClean="0"/>
              <a:pPr/>
              <a:t>2/26/14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D9B9B7-2600-4C5C-94AF-F6336B6BCFA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7A34C6-535E-43F6-B823-016C041C1FEF}" type="datetimeFigureOut">
              <a:rPr lang="en-US" smtClean="0"/>
              <a:pPr/>
              <a:t>2/26/14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D9B9B7-2600-4C5C-94AF-F6336B6BCFA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7A34C6-535E-43F6-B823-016C041C1FEF}" type="datetimeFigureOut">
              <a:rPr lang="en-US" smtClean="0"/>
              <a:pPr/>
              <a:t>2/26/14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D9B9B7-2600-4C5C-94AF-F6336B6BCFAE}"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dgm">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8"/>
            <a:ext cx="7543800" cy="1295400"/>
          </a:xfrm>
        </p:spPr>
        <p:txBody>
          <a:bodyPr/>
          <a:lstStyle/>
          <a:p>
            <a:r>
              <a:rPr lang="en-US" smtClean="0"/>
              <a:t>Click to edit Master title style</a:t>
            </a:r>
            <a:endParaRPr lang="en-US"/>
          </a:p>
        </p:txBody>
      </p:sp>
      <p:sp>
        <p:nvSpPr>
          <p:cNvPr id="3" name="SmartArt Placeholder 2"/>
          <p:cNvSpPr>
            <a:spLocks noGrp="1"/>
          </p:cNvSpPr>
          <p:nvPr>
            <p:ph type="dgm" idx="1"/>
          </p:nvPr>
        </p:nvSpPr>
        <p:spPr>
          <a:xfrm>
            <a:off x="457200" y="1719263"/>
            <a:ext cx="8229600" cy="4411662"/>
          </a:xfrm>
        </p:spPr>
        <p:txBody>
          <a:bodyPr>
            <a:normAutofit/>
          </a:bodyPr>
          <a:lstStyle/>
          <a:p>
            <a:pPr lvl="0"/>
            <a:endParaRPr lang="en-US" noProof="0"/>
          </a:p>
        </p:txBody>
      </p:sp>
      <p:sp>
        <p:nvSpPr>
          <p:cNvPr id="4" name="Date Placeholder 3"/>
          <p:cNvSpPr>
            <a:spLocks noGrp="1"/>
          </p:cNvSpPr>
          <p:nvPr>
            <p:ph type="dt" sz="half" idx="10"/>
          </p:nvPr>
        </p:nvSpPr>
        <p:spPr>
          <a:xfrm>
            <a:off x="457200" y="6248400"/>
            <a:ext cx="2133600" cy="457200"/>
          </a:xfrm>
        </p:spPr>
        <p:txBody>
          <a:bodyPr/>
          <a:lstStyle>
            <a:lvl1pPr>
              <a:defRPr/>
            </a:lvl1pPr>
          </a:lstStyle>
          <a:p>
            <a:pPr>
              <a:defRPr/>
            </a:pPr>
            <a:endParaRPr lang="en-GB" altLang="en-US"/>
          </a:p>
        </p:txBody>
      </p:sp>
      <p:sp>
        <p:nvSpPr>
          <p:cNvPr id="5" name="Footer Placeholder 4"/>
          <p:cNvSpPr>
            <a:spLocks noGrp="1"/>
          </p:cNvSpPr>
          <p:nvPr>
            <p:ph type="ftr" sz="quarter" idx="11"/>
          </p:nvPr>
        </p:nvSpPr>
        <p:spPr>
          <a:xfrm>
            <a:off x="3124200" y="6248400"/>
            <a:ext cx="2895600" cy="457200"/>
          </a:xfrm>
        </p:spPr>
        <p:txBody>
          <a:bodyPr/>
          <a:lstStyle>
            <a:lvl1pPr>
              <a:defRPr/>
            </a:lvl1pPr>
          </a:lstStyle>
          <a:p>
            <a:pPr>
              <a:defRPr/>
            </a:pPr>
            <a:endParaRPr lang="en-GB" altLang="en-US"/>
          </a:p>
        </p:txBody>
      </p:sp>
      <p:sp>
        <p:nvSpPr>
          <p:cNvPr id="6" name="Slide Number Placeholder 5"/>
          <p:cNvSpPr>
            <a:spLocks noGrp="1"/>
          </p:cNvSpPr>
          <p:nvPr>
            <p:ph type="sldNum" sz="quarter" idx="12"/>
          </p:nvPr>
        </p:nvSpPr>
        <p:spPr>
          <a:xfrm>
            <a:off x="6553200" y="6248400"/>
            <a:ext cx="2133600" cy="457200"/>
          </a:xfrm>
        </p:spPr>
        <p:txBody>
          <a:bodyPr/>
          <a:lstStyle>
            <a:lvl1pPr>
              <a:defRPr/>
            </a:lvl1pPr>
          </a:lstStyle>
          <a:p>
            <a:pPr>
              <a:defRPr/>
            </a:pPr>
            <a:fld id="{E98061AF-378F-43DB-84A3-826C66809513}" type="slidenum">
              <a:rPr lang="en-GB" altLang="en-US"/>
              <a:pPr>
                <a:defRPr/>
              </a:pPr>
              <a:t>‹#›</a:t>
            </a:fld>
            <a:endParaRPr lang="en-GB" alt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8"/>
            <a:ext cx="7543800" cy="12954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719263"/>
            <a:ext cx="4038600" cy="44116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719263"/>
            <a:ext cx="4038600" cy="44116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248400"/>
            <a:ext cx="2133600" cy="457200"/>
          </a:xfrm>
        </p:spPr>
        <p:txBody>
          <a:bodyPr/>
          <a:lstStyle>
            <a:lvl1pPr>
              <a:defRPr/>
            </a:lvl1pPr>
          </a:lstStyle>
          <a:p>
            <a:pPr>
              <a:defRPr/>
            </a:pPr>
            <a:endParaRPr lang="en-GB" altLang="en-US"/>
          </a:p>
        </p:txBody>
      </p:sp>
      <p:sp>
        <p:nvSpPr>
          <p:cNvPr id="6" name="Footer Placeholder 5"/>
          <p:cNvSpPr>
            <a:spLocks noGrp="1"/>
          </p:cNvSpPr>
          <p:nvPr>
            <p:ph type="ftr" sz="quarter" idx="11"/>
          </p:nvPr>
        </p:nvSpPr>
        <p:spPr>
          <a:xfrm>
            <a:off x="3124200" y="6248400"/>
            <a:ext cx="2895600" cy="457200"/>
          </a:xfrm>
        </p:spPr>
        <p:txBody>
          <a:bodyPr/>
          <a:lstStyle>
            <a:lvl1pPr>
              <a:defRPr/>
            </a:lvl1pPr>
          </a:lstStyle>
          <a:p>
            <a:pPr>
              <a:defRPr/>
            </a:pPr>
            <a:endParaRPr lang="en-GB" altLang="en-US"/>
          </a:p>
        </p:txBody>
      </p:sp>
      <p:sp>
        <p:nvSpPr>
          <p:cNvPr id="7" name="Slide Number Placeholder 6"/>
          <p:cNvSpPr>
            <a:spLocks noGrp="1"/>
          </p:cNvSpPr>
          <p:nvPr>
            <p:ph type="sldNum" sz="quarter" idx="12"/>
          </p:nvPr>
        </p:nvSpPr>
        <p:spPr>
          <a:xfrm>
            <a:off x="6553200" y="6248400"/>
            <a:ext cx="2133600" cy="457200"/>
          </a:xfrm>
        </p:spPr>
        <p:txBody>
          <a:bodyPr/>
          <a:lstStyle>
            <a:lvl1pPr>
              <a:defRPr/>
            </a:lvl1pPr>
          </a:lstStyle>
          <a:p>
            <a:pPr>
              <a:defRPr/>
            </a:pPr>
            <a:fld id="{47A565BF-6514-4FEB-8ECC-26127DDE50D7}" type="slidenum">
              <a:rPr lang="en-GB" altLang="en-US"/>
              <a:pPr>
                <a:defRPr/>
              </a:pPr>
              <a:t>‹#›</a:t>
            </a:fld>
            <a:endParaRPr lang="en-GB" alt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8"/>
            <a:ext cx="7543800" cy="12954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719263"/>
            <a:ext cx="8229600" cy="4411662"/>
          </a:xfrm>
        </p:spPr>
        <p:txBody>
          <a:bodyPr>
            <a:normAutofit/>
          </a:bodyPr>
          <a:lstStyle/>
          <a:p>
            <a:pPr lvl="0"/>
            <a:endParaRPr lang="en-US" noProof="0"/>
          </a:p>
        </p:txBody>
      </p:sp>
      <p:sp>
        <p:nvSpPr>
          <p:cNvPr id="4" name="Date Placeholder 3"/>
          <p:cNvSpPr>
            <a:spLocks noGrp="1"/>
          </p:cNvSpPr>
          <p:nvPr>
            <p:ph type="dt" sz="half" idx="10"/>
          </p:nvPr>
        </p:nvSpPr>
        <p:spPr>
          <a:xfrm>
            <a:off x="457200" y="6248400"/>
            <a:ext cx="2133600" cy="457200"/>
          </a:xfrm>
        </p:spPr>
        <p:txBody>
          <a:bodyPr/>
          <a:lstStyle>
            <a:lvl1pPr>
              <a:defRPr/>
            </a:lvl1pPr>
          </a:lstStyle>
          <a:p>
            <a:pPr>
              <a:defRPr/>
            </a:pPr>
            <a:endParaRPr lang="en-GB" altLang="en-US"/>
          </a:p>
        </p:txBody>
      </p:sp>
      <p:sp>
        <p:nvSpPr>
          <p:cNvPr id="5" name="Footer Placeholder 4"/>
          <p:cNvSpPr>
            <a:spLocks noGrp="1"/>
          </p:cNvSpPr>
          <p:nvPr>
            <p:ph type="ftr" sz="quarter" idx="11"/>
          </p:nvPr>
        </p:nvSpPr>
        <p:spPr>
          <a:xfrm>
            <a:off x="3124200" y="6248400"/>
            <a:ext cx="2895600" cy="457200"/>
          </a:xfrm>
        </p:spPr>
        <p:txBody>
          <a:bodyPr/>
          <a:lstStyle>
            <a:lvl1pPr>
              <a:defRPr/>
            </a:lvl1pPr>
          </a:lstStyle>
          <a:p>
            <a:pPr>
              <a:defRPr/>
            </a:pPr>
            <a:endParaRPr lang="en-GB" altLang="en-US"/>
          </a:p>
        </p:txBody>
      </p:sp>
      <p:sp>
        <p:nvSpPr>
          <p:cNvPr id="6" name="Slide Number Placeholder 5"/>
          <p:cNvSpPr>
            <a:spLocks noGrp="1"/>
          </p:cNvSpPr>
          <p:nvPr>
            <p:ph type="sldNum" sz="quarter" idx="12"/>
          </p:nvPr>
        </p:nvSpPr>
        <p:spPr>
          <a:xfrm>
            <a:off x="6553200" y="6248400"/>
            <a:ext cx="2133600" cy="457200"/>
          </a:xfrm>
        </p:spPr>
        <p:txBody>
          <a:bodyPr/>
          <a:lstStyle>
            <a:lvl1pPr>
              <a:defRPr/>
            </a:lvl1pPr>
          </a:lstStyle>
          <a:p>
            <a:pPr>
              <a:defRPr/>
            </a:pPr>
            <a:fld id="{BBEF63E9-3152-4ADB-831E-322F32E3ADD6}" type="slidenum">
              <a:rPr lang="en-GB" altLang="en-US"/>
              <a:pPr>
                <a:defRPr/>
              </a:pPr>
              <a:t>‹#›</a:t>
            </a:fld>
            <a:endParaRPr lang="en-GB" altLang="en-US"/>
          </a:p>
        </p:txBody>
      </p:sp>
    </p:spTree>
    <p:extLst>
      <p:ext uri="{BB962C8B-B14F-4D97-AF65-F5344CB8AC3E}">
        <p14:creationId xmlns:p14="http://schemas.microsoft.com/office/powerpoint/2010/main" val="1023749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7A34C6-535E-43F6-B823-016C041C1FEF}" type="datetimeFigureOut">
              <a:rPr lang="en-US" smtClean="0"/>
              <a:pPr/>
              <a:t>2/26/14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D9B9B7-2600-4C5C-94AF-F6336B6BCFA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A7A34C6-535E-43F6-B823-016C041C1FEF}" type="datetimeFigureOut">
              <a:rPr lang="en-US" smtClean="0"/>
              <a:pPr/>
              <a:t>2/26/14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D9B9B7-2600-4C5C-94AF-F6336B6BCFA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A7A34C6-535E-43F6-B823-016C041C1FEF}" type="datetimeFigureOut">
              <a:rPr lang="en-US" smtClean="0"/>
              <a:pPr/>
              <a:t>2/26/14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D9B9B7-2600-4C5C-94AF-F6336B6BCFA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A7A34C6-535E-43F6-B823-016C041C1FEF}" type="datetimeFigureOut">
              <a:rPr lang="en-US" smtClean="0"/>
              <a:pPr/>
              <a:t>2/26/14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6D9B9B7-2600-4C5C-94AF-F6336B6BCFA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A7A34C6-535E-43F6-B823-016C041C1FEF}" type="datetimeFigureOut">
              <a:rPr lang="en-US" smtClean="0"/>
              <a:pPr/>
              <a:t>2/26/14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6D9B9B7-2600-4C5C-94AF-F6336B6BCFA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7A34C6-535E-43F6-B823-016C041C1FEF}" type="datetimeFigureOut">
              <a:rPr lang="en-US" smtClean="0"/>
              <a:pPr/>
              <a:t>2/26/14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6D9B9B7-2600-4C5C-94AF-F6336B6BCFA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7A34C6-535E-43F6-B823-016C041C1FEF}" type="datetimeFigureOut">
              <a:rPr lang="en-US" smtClean="0"/>
              <a:pPr/>
              <a:t>2/26/14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D9B9B7-2600-4C5C-94AF-F6336B6BCFA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7A34C6-535E-43F6-B823-016C041C1FEF}" type="datetimeFigureOut">
              <a:rPr lang="en-US" smtClean="0"/>
              <a:pPr/>
              <a:t>2/26/14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D9B9B7-2600-4C5C-94AF-F6336B6BCFA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7A34C6-535E-43F6-B823-016C041C1FEF}" type="datetimeFigureOut">
              <a:rPr lang="en-US" smtClean="0"/>
              <a:pPr/>
              <a:t>2/26/14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6D9B9B7-2600-4C5C-94AF-F6336B6BCFA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eaLnBrk="1" fontAlgn="auto" hangingPunct="1">
              <a:spcAft>
                <a:spcPts val="0"/>
              </a:spcAft>
              <a:defRPr/>
            </a:pPr>
            <a:r>
              <a:rPr lang="en-GB" i="1" dirty="0" smtClean="0"/>
              <a:t>2.3 Communication</a:t>
            </a:r>
            <a:endParaRPr lang="en-GB" i="1" dirty="0"/>
          </a:p>
        </p:txBody>
      </p:sp>
      <p:sp>
        <p:nvSpPr>
          <p:cNvPr id="3" name="Subtitle 2"/>
          <p:cNvSpPr>
            <a:spLocks noGrp="1"/>
          </p:cNvSpPr>
          <p:nvPr>
            <p:ph type="subTitle" idx="1"/>
          </p:nvPr>
        </p:nvSpPr>
        <p:spPr/>
        <p:txBody>
          <a:bodyPr>
            <a:normAutofit/>
          </a:bodyPr>
          <a:lstStyle/>
          <a:p>
            <a:pPr eaLnBrk="1" fontAlgn="auto" hangingPunct="1">
              <a:spcAft>
                <a:spcPts val="0"/>
              </a:spcAft>
              <a:buFont typeface="Wingdings 2"/>
              <a:buNone/>
              <a:defRPr/>
            </a:pPr>
            <a:r>
              <a:rPr lang="en-GB" dirty="0" smtClean="0"/>
              <a:t>IB Unit 2 Human Resources</a:t>
            </a:r>
            <a:endParaRPr lang="en-GB" dirty="0"/>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fontAlgn="auto" hangingPunct="1">
              <a:spcAft>
                <a:spcPts val="0"/>
              </a:spcAft>
              <a:defRPr/>
            </a:pPr>
            <a:r>
              <a:rPr lang="en-GB"/>
              <a:t>Non-verbal communication</a:t>
            </a:r>
          </a:p>
        </p:txBody>
      </p:sp>
      <p:sp>
        <p:nvSpPr>
          <p:cNvPr id="19459" name="Rectangle 3"/>
          <p:cNvSpPr>
            <a:spLocks noGrp="1" noChangeArrowheads="1"/>
          </p:cNvSpPr>
          <p:nvPr>
            <p:ph idx="1"/>
          </p:nvPr>
        </p:nvSpPr>
        <p:spPr/>
        <p:txBody>
          <a:bodyPr/>
          <a:lstStyle/>
          <a:p>
            <a:pPr eaLnBrk="1" hangingPunct="1"/>
            <a:r>
              <a:rPr lang="en-GB" sz="2600" dirty="0" smtClean="0"/>
              <a:t>This includes written, visual communication and ICT.</a:t>
            </a:r>
          </a:p>
          <a:p>
            <a:pPr eaLnBrk="1" hangingPunct="1"/>
            <a:r>
              <a:rPr lang="en-GB" sz="2600" b="1" u="sng" dirty="0" smtClean="0"/>
              <a:t>Letters</a:t>
            </a:r>
          </a:p>
          <a:p>
            <a:pPr lvl="1" eaLnBrk="1" hangingPunct="1">
              <a:buNone/>
            </a:pPr>
            <a:r>
              <a:rPr lang="en-GB" sz="2200" u="sng" dirty="0" smtClean="0"/>
              <a:t>Advantages</a:t>
            </a:r>
          </a:p>
          <a:p>
            <a:pPr lvl="1" eaLnBrk="1" hangingPunct="1"/>
            <a:r>
              <a:rPr lang="en-GB" sz="2200" dirty="0" smtClean="0"/>
              <a:t>Can be kept for future _________(9)</a:t>
            </a:r>
          </a:p>
          <a:p>
            <a:pPr lvl="1" eaLnBrk="1" hangingPunct="1"/>
            <a:r>
              <a:rPr lang="en-GB" sz="2200" dirty="0" smtClean="0"/>
              <a:t>Can be used for internal communication</a:t>
            </a:r>
          </a:p>
          <a:p>
            <a:pPr lvl="1" eaLnBrk="1" hangingPunct="1"/>
            <a:r>
              <a:rPr lang="en-GB" sz="2200" dirty="0" smtClean="0"/>
              <a:t>Can be time consuming and may take time to receive a _________ (8).</a:t>
            </a:r>
          </a:p>
          <a:p>
            <a:pPr lvl="1" eaLnBrk="1" hangingPunct="1"/>
            <a:endParaRPr lang="en-GB" sz="2200" dirty="0" smtClean="0"/>
          </a:p>
        </p:txBody>
      </p:sp>
      <p:sp>
        <p:nvSpPr>
          <p:cNvPr id="4" name="TextBox 3"/>
          <p:cNvSpPr txBox="1"/>
          <p:nvPr/>
        </p:nvSpPr>
        <p:spPr>
          <a:xfrm>
            <a:off x="3810000" y="2971800"/>
            <a:ext cx="1447800" cy="400110"/>
          </a:xfrm>
          <a:prstGeom prst="rect">
            <a:avLst/>
          </a:prstGeom>
          <a:noFill/>
        </p:spPr>
        <p:txBody>
          <a:bodyPr wrap="square" rtlCol="0">
            <a:spAutoFit/>
          </a:bodyPr>
          <a:lstStyle/>
          <a:p>
            <a:r>
              <a:rPr lang="en-US" sz="2000" dirty="0" smtClean="0"/>
              <a:t>Reference</a:t>
            </a:r>
            <a:endParaRPr lang="en-US" sz="2000" dirty="0"/>
          </a:p>
        </p:txBody>
      </p:sp>
      <p:sp>
        <p:nvSpPr>
          <p:cNvPr id="5" name="TextBox 4"/>
          <p:cNvSpPr txBox="1"/>
          <p:nvPr/>
        </p:nvSpPr>
        <p:spPr>
          <a:xfrm>
            <a:off x="1219200" y="4114800"/>
            <a:ext cx="1371600" cy="400110"/>
          </a:xfrm>
          <a:prstGeom prst="rect">
            <a:avLst/>
          </a:prstGeom>
          <a:noFill/>
        </p:spPr>
        <p:txBody>
          <a:bodyPr wrap="square" rtlCol="0">
            <a:spAutoFit/>
          </a:bodyPr>
          <a:lstStyle/>
          <a:p>
            <a:r>
              <a:rPr lang="en-US" sz="2000" dirty="0" smtClean="0"/>
              <a:t>Response</a:t>
            </a:r>
            <a:endParaRPr lang="en-US" sz="2000" dirty="0"/>
          </a:p>
        </p:txBody>
      </p:sp>
    </p:spTree>
    <p:extLst>
      <p:ext uri="{BB962C8B-B14F-4D97-AF65-F5344CB8AC3E}">
        <p14:creationId xmlns:p14="http://schemas.microsoft.com/office/powerpoint/2010/main" val="335718094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fontAlgn="auto" hangingPunct="1">
              <a:spcAft>
                <a:spcPts val="0"/>
              </a:spcAft>
              <a:defRPr/>
            </a:pPr>
            <a:r>
              <a:rPr lang="en-GB"/>
              <a:t>Non-verbal communication</a:t>
            </a:r>
          </a:p>
        </p:txBody>
      </p:sp>
      <p:sp>
        <p:nvSpPr>
          <p:cNvPr id="20483" name="Rectangle 3"/>
          <p:cNvSpPr>
            <a:spLocks noGrp="1" noChangeArrowheads="1"/>
          </p:cNvSpPr>
          <p:nvPr>
            <p:ph idx="1"/>
          </p:nvPr>
        </p:nvSpPr>
        <p:spPr/>
        <p:txBody>
          <a:bodyPr/>
          <a:lstStyle/>
          <a:p>
            <a:pPr eaLnBrk="1" hangingPunct="1">
              <a:lnSpc>
                <a:spcPct val="80000"/>
              </a:lnSpc>
            </a:pPr>
            <a:r>
              <a:rPr lang="en-GB" sz="2100" b="1" u="sng" dirty="0" smtClean="0"/>
              <a:t>Memorandum (memo)</a:t>
            </a:r>
          </a:p>
          <a:p>
            <a:pPr lvl="1" eaLnBrk="1" hangingPunct="1">
              <a:lnSpc>
                <a:spcPct val="80000"/>
              </a:lnSpc>
            </a:pPr>
            <a:r>
              <a:rPr lang="en-GB" sz="2000" dirty="0" smtClean="0"/>
              <a:t>A formal typed note or handwritten </a:t>
            </a:r>
          </a:p>
          <a:p>
            <a:pPr lvl="1" eaLnBrk="1" hangingPunct="1">
              <a:lnSpc>
                <a:spcPct val="80000"/>
              </a:lnSpc>
            </a:pPr>
            <a:r>
              <a:rPr lang="en-GB" sz="2000" dirty="0" smtClean="0"/>
              <a:t>Used for internal purposes</a:t>
            </a:r>
          </a:p>
          <a:p>
            <a:pPr lvl="1" eaLnBrk="1" hangingPunct="1">
              <a:lnSpc>
                <a:spcPct val="80000"/>
              </a:lnSpc>
            </a:pPr>
            <a:r>
              <a:rPr lang="en-GB" sz="2000" dirty="0" smtClean="0"/>
              <a:t>Short and specific</a:t>
            </a:r>
          </a:p>
          <a:p>
            <a:pPr eaLnBrk="1" hangingPunct="1">
              <a:lnSpc>
                <a:spcPct val="80000"/>
              </a:lnSpc>
            </a:pPr>
            <a:endParaRPr lang="en-GB" sz="1900" b="1" u="sng" dirty="0" smtClean="0"/>
          </a:p>
          <a:p>
            <a:pPr eaLnBrk="1" hangingPunct="1">
              <a:lnSpc>
                <a:spcPct val="80000"/>
              </a:lnSpc>
            </a:pPr>
            <a:r>
              <a:rPr lang="en-GB" sz="1900" b="1" u="sng" dirty="0" smtClean="0"/>
              <a:t>Notices</a:t>
            </a:r>
          </a:p>
          <a:p>
            <a:pPr lvl="1" eaLnBrk="1" hangingPunct="1">
              <a:lnSpc>
                <a:spcPct val="80000"/>
              </a:lnSpc>
            </a:pPr>
            <a:r>
              <a:rPr lang="en-GB" sz="2000" dirty="0" smtClean="0"/>
              <a:t>Are used when a message needs to reach a range of people, perhaps by postings on staff notice boards or on a company website.</a:t>
            </a:r>
          </a:p>
          <a:p>
            <a:pPr lvl="1" eaLnBrk="1" hangingPunct="1">
              <a:lnSpc>
                <a:spcPct val="80000"/>
              </a:lnSpc>
            </a:pPr>
            <a:r>
              <a:rPr lang="en-GB" sz="2000" dirty="0" smtClean="0"/>
              <a:t>Can be formal such as notices highlighting training opportunities or fire evacuation procedures.</a:t>
            </a:r>
          </a:p>
          <a:p>
            <a:pPr lvl="1" eaLnBrk="1" hangingPunct="1">
              <a:lnSpc>
                <a:spcPct val="80000"/>
              </a:lnSpc>
            </a:pPr>
            <a:r>
              <a:rPr lang="en-GB" sz="2000" dirty="0" smtClean="0"/>
              <a:t>Can contain a lot of formal information that can be left as a reminder to staff</a:t>
            </a:r>
          </a:p>
          <a:p>
            <a:pPr lvl="1" eaLnBrk="1" hangingPunct="1">
              <a:lnSpc>
                <a:spcPct val="80000"/>
              </a:lnSpc>
            </a:pPr>
            <a:r>
              <a:rPr lang="en-GB" sz="2000" dirty="0" smtClean="0"/>
              <a:t>However not confidential and old notices can be ignored</a:t>
            </a:r>
          </a:p>
          <a:p>
            <a:pPr lvl="1" eaLnBrk="1" hangingPunct="1">
              <a:lnSpc>
                <a:spcPct val="80000"/>
              </a:lnSpc>
            </a:pPr>
            <a:endParaRPr lang="en-GB" sz="2000" dirty="0" smtClean="0"/>
          </a:p>
        </p:txBody>
      </p:sp>
    </p:spTree>
    <p:extLst>
      <p:ext uri="{BB962C8B-B14F-4D97-AF65-F5344CB8AC3E}">
        <p14:creationId xmlns:p14="http://schemas.microsoft.com/office/powerpoint/2010/main" val="1906522829"/>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fontAlgn="auto" hangingPunct="1">
              <a:spcAft>
                <a:spcPts val="0"/>
              </a:spcAft>
              <a:defRPr/>
            </a:pPr>
            <a:r>
              <a:rPr lang="en-GB"/>
              <a:t>Non-verbal communication</a:t>
            </a:r>
          </a:p>
        </p:txBody>
      </p:sp>
      <p:sp>
        <p:nvSpPr>
          <p:cNvPr id="21507" name="Rectangle 3"/>
          <p:cNvSpPr>
            <a:spLocks noGrp="1" noChangeArrowheads="1"/>
          </p:cNvSpPr>
          <p:nvPr>
            <p:ph idx="1"/>
          </p:nvPr>
        </p:nvSpPr>
        <p:spPr>
          <a:xfrm>
            <a:off x="457200" y="1719263"/>
            <a:ext cx="8229600" cy="4878387"/>
          </a:xfrm>
        </p:spPr>
        <p:txBody>
          <a:bodyPr/>
          <a:lstStyle/>
          <a:p>
            <a:pPr eaLnBrk="1" hangingPunct="1">
              <a:lnSpc>
                <a:spcPct val="90000"/>
              </a:lnSpc>
            </a:pPr>
            <a:r>
              <a:rPr lang="en-GB" sz="2400" b="1" u="sng" dirty="0" smtClean="0"/>
              <a:t>Reports</a:t>
            </a:r>
          </a:p>
          <a:p>
            <a:pPr lvl="1" eaLnBrk="1" hangingPunct="1">
              <a:lnSpc>
                <a:spcPct val="90000"/>
              </a:lnSpc>
            </a:pPr>
            <a:r>
              <a:rPr lang="en-GB" sz="2000" dirty="0" smtClean="0"/>
              <a:t>Formal method of communication written communication whereby information about something that has been researched is presented</a:t>
            </a:r>
          </a:p>
          <a:p>
            <a:pPr lvl="1" eaLnBrk="1" hangingPunct="1">
              <a:lnSpc>
                <a:spcPct val="90000"/>
              </a:lnSpc>
            </a:pPr>
            <a:r>
              <a:rPr lang="en-GB" sz="2000" dirty="0" smtClean="0"/>
              <a:t>They will contain: -</a:t>
            </a:r>
          </a:p>
          <a:p>
            <a:pPr lvl="2" eaLnBrk="1" hangingPunct="1">
              <a:lnSpc>
                <a:spcPct val="90000"/>
              </a:lnSpc>
            </a:pPr>
            <a:r>
              <a:rPr lang="en-GB" sz="1800" dirty="0" smtClean="0"/>
              <a:t>A front title page which may include information such as the name of the author, the audience it is targeted at and the date.</a:t>
            </a:r>
          </a:p>
          <a:p>
            <a:pPr lvl="2" eaLnBrk="1" hangingPunct="1">
              <a:lnSpc>
                <a:spcPct val="90000"/>
              </a:lnSpc>
            </a:pPr>
            <a:r>
              <a:rPr lang="en-GB" sz="1800" dirty="0" smtClean="0"/>
              <a:t>An executive summary of what the report is about and the purpose of the research</a:t>
            </a:r>
          </a:p>
          <a:p>
            <a:pPr lvl="2" eaLnBrk="1" hangingPunct="1">
              <a:lnSpc>
                <a:spcPct val="90000"/>
              </a:lnSpc>
            </a:pPr>
            <a:r>
              <a:rPr lang="en-GB" sz="1800" dirty="0" smtClean="0"/>
              <a:t>A contents page with page numbering</a:t>
            </a:r>
          </a:p>
          <a:p>
            <a:pPr lvl="2" eaLnBrk="1" hangingPunct="1">
              <a:lnSpc>
                <a:spcPct val="90000"/>
              </a:lnSpc>
            </a:pPr>
            <a:r>
              <a:rPr lang="en-GB" sz="1800" dirty="0" smtClean="0"/>
              <a:t>An introduction to the report</a:t>
            </a:r>
          </a:p>
          <a:p>
            <a:pPr lvl="2" eaLnBrk="1" hangingPunct="1">
              <a:lnSpc>
                <a:spcPct val="90000"/>
              </a:lnSpc>
            </a:pPr>
            <a:r>
              <a:rPr lang="en-GB" sz="1800" dirty="0" smtClean="0"/>
              <a:t>Parts of the report to be separated by section headings</a:t>
            </a:r>
          </a:p>
          <a:p>
            <a:pPr lvl="2" eaLnBrk="1" hangingPunct="1">
              <a:lnSpc>
                <a:spcPct val="90000"/>
              </a:lnSpc>
            </a:pPr>
            <a:r>
              <a:rPr lang="en-GB" sz="1800" dirty="0" smtClean="0"/>
              <a:t>Conclusions and perhaps recommendations</a:t>
            </a:r>
          </a:p>
          <a:p>
            <a:pPr lvl="2" eaLnBrk="1" hangingPunct="1">
              <a:lnSpc>
                <a:spcPct val="90000"/>
              </a:lnSpc>
            </a:pPr>
            <a:r>
              <a:rPr lang="en-GB" sz="1800" dirty="0" smtClean="0"/>
              <a:t>A bibliography listing all sources of reference</a:t>
            </a:r>
          </a:p>
          <a:p>
            <a:pPr lvl="2" eaLnBrk="1" hangingPunct="1">
              <a:lnSpc>
                <a:spcPct val="90000"/>
              </a:lnSpc>
            </a:pPr>
            <a:r>
              <a:rPr lang="en-GB" sz="1800" dirty="0" smtClean="0"/>
              <a:t>An appendix with supplementary evidence such as quantitative research data.</a:t>
            </a:r>
          </a:p>
        </p:txBody>
      </p:sp>
    </p:spTree>
    <p:extLst>
      <p:ext uri="{BB962C8B-B14F-4D97-AF65-F5344CB8AC3E}">
        <p14:creationId xmlns:p14="http://schemas.microsoft.com/office/powerpoint/2010/main" val="3557908207"/>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fontAlgn="auto" hangingPunct="1">
              <a:spcAft>
                <a:spcPts val="0"/>
              </a:spcAft>
              <a:defRPr/>
            </a:pPr>
            <a:r>
              <a:rPr lang="en-GB"/>
              <a:t>Non-verbal communication</a:t>
            </a:r>
          </a:p>
        </p:txBody>
      </p:sp>
      <p:sp>
        <p:nvSpPr>
          <p:cNvPr id="22531" name="Rectangle 3"/>
          <p:cNvSpPr>
            <a:spLocks noGrp="1" noChangeArrowheads="1"/>
          </p:cNvSpPr>
          <p:nvPr>
            <p:ph idx="1"/>
          </p:nvPr>
        </p:nvSpPr>
        <p:spPr/>
        <p:txBody>
          <a:bodyPr/>
          <a:lstStyle/>
          <a:p>
            <a:pPr eaLnBrk="1" hangingPunct="1">
              <a:lnSpc>
                <a:spcPct val="80000"/>
              </a:lnSpc>
            </a:pPr>
            <a:r>
              <a:rPr lang="en-GB" sz="2600" b="1" u="sng" dirty="0" smtClean="0"/>
              <a:t>Executive summaries</a:t>
            </a:r>
          </a:p>
          <a:p>
            <a:pPr lvl="1" eaLnBrk="1" hangingPunct="1">
              <a:lnSpc>
                <a:spcPct val="80000"/>
              </a:lnSpc>
            </a:pPr>
            <a:r>
              <a:rPr lang="en-GB" sz="2200" dirty="0" smtClean="0"/>
              <a:t>The increase in the amount of information available has made the executive summary more important.</a:t>
            </a:r>
          </a:p>
          <a:p>
            <a:pPr lvl="1" eaLnBrk="1" hangingPunct="1">
              <a:lnSpc>
                <a:spcPct val="80000"/>
              </a:lnSpc>
            </a:pPr>
            <a:r>
              <a:rPr lang="en-GB" sz="2200" dirty="0" smtClean="0"/>
              <a:t>A condensed version of the report’s content</a:t>
            </a:r>
          </a:p>
          <a:p>
            <a:pPr lvl="2" eaLnBrk="1" hangingPunct="1">
              <a:lnSpc>
                <a:spcPct val="80000"/>
              </a:lnSpc>
            </a:pPr>
            <a:r>
              <a:rPr lang="en-GB" sz="2100" dirty="0" smtClean="0"/>
              <a:t>Scope and purpose of the report</a:t>
            </a:r>
          </a:p>
          <a:p>
            <a:pPr lvl="2" eaLnBrk="1" hangingPunct="1">
              <a:lnSpc>
                <a:spcPct val="80000"/>
              </a:lnSpc>
            </a:pPr>
            <a:r>
              <a:rPr lang="en-GB" sz="2100" dirty="0" smtClean="0"/>
              <a:t>Methodology</a:t>
            </a:r>
          </a:p>
          <a:p>
            <a:pPr lvl="2" eaLnBrk="1" hangingPunct="1">
              <a:lnSpc>
                <a:spcPct val="80000"/>
              </a:lnSpc>
            </a:pPr>
            <a:r>
              <a:rPr lang="en-GB" sz="2100" dirty="0" smtClean="0"/>
              <a:t>Main results and findings</a:t>
            </a:r>
          </a:p>
          <a:p>
            <a:pPr lvl="2" eaLnBrk="1" hangingPunct="1">
              <a:lnSpc>
                <a:spcPct val="80000"/>
              </a:lnSpc>
            </a:pPr>
            <a:r>
              <a:rPr lang="en-GB" sz="2100" dirty="0" smtClean="0"/>
              <a:t>Conclusions and recommendations</a:t>
            </a:r>
          </a:p>
          <a:p>
            <a:pPr lvl="1" eaLnBrk="1" hangingPunct="1">
              <a:lnSpc>
                <a:spcPct val="80000"/>
              </a:lnSpc>
            </a:pPr>
            <a:r>
              <a:rPr lang="en-GB" sz="2200" dirty="0" smtClean="0"/>
              <a:t>The reader of the executive summary is often the decision maker who may have to decide on the course of action based on the report.</a:t>
            </a:r>
          </a:p>
          <a:p>
            <a:pPr lvl="1" eaLnBrk="1" hangingPunct="1">
              <a:lnSpc>
                <a:spcPct val="80000"/>
              </a:lnSpc>
            </a:pPr>
            <a:r>
              <a:rPr lang="en-GB" sz="2200" dirty="0" smtClean="0"/>
              <a:t>They must be accurate as a stand alone document as managers may make decisions solely based on this and not read the original report.</a:t>
            </a:r>
          </a:p>
          <a:p>
            <a:pPr lvl="1" eaLnBrk="1" hangingPunct="1">
              <a:lnSpc>
                <a:spcPct val="80000"/>
              </a:lnSpc>
            </a:pPr>
            <a:endParaRPr lang="en-GB" sz="2200" dirty="0" smtClean="0"/>
          </a:p>
        </p:txBody>
      </p:sp>
    </p:spTree>
    <p:extLst>
      <p:ext uri="{BB962C8B-B14F-4D97-AF65-F5344CB8AC3E}">
        <p14:creationId xmlns:p14="http://schemas.microsoft.com/office/powerpoint/2010/main" val="230361426"/>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fontAlgn="auto" hangingPunct="1">
              <a:spcAft>
                <a:spcPts val="0"/>
              </a:spcAft>
              <a:defRPr/>
            </a:pPr>
            <a:r>
              <a:rPr lang="en-GB"/>
              <a:t>Non-verbal communication</a:t>
            </a:r>
          </a:p>
        </p:txBody>
      </p:sp>
      <p:sp>
        <p:nvSpPr>
          <p:cNvPr id="23555" name="Rectangle 3"/>
          <p:cNvSpPr>
            <a:spLocks noGrp="1" noChangeArrowheads="1"/>
          </p:cNvSpPr>
          <p:nvPr>
            <p:ph idx="1"/>
          </p:nvPr>
        </p:nvSpPr>
        <p:spPr/>
        <p:txBody>
          <a:bodyPr/>
          <a:lstStyle/>
          <a:p>
            <a:pPr eaLnBrk="1" hangingPunct="1"/>
            <a:r>
              <a:rPr lang="en-GB" sz="2600" u="sng" dirty="0" smtClean="0"/>
              <a:t>Abstracts</a:t>
            </a:r>
          </a:p>
          <a:p>
            <a:pPr lvl="1" eaLnBrk="1" hangingPunct="1"/>
            <a:r>
              <a:rPr lang="en-GB" sz="2200" dirty="0" smtClean="0"/>
              <a:t>Abstracts are similar to executive summaries. </a:t>
            </a:r>
          </a:p>
          <a:p>
            <a:pPr lvl="1" eaLnBrk="1" hangingPunct="1"/>
            <a:r>
              <a:rPr lang="en-GB" sz="2200" dirty="0" smtClean="0"/>
              <a:t>However, they do not directly provide any recommendations to the decision maker</a:t>
            </a:r>
          </a:p>
          <a:p>
            <a:pPr lvl="1" eaLnBrk="1" hangingPunct="1"/>
            <a:r>
              <a:rPr lang="en-GB" sz="2200" dirty="0" smtClean="0"/>
              <a:t>Not as long as an executive summary</a:t>
            </a:r>
          </a:p>
          <a:p>
            <a:pPr eaLnBrk="1" hangingPunct="1"/>
            <a:r>
              <a:rPr lang="en-GB" sz="2600" u="sng" dirty="0" smtClean="0"/>
              <a:t>Research proposal</a:t>
            </a:r>
          </a:p>
          <a:p>
            <a:pPr lvl="1" eaLnBrk="1" hangingPunct="1"/>
            <a:r>
              <a:rPr lang="en-GB" sz="2200" dirty="0" smtClean="0"/>
              <a:t>A planning document. It sets out the key issues to be investigated in a Report.</a:t>
            </a:r>
          </a:p>
          <a:p>
            <a:pPr lvl="1" eaLnBrk="1" hangingPunct="1"/>
            <a:r>
              <a:rPr lang="en-GB" sz="2200" dirty="0" smtClean="0"/>
              <a:t>The proposal will contain details of the primary and secondary research to be undertaken and an action plan with dates and identification of any foreseeable problems.</a:t>
            </a:r>
          </a:p>
        </p:txBody>
      </p:sp>
    </p:spTree>
    <p:extLst>
      <p:ext uri="{BB962C8B-B14F-4D97-AF65-F5344CB8AC3E}">
        <p14:creationId xmlns:p14="http://schemas.microsoft.com/office/powerpoint/2010/main" val="2353756048"/>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fontAlgn="auto" hangingPunct="1">
              <a:spcAft>
                <a:spcPts val="0"/>
              </a:spcAft>
              <a:defRPr/>
            </a:pPr>
            <a:r>
              <a:rPr lang="en-GB"/>
              <a:t>Visual communication</a:t>
            </a:r>
          </a:p>
        </p:txBody>
      </p:sp>
      <p:sp>
        <p:nvSpPr>
          <p:cNvPr id="24579" name="Rectangle 3"/>
          <p:cNvSpPr>
            <a:spLocks noGrp="1" noChangeArrowheads="1"/>
          </p:cNvSpPr>
          <p:nvPr>
            <p:ph sz="half" idx="1"/>
          </p:nvPr>
        </p:nvSpPr>
        <p:spPr/>
        <p:txBody>
          <a:bodyPr/>
          <a:lstStyle/>
          <a:p>
            <a:pPr eaLnBrk="1" hangingPunct="1"/>
            <a:r>
              <a:rPr lang="en-GB" sz="2200" b="1" dirty="0" smtClean="0"/>
              <a:t>Advantages of visual communication : -</a:t>
            </a:r>
          </a:p>
          <a:p>
            <a:pPr lvl="1" eaLnBrk="1" hangingPunct="1"/>
            <a:r>
              <a:rPr lang="en-GB" sz="2000" dirty="0" smtClean="0"/>
              <a:t>Be understood easily</a:t>
            </a:r>
          </a:p>
          <a:p>
            <a:pPr lvl="1" eaLnBrk="1" hangingPunct="1"/>
            <a:r>
              <a:rPr lang="en-GB" sz="2000" dirty="0" smtClean="0"/>
              <a:t>Communicate ideas quicker than words</a:t>
            </a:r>
          </a:p>
          <a:p>
            <a:pPr lvl="1" eaLnBrk="1" hangingPunct="1"/>
            <a:r>
              <a:rPr lang="en-GB" sz="2000" dirty="0" smtClean="0"/>
              <a:t>Be often cheaper to produce than a full page of words</a:t>
            </a:r>
          </a:p>
          <a:p>
            <a:pPr lvl="1" eaLnBrk="1" hangingPunct="1"/>
            <a:r>
              <a:rPr lang="en-GB" sz="2000" dirty="0" smtClean="0"/>
              <a:t>Cater for visual learners</a:t>
            </a:r>
          </a:p>
          <a:p>
            <a:pPr lvl="1" eaLnBrk="1" hangingPunct="1"/>
            <a:r>
              <a:rPr lang="en-GB" sz="2000" dirty="0" smtClean="0"/>
              <a:t>May have a longer lasting impact</a:t>
            </a:r>
          </a:p>
        </p:txBody>
      </p:sp>
      <p:sp>
        <p:nvSpPr>
          <p:cNvPr id="24580" name="Rectangle 4"/>
          <p:cNvSpPr>
            <a:spLocks noGrp="1" noChangeArrowheads="1"/>
          </p:cNvSpPr>
          <p:nvPr>
            <p:ph sz="half" idx="2"/>
          </p:nvPr>
        </p:nvSpPr>
        <p:spPr/>
        <p:txBody>
          <a:bodyPr/>
          <a:lstStyle/>
          <a:p>
            <a:pPr eaLnBrk="1" hangingPunct="1"/>
            <a:r>
              <a:rPr lang="en-GB" sz="2200" smtClean="0"/>
              <a:t>Examples include</a:t>
            </a:r>
          </a:p>
          <a:p>
            <a:pPr lvl="1" eaLnBrk="1" hangingPunct="1"/>
            <a:r>
              <a:rPr lang="en-GB" sz="2000" smtClean="0"/>
              <a:t>Bar charts</a:t>
            </a:r>
          </a:p>
          <a:p>
            <a:pPr lvl="1" eaLnBrk="1" hangingPunct="1"/>
            <a:r>
              <a:rPr lang="en-GB" sz="2000" smtClean="0"/>
              <a:t>Pie charts</a:t>
            </a:r>
          </a:p>
          <a:p>
            <a:pPr lvl="1" eaLnBrk="1" hangingPunct="1"/>
            <a:r>
              <a:rPr lang="en-GB" sz="2000" smtClean="0"/>
              <a:t>Line graphs</a:t>
            </a:r>
          </a:p>
          <a:p>
            <a:pPr lvl="1" eaLnBrk="1" hangingPunct="1"/>
            <a:r>
              <a:rPr lang="en-GB" sz="2000" smtClean="0"/>
              <a:t>Histograms</a:t>
            </a:r>
          </a:p>
          <a:p>
            <a:pPr lvl="1" eaLnBrk="1" hangingPunct="1"/>
            <a:r>
              <a:rPr lang="en-GB" sz="2000" smtClean="0"/>
              <a:t>Photographs</a:t>
            </a:r>
          </a:p>
          <a:p>
            <a:pPr lvl="1" eaLnBrk="1" hangingPunct="1"/>
            <a:r>
              <a:rPr lang="en-GB" sz="2000" smtClean="0"/>
              <a:t>Symbols</a:t>
            </a:r>
          </a:p>
          <a:p>
            <a:pPr lvl="1" eaLnBrk="1" hangingPunct="1"/>
            <a:r>
              <a:rPr lang="en-GB" sz="2000" smtClean="0"/>
              <a:t>Tables</a:t>
            </a:r>
          </a:p>
          <a:p>
            <a:pPr lvl="1" eaLnBrk="1" hangingPunct="1"/>
            <a:r>
              <a:rPr lang="en-GB" sz="2000" smtClean="0"/>
              <a:t>Maps</a:t>
            </a:r>
          </a:p>
          <a:p>
            <a:pPr lvl="1" eaLnBrk="1" hangingPunct="1"/>
            <a:r>
              <a:rPr lang="en-GB" sz="2000" smtClean="0"/>
              <a:t>Sketches</a:t>
            </a:r>
          </a:p>
          <a:p>
            <a:pPr lvl="1" eaLnBrk="1" hangingPunct="1"/>
            <a:r>
              <a:rPr lang="en-GB" sz="2000" smtClean="0"/>
              <a:t>Diagrams</a:t>
            </a:r>
          </a:p>
          <a:p>
            <a:pPr eaLnBrk="1" hangingPunct="1"/>
            <a:endParaRPr lang="en-GB" sz="2200" smtClean="0"/>
          </a:p>
        </p:txBody>
      </p:sp>
    </p:spTree>
    <p:extLst>
      <p:ext uri="{BB962C8B-B14F-4D97-AF65-F5344CB8AC3E}">
        <p14:creationId xmlns:p14="http://schemas.microsoft.com/office/powerpoint/2010/main" val="253880913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4579">
                                            <p:txEl>
                                              <p:pRg st="0" end="0"/>
                                            </p:txEl>
                                          </p:spTgt>
                                        </p:tgtEl>
                                        <p:attrNameLst>
                                          <p:attrName>style.visibility</p:attrName>
                                        </p:attrNameLst>
                                      </p:cBhvr>
                                      <p:to>
                                        <p:strVal val="visible"/>
                                      </p:to>
                                    </p:set>
                                    <p:animEffect transition="in" filter="fade">
                                      <p:cBhvr>
                                        <p:cTn id="7" dur="2000"/>
                                        <p:tgtEl>
                                          <p:spTgt spid="24579">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4579">
                                            <p:txEl>
                                              <p:pRg st="1" end="1"/>
                                            </p:txEl>
                                          </p:spTgt>
                                        </p:tgtEl>
                                        <p:attrNameLst>
                                          <p:attrName>style.visibility</p:attrName>
                                        </p:attrNameLst>
                                      </p:cBhvr>
                                      <p:to>
                                        <p:strVal val="visible"/>
                                      </p:to>
                                    </p:set>
                                    <p:animEffect transition="in" filter="fade">
                                      <p:cBhvr>
                                        <p:cTn id="10" dur="2000"/>
                                        <p:tgtEl>
                                          <p:spTgt spid="24579">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4579">
                                            <p:txEl>
                                              <p:pRg st="2" end="2"/>
                                            </p:txEl>
                                          </p:spTgt>
                                        </p:tgtEl>
                                        <p:attrNameLst>
                                          <p:attrName>style.visibility</p:attrName>
                                        </p:attrNameLst>
                                      </p:cBhvr>
                                      <p:to>
                                        <p:strVal val="visible"/>
                                      </p:to>
                                    </p:set>
                                    <p:animEffect transition="in" filter="fade">
                                      <p:cBhvr>
                                        <p:cTn id="13" dur="2000"/>
                                        <p:tgtEl>
                                          <p:spTgt spid="24579">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24579">
                                            <p:txEl>
                                              <p:pRg st="3" end="3"/>
                                            </p:txEl>
                                          </p:spTgt>
                                        </p:tgtEl>
                                        <p:attrNameLst>
                                          <p:attrName>style.visibility</p:attrName>
                                        </p:attrNameLst>
                                      </p:cBhvr>
                                      <p:to>
                                        <p:strVal val="visible"/>
                                      </p:to>
                                    </p:set>
                                    <p:animEffect transition="in" filter="fade">
                                      <p:cBhvr>
                                        <p:cTn id="16" dur="2000"/>
                                        <p:tgtEl>
                                          <p:spTgt spid="24579">
                                            <p:txEl>
                                              <p:pRg st="3" end="3"/>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24579">
                                            <p:txEl>
                                              <p:pRg st="4" end="4"/>
                                            </p:txEl>
                                          </p:spTgt>
                                        </p:tgtEl>
                                        <p:attrNameLst>
                                          <p:attrName>style.visibility</p:attrName>
                                        </p:attrNameLst>
                                      </p:cBhvr>
                                      <p:to>
                                        <p:strVal val="visible"/>
                                      </p:to>
                                    </p:set>
                                    <p:animEffect transition="in" filter="fade">
                                      <p:cBhvr>
                                        <p:cTn id="19" dur="2000"/>
                                        <p:tgtEl>
                                          <p:spTgt spid="24579">
                                            <p:txEl>
                                              <p:pRg st="4" end="4"/>
                                            </p:tx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24579">
                                            <p:txEl>
                                              <p:pRg st="5" end="5"/>
                                            </p:txEl>
                                          </p:spTgt>
                                        </p:tgtEl>
                                        <p:attrNameLst>
                                          <p:attrName>style.visibility</p:attrName>
                                        </p:attrNameLst>
                                      </p:cBhvr>
                                      <p:to>
                                        <p:strVal val="visible"/>
                                      </p:to>
                                    </p:set>
                                    <p:animEffect transition="in" filter="fade">
                                      <p:cBhvr>
                                        <p:cTn id="22" dur="2000"/>
                                        <p:tgtEl>
                                          <p:spTgt spid="2457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9"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2.3 Communication Networks</a:t>
            </a:r>
            <a:endParaRPr lang="en-US" dirty="0"/>
          </a:p>
        </p:txBody>
      </p:sp>
      <p:sp>
        <p:nvSpPr>
          <p:cNvPr id="3" name="Content Placeholder 2"/>
          <p:cNvSpPr>
            <a:spLocks noGrp="1"/>
          </p:cNvSpPr>
          <p:nvPr>
            <p:ph sz="half" idx="1"/>
          </p:nvPr>
        </p:nvSpPr>
        <p:spPr/>
        <p:txBody>
          <a:bodyPr/>
          <a:lstStyle/>
          <a:p>
            <a:endParaRPr lang="en-US"/>
          </a:p>
        </p:txBody>
      </p:sp>
      <p:sp>
        <p:nvSpPr>
          <p:cNvPr id="4" name="Content Placeholder 3"/>
          <p:cNvSpPr>
            <a:spLocks noGrp="1"/>
          </p:cNvSpPr>
          <p:nvPr>
            <p:ph sz="half" idx="2"/>
          </p:nvPr>
        </p:nvSpPr>
        <p:spPr/>
        <p:txBody>
          <a:bodyPr/>
          <a:lstStyle/>
          <a:p>
            <a:endParaRPr lang="en-US"/>
          </a:p>
        </p:txBody>
      </p:sp>
    </p:spTree>
    <p:extLst>
      <p:ext uri="{BB962C8B-B14F-4D97-AF65-F5344CB8AC3E}">
        <p14:creationId xmlns:p14="http://schemas.microsoft.com/office/powerpoint/2010/main" val="12086144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Learning Objectives</a:t>
            </a:r>
            <a:endParaRPr lang="en-US" dirty="0"/>
          </a:p>
        </p:txBody>
      </p:sp>
      <p:sp>
        <p:nvSpPr>
          <p:cNvPr id="3" name="Content Placeholder 2"/>
          <p:cNvSpPr>
            <a:spLocks noGrp="1"/>
          </p:cNvSpPr>
          <p:nvPr>
            <p:ph idx="1"/>
          </p:nvPr>
        </p:nvSpPr>
        <p:spPr/>
        <p:txBody>
          <a:bodyPr/>
          <a:lstStyle/>
          <a:p>
            <a:r>
              <a:rPr lang="en-US" dirty="0" smtClean="0"/>
              <a:t>Barriers to Communication</a:t>
            </a:r>
          </a:p>
          <a:p>
            <a:r>
              <a:rPr lang="en-US" dirty="0" smtClean="0"/>
              <a:t>Formal and Informal Communication</a:t>
            </a:r>
          </a:p>
          <a:p>
            <a:r>
              <a:rPr lang="en-US" dirty="0" smtClean="0"/>
              <a:t>Technological Communication</a:t>
            </a:r>
          </a:p>
          <a:p>
            <a:r>
              <a:rPr lang="en-US" dirty="0" smtClean="0"/>
              <a:t>Factors influencing the choice of Communication</a:t>
            </a:r>
          </a:p>
          <a:p>
            <a:r>
              <a:rPr lang="en-US" dirty="0" smtClean="0"/>
              <a:t>Types of Communication Networks </a:t>
            </a:r>
          </a:p>
          <a:p>
            <a:endParaRPr lang="en-US" dirty="0" smtClean="0"/>
          </a:p>
          <a:p>
            <a:endParaRPr lang="en-US" dirty="0"/>
          </a:p>
        </p:txBody>
      </p:sp>
    </p:spTree>
    <p:extLst>
      <p:ext uri="{BB962C8B-B14F-4D97-AF65-F5344CB8AC3E}">
        <p14:creationId xmlns:p14="http://schemas.microsoft.com/office/powerpoint/2010/main" val="2512607792"/>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304800" y="207810"/>
            <a:ext cx="8686800" cy="838200"/>
          </a:xfrm>
        </p:spPr>
        <p:txBody>
          <a:bodyPr>
            <a:normAutofit fontScale="90000"/>
          </a:bodyPr>
          <a:lstStyle/>
          <a:p>
            <a:pPr eaLnBrk="1" fontAlgn="auto" hangingPunct="1">
              <a:spcAft>
                <a:spcPts val="0"/>
              </a:spcAft>
              <a:defRPr/>
            </a:pPr>
            <a:r>
              <a:rPr lang="en-GB" dirty="0"/>
              <a:t>Formal and informal communication channels</a:t>
            </a:r>
          </a:p>
        </p:txBody>
      </p:sp>
      <p:sp>
        <p:nvSpPr>
          <p:cNvPr id="13315" name="Rectangle 3"/>
          <p:cNvSpPr>
            <a:spLocks noGrp="1" noChangeArrowheads="1"/>
          </p:cNvSpPr>
          <p:nvPr>
            <p:ph idx="1"/>
          </p:nvPr>
        </p:nvSpPr>
        <p:spPr/>
        <p:txBody>
          <a:bodyPr/>
          <a:lstStyle/>
          <a:p>
            <a:pPr lvl="1" eaLnBrk="1" hangingPunct="1"/>
            <a:r>
              <a:rPr lang="en-GB" sz="2200" dirty="0" smtClean="0"/>
              <a:t>The term </a:t>
            </a:r>
            <a:r>
              <a:rPr lang="en-GB" sz="2200" b="1" dirty="0" smtClean="0"/>
              <a:t>channel of communication</a:t>
            </a:r>
            <a:r>
              <a:rPr lang="en-GB" sz="2200" dirty="0" smtClean="0"/>
              <a:t> is the method of communication.</a:t>
            </a:r>
          </a:p>
          <a:p>
            <a:pPr lvl="1" eaLnBrk="1" hangingPunct="1"/>
            <a:r>
              <a:rPr lang="en-GB" sz="2200" dirty="0" smtClean="0">
                <a:solidFill>
                  <a:schemeClr val="tx2"/>
                </a:solidFill>
              </a:rPr>
              <a:t>For example in order to announce an end-of-season sale, managers in a large retail business may choose television advertising.</a:t>
            </a:r>
          </a:p>
          <a:p>
            <a:pPr lvl="1" eaLnBrk="1" hangingPunct="1"/>
            <a:endParaRPr lang="en-GB" sz="2200" dirty="0" smtClean="0"/>
          </a:p>
          <a:p>
            <a:pPr eaLnBrk="1" hangingPunct="1"/>
            <a:r>
              <a:rPr lang="en-GB" sz="2600" dirty="0" smtClean="0"/>
              <a:t>Informal communication- refers to all unofficial channels of that exist among </a:t>
            </a:r>
            <a:r>
              <a:rPr lang="en-GB" sz="2600" b="1" dirty="0" smtClean="0"/>
              <a:t>informal groups</a:t>
            </a:r>
            <a:r>
              <a:rPr lang="en-GB" sz="2600" dirty="0" smtClean="0"/>
              <a:t>.</a:t>
            </a:r>
          </a:p>
          <a:p>
            <a:pPr lvl="1" eaLnBrk="1" hangingPunct="1"/>
            <a:r>
              <a:rPr lang="en-GB" sz="2200" dirty="0" smtClean="0">
                <a:solidFill>
                  <a:schemeClr val="tx2"/>
                </a:solidFill>
              </a:rPr>
              <a:t>An example of informal communication is the </a:t>
            </a:r>
            <a:r>
              <a:rPr lang="en-GB" sz="2200" b="1" dirty="0" smtClean="0">
                <a:solidFill>
                  <a:schemeClr val="tx2"/>
                </a:solidFill>
              </a:rPr>
              <a:t>grapevine, </a:t>
            </a:r>
            <a:r>
              <a:rPr lang="en-GB" sz="2200" dirty="0" smtClean="0">
                <a:solidFill>
                  <a:schemeClr val="tx2"/>
                </a:solidFill>
              </a:rPr>
              <a:t>which is basically </a:t>
            </a:r>
            <a:r>
              <a:rPr lang="en-GB" sz="2200" b="1" u="sng" dirty="0" smtClean="0">
                <a:solidFill>
                  <a:schemeClr val="tx2"/>
                </a:solidFill>
              </a:rPr>
              <a:t>GOSSIP </a:t>
            </a:r>
            <a:r>
              <a:rPr lang="en-GB" sz="2200" dirty="0" smtClean="0">
                <a:solidFill>
                  <a:schemeClr val="tx2"/>
                </a:solidFill>
              </a:rPr>
              <a:t>in the workplace.</a:t>
            </a:r>
          </a:p>
          <a:p>
            <a:pPr lvl="1" eaLnBrk="1" hangingPunct="1"/>
            <a:r>
              <a:rPr lang="en-GB" sz="2200" b="1" dirty="0" smtClean="0"/>
              <a:t>Does informal communication help or hinder the business?</a:t>
            </a:r>
          </a:p>
          <a:p>
            <a:pPr eaLnBrk="1" hangingPunct="1"/>
            <a:endParaRPr lang="en-GB" sz="2600" dirty="0" smtClean="0"/>
          </a:p>
        </p:txBody>
      </p:sp>
    </p:spTree>
    <p:extLst>
      <p:ext uri="{BB962C8B-B14F-4D97-AF65-F5344CB8AC3E}">
        <p14:creationId xmlns:p14="http://schemas.microsoft.com/office/powerpoint/2010/main" val="2242685264"/>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normAutofit fontScale="90000"/>
          </a:bodyPr>
          <a:lstStyle/>
          <a:p>
            <a:pPr eaLnBrk="1" fontAlgn="auto" hangingPunct="1">
              <a:spcAft>
                <a:spcPts val="0"/>
              </a:spcAft>
              <a:defRPr/>
            </a:pPr>
            <a:r>
              <a:rPr lang="en-GB"/>
              <a:t>Benefits of informal communication</a:t>
            </a:r>
          </a:p>
        </p:txBody>
      </p:sp>
      <p:sp>
        <p:nvSpPr>
          <p:cNvPr id="9219" name="Rectangle 3"/>
          <p:cNvSpPr>
            <a:spLocks noGrp="1" noChangeArrowheads="1"/>
          </p:cNvSpPr>
          <p:nvPr>
            <p:ph idx="1"/>
          </p:nvPr>
        </p:nvSpPr>
        <p:spPr/>
        <p:txBody>
          <a:bodyPr>
            <a:normAutofit/>
          </a:bodyPr>
          <a:lstStyle/>
          <a:p>
            <a:pPr eaLnBrk="1" fontAlgn="auto" hangingPunct="1">
              <a:spcAft>
                <a:spcPts val="0"/>
              </a:spcAft>
              <a:buFont typeface="Wingdings 2"/>
              <a:buChar char=""/>
              <a:defRPr/>
            </a:pPr>
            <a:r>
              <a:rPr lang="en-GB" dirty="0">
                <a:solidFill>
                  <a:schemeClr val="tx2"/>
                </a:solidFill>
              </a:rPr>
              <a:t>Can create a sense of belonging in the workplace. People from different departments can talk about non work related issues at their lunch break. </a:t>
            </a:r>
          </a:p>
          <a:p>
            <a:pPr eaLnBrk="1" fontAlgn="auto" hangingPunct="1">
              <a:spcAft>
                <a:spcPts val="0"/>
              </a:spcAft>
              <a:buFont typeface="Wingdings 2"/>
              <a:buChar char=""/>
              <a:defRPr/>
            </a:pPr>
            <a:r>
              <a:rPr lang="en-GB" dirty="0"/>
              <a:t>Can help workers support each other and deal with any anxiety they may have</a:t>
            </a:r>
          </a:p>
          <a:p>
            <a:pPr eaLnBrk="1" fontAlgn="auto" hangingPunct="1">
              <a:spcAft>
                <a:spcPts val="0"/>
              </a:spcAft>
              <a:buFont typeface="Wingdings 2"/>
              <a:buChar char=""/>
              <a:defRPr/>
            </a:pPr>
            <a:r>
              <a:rPr lang="en-GB" dirty="0">
                <a:solidFill>
                  <a:schemeClr val="tx2"/>
                </a:solidFill>
              </a:rPr>
              <a:t>Ideas can be pooled that may not have occurred in more formal channels.</a:t>
            </a:r>
          </a:p>
        </p:txBody>
      </p:sp>
    </p:spTree>
    <p:extLst>
      <p:ext uri="{BB962C8B-B14F-4D97-AF65-F5344CB8AC3E}">
        <p14:creationId xmlns:p14="http://schemas.microsoft.com/office/powerpoint/2010/main" val="361888668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219">
                                            <p:txEl>
                                              <p:pRg st="0" end="0"/>
                                            </p:txEl>
                                          </p:spTgt>
                                        </p:tgtEl>
                                        <p:attrNameLst>
                                          <p:attrName>style.visibility</p:attrName>
                                        </p:attrNameLst>
                                      </p:cBhvr>
                                      <p:to>
                                        <p:strVal val="visible"/>
                                      </p:to>
                                    </p:set>
                                    <p:animEffect transition="in" filter="fade">
                                      <p:cBhvr>
                                        <p:cTn id="7" dur="2000"/>
                                        <p:tgtEl>
                                          <p:spTgt spid="921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219">
                                            <p:txEl>
                                              <p:pRg st="1" end="1"/>
                                            </p:txEl>
                                          </p:spTgt>
                                        </p:tgtEl>
                                        <p:attrNameLst>
                                          <p:attrName>style.visibility</p:attrName>
                                        </p:attrNameLst>
                                      </p:cBhvr>
                                      <p:to>
                                        <p:strVal val="visible"/>
                                      </p:to>
                                    </p:set>
                                    <p:animEffect transition="in" filter="fade">
                                      <p:cBhvr>
                                        <p:cTn id="12" dur="2000"/>
                                        <p:tgtEl>
                                          <p:spTgt spid="921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9219">
                                            <p:txEl>
                                              <p:pRg st="2" end="2"/>
                                            </p:txEl>
                                          </p:spTgt>
                                        </p:tgtEl>
                                        <p:attrNameLst>
                                          <p:attrName>style.visibility</p:attrName>
                                        </p:attrNameLst>
                                      </p:cBhvr>
                                      <p:to>
                                        <p:strVal val="visible"/>
                                      </p:to>
                                    </p:set>
                                    <p:animEffect transition="in" filter="fade">
                                      <p:cBhvr>
                                        <p:cTn id="17" dur="2000"/>
                                        <p:tgtEl>
                                          <p:spTgt spid="921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9"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eaLnBrk="1" fontAlgn="auto" hangingPunct="1">
              <a:spcAft>
                <a:spcPts val="0"/>
              </a:spcAft>
              <a:defRPr/>
            </a:pPr>
            <a:r>
              <a:rPr lang="en-GB" i="1" dirty="0" smtClean="0"/>
              <a:t>2.3 	Communication – verbal and non 	verbal communication methods</a:t>
            </a:r>
            <a:br>
              <a:rPr lang="en-GB" i="1" dirty="0" smtClean="0"/>
            </a:br>
            <a:endParaRPr lang="en-GB" i="1" dirty="0"/>
          </a:p>
        </p:txBody>
      </p:sp>
      <p:sp>
        <p:nvSpPr>
          <p:cNvPr id="3" name="Subtitle 2"/>
          <p:cNvSpPr>
            <a:spLocks noGrp="1"/>
          </p:cNvSpPr>
          <p:nvPr>
            <p:ph type="subTitle" idx="1"/>
          </p:nvPr>
        </p:nvSpPr>
        <p:spPr/>
        <p:txBody>
          <a:bodyPr>
            <a:normAutofit/>
          </a:bodyPr>
          <a:lstStyle/>
          <a:p>
            <a:pPr eaLnBrk="1" fontAlgn="auto" hangingPunct="1">
              <a:spcAft>
                <a:spcPts val="0"/>
              </a:spcAft>
              <a:buFont typeface="Wingdings 2"/>
              <a:buNone/>
              <a:defRPr/>
            </a:pPr>
            <a:r>
              <a:rPr lang="en-GB" dirty="0" smtClean="0"/>
              <a:t>IB Unit 2 Human Resources</a:t>
            </a:r>
            <a:endParaRPr lang="en-GB" dirty="0"/>
          </a:p>
        </p:txBody>
      </p:sp>
    </p:spTree>
    <p:extLst>
      <p:ext uri="{BB962C8B-B14F-4D97-AF65-F5344CB8AC3E}">
        <p14:creationId xmlns:p14="http://schemas.microsoft.com/office/powerpoint/2010/main" val="3312703025"/>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fontAlgn="auto" hangingPunct="1">
              <a:spcAft>
                <a:spcPts val="0"/>
              </a:spcAft>
              <a:defRPr/>
            </a:pPr>
            <a:r>
              <a:rPr lang="en-GB"/>
              <a:t>Formal communication channels</a:t>
            </a:r>
          </a:p>
        </p:txBody>
      </p:sp>
      <p:sp>
        <p:nvSpPr>
          <p:cNvPr id="15363" name="Rectangle 3"/>
          <p:cNvSpPr>
            <a:spLocks noGrp="1" noChangeArrowheads="1"/>
          </p:cNvSpPr>
          <p:nvPr>
            <p:ph idx="1"/>
          </p:nvPr>
        </p:nvSpPr>
        <p:spPr/>
        <p:txBody>
          <a:bodyPr/>
          <a:lstStyle/>
          <a:p>
            <a:pPr eaLnBrk="1" hangingPunct="1"/>
            <a:r>
              <a:rPr lang="en-GB" dirty="0" smtClean="0">
                <a:solidFill>
                  <a:schemeClr val="tx2"/>
                </a:solidFill>
              </a:rPr>
              <a:t>These are official channels of communication</a:t>
            </a:r>
          </a:p>
          <a:p>
            <a:pPr eaLnBrk="1" hangingPunct="1"/>
            <a:r>
              <a:rPr lang="en-GB" dirty="0" smtClean="0"/>
              <a:t>Written communication tends to relate to more formal channels of communication</a:t>
            </a:r>
          </a:p>
          <a:p>
            <a:pPr eaLnBrk="1" hangingPunct="1"/>
            <a:r>
              <a:rPr lang="en-GB" dirty="0" smtClean="0">
                <a:solidFill>
                  <a:schemeClr val="tx2"/>
                </a:solidFill>
              </a:rPr>
              <a:t>Formal communication is directly related to work matters</a:t>
            </a:r>
          </a:p>
        </p:txBody>
      </p:sp>
    </p:spTree>
    <p:extLst>
      <p:ext uri="{BB962C8B-B14F-4D97-AF65-F5344CB8AC3E}">
        <p14:creationId xmlns:p14="http://schemas.microsoft.com/office/powerpoint/2010/main" val="187882930"/>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fontAlgn="auto" hangingPunct="1">
              <a:spcAft>
                <a:spcPts val="0"/>
              </a:spcAft>
              <a:defRPr/>
            </a:pPr>
            <a:r>
              <a:rPr lang="en-GB"/>
              <a:t>ICT</a:t>
            </a:r>
          </a:p>
        </p:txBody>
      </p:sp>
      <p:sp>
        <p:nvSpPr>
          <p:cNvPr id="16387" name="Rectangle 3"/>
          <p:cNvSpPr>
            <a:spLocks noGrp="1" noChangeArrowheads="1"/>
          </p:cNvSpPr>
          <p:nvPr>
            <p:ph idx="1"/>
          </p:nvPr>
        </p:nvSpPr>
        <p:spPr/>
        <p:txBody>
          <a:bodyPr/>
          <a:lstStyle/>
          <a:p>
            <a:pPr eaLnBrk="1" hangingPunct="1"/>
            <a:r>
              <a:rPr lang="en-GB" dirty="0" smtClean="0"/>
              <a:t>Email</a:t>
            </a:r>
          </a:p>
          <a:p>
            <a:pPr lvl="1" eaLnBrk="1" hangingPunct="1"/>
            <a:r>
              <a:rPr lang="en-GB" dirty="0" smtClean="0">
                <a:solidFill>
                  <a:schemeClr val="tx2"/>
                </a:solidFill>
              </a:rPr>
              <a:t>Data is transmitted from one computer to another</a:t>
            </a:r>
          </a:p>
          <a:p>
            <a:pPr lvl="1" eaLnBrk="1" hangingPunct="1"/>
            <a:r>
              <a:rPr lang="en-GB" dirty="0" smtClean="0"/>
              <a:t>Very fast because all the data is already in electronic form</a:t>
            </a:r>
          </a:p>
          <a:p>
            <a:pPr lvl="1" eaLnBrk="1" hangingPunct="1"/>
            <a:r>
              <a:rPr lang="en-GB" dirty="0" smtClean="0">
                <a:solidFill>
                  <a:schemeClr val="tx2"/>
                </a:solidFill>
              </a:rPr>
              <a:t>Data can be sent to many recipients in a small space of time</a:t>
            </a:r>
          </a:p>
          <a:p>
            <a:pPr lvl="1" eaLnBrk="1" hangingPunct="1"/>
            <a:r>
              <a:rPr lang="en-GB" dirty="0" smtClean="0"/>
              <a:t>High set up costs, ongoing costs.</a:t>
            </a:r>
          </a:p>
          <a:p>
            <a:pPr lvl="1" eaLnBrk="1" hangingPunct="1"/>
            <a:r>
              <a:rPr lang="en-GB" dirty="0" smtClean="0">
                <a:solidFill>
                  <a:schemeClr val="tx2"/>
                </a:solidFill>
              </a:rPr>
              <a:t>Data not always secure</a:t>
            </a:r>
          </a:p>
          <a:p>
            <a:pPr lvl="1" eaLnBrk="1" hangingPunct="1"/>
            <a:r>
              <a:rPr lang="en-GB" dirty="0" smtClean="0">
                <a:solidFill>
                  <a:schemeClr val="tx2"/>
                </a:solidFill>
              </a:rPr>
              <a:t>Technology may not always work, e.g. DAA </a:t>
            </a:r>
            <a:r>
              <a:rPr lang="en-GB" dirty="0" err="1" smtClean="0">
                <a:solidFill>
                  <a:schemeClr val="tx2"/>
                </a:solidFill>
              </a:rPr>
              <a:t>WiFi</a:t>
            </a:r>
            <a:r>
              <a:rPr lang="en-GB" dirty="0" smtClean="0">
                <a:solidFill>
                  <a:schemeClr val="tx2"/>
                </a:solidFill>
              </a:rPr>
              <a:t>!</a:t>
            </a:r>
          </a:p>
          <a:p>
            <a:pPr lvl="1" eaLnBrk="1" hangingPunct="1"/>
            <a:endParaRPr lang="en-GB" dirty="0" smtClean="0"/>
          </a:p>
        </p:txBody>
      </p:sp>
    </p:spTree>
    <p:extLst>
      <p:ext uri="{BB962C8B-B14F-4D97-AF65-F5344CB8AC3E}">
        <p14:creationId xmlns:p14="http://schemas.microsoft.com/office/powerpoint/2010/main" val="284303616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6387">
                                            <p:txEl>
                                              <p:pRg st="0" end="0"/>
                                            </p:txEl>
                                          </p:spTgt>
                                        </p:tgtEl>
                                        <p:attrNameLst>
                                          <p:attrName>style.visibility</p:attrName>
                                        </p:attrNameLst>
                                      </p:cBhvr>
                                      <p:to>
                                        <p:strVal val="visible"/>
                                      </p:to>
                                    </p:set>
                                    <p:animEffect transition="in" filter="fade">
                                      <p:cBhvr>
                                        <p:cTn id="7" dur="2000"/>
                                        <p:tgtEl>
                                          <p:spTgt spid="16387">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6387">
                                            <p:txEl>
                                              <p:pRg st="1" end="1"/>
                                            </p:txEl>
                                          </p:spTgt>
                                        </p:tgtEl>
                                        <p:attrNameLst>
                                          <p:attrName>style.visibility</p:attrName>
                                        </p:attrNameLst>
                                      </p:cBhvr>
                                      <p:to>
                                        <p:strVal val="visible"/>
                                      </p:to>
                                    </p:set>
                                    <p:animEffect transition="in" filter="fade">
                                      <p:cBhvr>
                                        <p:cTn id="10" dur="2000"/>
                                        <p:tgtEl>
                                          <p:spTgt spid="16387">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6387">
                                            <p:txEl>
                                              <p:pRg st="2" end="2"/>
                                            </p:txEl>
                                          </p:spTgt>
                                        </p:tgtEl>
                                        <p:attrNameLst>
                                          <p:attrName>style.visibility</p:attrName>
                                        </p:attrNameLst>
                                      </p:cBhvr>
                                      <p:to>
                                        <p:strVal val="visible"/>
                                      </p:to>
                                    </p:set>
                                    <p:animEffect transition="in" filter="fade">
                                      <p:cBhvr>
                                        <p:cTn id="13" dur="2000"/>
                                        <p:tgtEl>
                                          <p:spTgt spid="16387">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16387">
                                            <p:txEl>
                                              <p:pRg st="3" end="3"/>
                                            </p:txEl>
                                          </p:spTgt>
                                        </p:tgtEl>
                                        <p:attrNameLst>
                                          <p:attrName>style.visibility</p:attrName>
                                        </p:attrNameLst>
                                      </p:cBhvr>
                                      <p:to>
                                        <p:strVal val="visible"/>
                                      </p:to>
                                    </p:set>
                                    <p:animEffect transition="in" filter="fade">
                                      <p:cBhvr>
                                        <p:cTn id="16" dur="2000"/>
                                        <p:tgtEl>
                                          <p:spTgt spid="16387">
                                            <p:txEl>
                                              <p:pRg st="3" end="3"/>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16387">
                                            <p:txEl>
                                              <p:pRg st="4" end="4"/>
                                            </p:txEl>
                                          </p:spTgt>
                                        </p:tgtEl>
                                        <p:attrNameLst>
                                          <p:attrName>style.visibility</p:attrName>
                                        </p:attrNameLst>
                                      </p:cBhvr>
                                      <p:to>
                                        <p:strVal val="visible"/>
                                      </p:to>
                                    </p:set>
                                    <p:animEffect transition="in" filter="fade">
                                      <p:cBhvr>
                                        <p:cTn id="19" dur="2000"/>
                                        <p:tgtEl>
                                          <p:spTgt spid="16387">
                                            <p:txEl>
                                              <p:pRg st="4" end="4"/>
                                            </p:tx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16387">
                                            <p:txEl>
                                              <p:pRg st="5" end="5"/>
                                            </p:txEl>
                                          </p:spTgt>
                                        </p:tgtEl>
                                        <p:attrNameLst>
                                          <p:attrName>style.visibility</p:attrName>
                                        </p:attrNameLst>
                                      </p:cBhvr>
                                      <p:to>
                                        <p:strVal val="visible"/>
                                      </p:to>
                                    </p:set>
                                    <p:animEffect transition="in" filter="fade">
                                      <p:cBhvr>
                                        <p:cTn id="22" dur="2000"/>
                                        <p:tgtEl>
                                          <p:spTgt spid="16387">
                                            <p:txEl>
                                              <p:pRg st="5" end="5"/>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16387">
                                            <p:txEl>
                                              <p:pRg st="6" end="6"/>
                                            </p:txEl>
                                          </p:spTgt>
                                        </p:tgtEl>
                                        <p:attrNameLst>
                                          <p:attrName>style.visibility</p:attrName>
                                        </p:attrNameLst>
                                      </p:cBhvr>
                                      <p:to>
                                        <p:strVal val="visible"/>
                                      </p:to>
                                    </p:set>
                                    <p:animEffect transition="in" filter="fade">
                                      <p:cBhvr>
                                        <p:cTn id="25" dur="2000"/>
                                        <p:tgtEl>
                                          <p:spTgt spid="16387">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7"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304800" y="207810"/>
            <a:ext cx="8686800" cy="838200"/>
          </a:xfrm>
        </p:spPr>
        <p:txBody>
          <a:bodyPr>
            <a:normAutofit fontScale="90000"/>
          </a:bodyPr>
          <a:lstStyle/>
          <a:p>
            <a:pPr eaLnBrk="1" fontAlgn="auto" hangingPunct="1">
              <a:spcAft>
                <a:spcPts val="0"/>
              </a:spcAft>
              <a:defRPr/>
            </a:pPr>
            <a:r>
              <a:rPr lang="en-GB" dirty="0"/>
              <a:t>Factors influencing the choice of communication </a:t>
            </a:r>
            <a:r>
              <a:rPr lang="en-GB" dirty="0" smtClean="0"/>
              <a:t>method </a:t>
            </a:r>
            <a:endParaRPr lang="en-GB" dirty="0"/>
          </a:p>
        </p:txBody>
      </p:sp>
      <p:sp>
        <p:nvSpPr>
          <p:cNvPr id="16387" name="Rectangle 3"/>
          <p:cNvSpPr>
            <a:spLocks noGrp="1" noChangeArrowheads="1"/>
          </p:cNvSpPr>
          <p:nvPr>
            <p:ph idx="1"/>
          </p:nvPr>
        </p:nvSpPr>
        <p:spPr>
          <a:xfrm>
            <a:off x="285750" y="1214438"/>
            <a:ext cx="8686800" cy="4525962"/>
          </a:xfrm>
        </p:spPr>
        <p:txBody>
          <a:bodyPr>
            <a:normAutofit fontScale="92500" lnSpcReduction="20000"/>
          </a:bodyPr>
          <a:lstStyle/>
          <a:p>
            <a:pPr eaLnBrk="1" hangingPunct="1">
              <a:lnSpc>
                <a:spcPct val="80000"/>
              </a:lnSpc>
            </a:pPr>
            <a:r>
              <a:rPr lang="en-GB" sz="2100" b="1" u="sng" dirty="0" smtClean="0"/>
              <a:t>Personal preference- </a:t>
            </a:r>
            <a:r>
              <a:rPr lang="en-GB" sz="2100" dirty="0" smtClean="0"/>
              <a:t>Some people may prefer to put things in writing, </a:t>
            </a:r>
          </a:p>
          <a:p>
            <a:pPr eaLnBrk="1" hangingPunct="1">
              <a:lnSpc>
                <a:spcPct val="80000"/>
              </a:lnSpc>
            </a:pPr>
            <a:endParaRPr lang="en-GB" sz="2100" dirty="0" smtClean="0"/>
          </a:p>
          <a:p>
            <a:pPr eaLnBrk="1" hangingPunct="1">
              <a:lnSpc>
                <a:spcPct val="80000"/>
              </a:lnSpc>
            </a:pPr>
            <a:r>
              <a:rPr lang="en-GB" sz="2100" b="1" u="sng" dirty="0" smtClean="0"/>
              <a:t>Organisational structure- </a:t>
            </a:r>
            <a:r>
              <a:rPr lang="en-GB" sz="2100" dirty="0" smtClean="0"/>
              <a:t>a taller structure will require more formal and structured systems</a:t>
            </a:r>
          </a:p>
          <a:p>
            <a:pPr eaLnBrk="1" hangingPunct="1">
              <a:lnSpc>
                <a:spcPct val="80000"/>
              </a:lnSpc>
            </a:pPr>
            <a:endParaRPr lang="en-GB" sz="2100" dirty="0" smtClean="0"/>
          </a:p>
          <a:p>
            <a:pPr eaLnBrk="1" hangingPunct="1">
              <a:lnSpc>
                <a:spcPct val="80000"/>
              </a:lnSpc>
            </a:pPr>
            <a:r>
              <a:rPr lang="en-GB" sz="2100" b="1" u="sng" dirty="0" smtClean="0"/>
              <a:t>Security issues- </a:t>
            </a:r>
            <a:r>
              <a:rPr lang="en-GB" sz="2100" dirty="0" smtClean="0"/>
              <a:t>hard copies maybe kept as well as computer files</a:t>
            </a:r>
          </a:p>
          <a:p>
            <a:pPr eaLnBrk="1" hangingPunct="1">
              <a:lnSpc>
                <a:spcPct val="80000"/>
              </a:lnSpc>
            </a:pPr>
            <a:endParaRPr lang="en-GB" sz="2100" dirty="0" smtClean="0"/>
          </a:p>
          <a:p>
            <a:pPr eaLnBrk="1" hangingPunct="1">
              <a:lnSpc>
                <a:spcPct val="80000"/>
              </a:lnSpc>
            </a:pPr>
            <a:r>
              <a:rPr lang="en-GB" sz="2100" b="1" u="sng" dirty="0" smtClean="0"/>
              <a:t>Ease of use- </a:t>
            </a:r>
            <a:r>
              <a:rPr lang="en-GB" sz="2100" dirty="0" smtClean="0"/>
              <a:t>How is easy is the form of communication you want to use? E.g. sending out flyers. </a:t>
            </a:r>
          </a:p>
          <a:p>
            <a:pPr eaLnBrk="1" hangingPunct="1">
              <a:lnSpc>
                <a:spcPct val="80000"/>
              </a:lnSpc>
            </a:pPr>
            <a:endParaRPr lang="en-GB" sz="2100" dirty="0" smtClean="0"/>
          </a:p>
          <a:p>
            <a:pPr eaLnBrk="1" hangingPunct="1">
              <a:lnSpc>
                <a:spcPct val="80000"/>
              </a:lnSpc>
            </a:pPr>
            <a:r>
              <a:rPr lang="en-GB" sz="2100" b="1" u="sng" dirty="0" smtClean="0"/>
              <a:t>Size of business- </a:t>
            </a:r>
            <a:r>
              <a:rPr lang="en-GB" sz="2100" dirty="0" smtClean="0"/>
              <a:t>a small business/flat organisation may rely on verbal/informal methods</a:t>
            </a:r>
          </a:p>
          <a:p>
            <a:pPr eaLnBrk="1" hangingPunct="1">
              <a:lnSpc>
                <a:spcPct val="80000"/>
              </a:lnSpc>
            </a:pPr>
            <a:endParaRPr lang="en-GB" sz="2100" dirty="0" smtClean="0"/>
          </a:p>
          <a:p>
            <a:pPr eaLnBrk="1" hangingPunct="1">
              <a:lnSpc>
                <a:spcPct val="80000"/>
              </a:lnSpc>
            </a:pPr>
            <a:r>
              <a:rPr lang="en-GB" sz="2100" b="1" u="sng" dirty="0" smtClean="0"/>
              <a:t>Storage issues- </a:t>
            </a:r>
            <a:r>
              <a:rPr lang="en-GB" sz="2100" dirty="0" smtClean="0"/>
              <a:t>An order placed by a customer needs to be recorded, whereas a conversation about a social event does not have to be documented</a:t>
            </a:r>
          </a:p>
          <a:p>
            <a:pPr eaLnBrk="1" hangingPunct="1">
              <a:lnSpc>
                <a:spcPct val="80000"/>
              </a:lnSpc>
            </a:pPr>
            <a:endParaRPr lang="en-GB" sz="2100" dirty="0" smtClean="0"/>
          </a:p>
          <a:p>
            <a:pPr eaLnBrk="1" hangingPunct="1">
              <a:lnSpc>
                <a:spcPct val="80000"/>
              </a:lnSpc>
            </a:pPr>
            <a:r>
              <a:rPr lang="en-GB" sz="2100" b="1" u="sng" dirty="0" smtClean="0"/>
              <a:t>Location of sender and receiver- </a:t>
            </a:r>
            <a:r>
              <a:rPr lang="en-GB" sz="2100" dirty="0" smtClean="0"/>
              <a:t>Time zone differences many influence whether to </a:t>
            </a:r>
            <a:r>
              <a:rPr lang="en-GB" sz="2100" dirty="0" err="1" smtClean="0"/>
              <a:t>skype</a:t>
            </a:r>
            <a:r>
              <a:rPr lang="en-GB" sz="2100" dirty="0" smtClean="0"/>
              <a:t> or just e-mail</a:t>
            </a:r>
          </a:p>
          <a:p>
            <a:pPr eaLnBrk="1" hangingPunct="1">
              <a:lnSpc>
                <a:spcPct val="80000"/>
              </a:lnSpc>
            </a:pPr>
            <a:endParaRPr lang="en-GB" sz="2100" dirty="0" smtClean="0"/>
          </a:p>
          <a:p>
            <a:pPr eaLnBrk="1" hangingPunct="1">
              <a:lnSpc>
                <a:spcPct val="80000"/>
              </a:lnSpc>
            </a:pPr>
            <a:r>
              <a:rPr lang="en-GB" sz="2100" b="1" u="sng" dirty="0" smtClean="0"/>
              <a:t>Cost</a:t>
            </a:r>
            <a:r>
              <a:rPr lang="en-GB" sz="2100" dirty="0" smtClean="0"/>
              <a:t>- Sea mail is cheaper than airmail</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6387">
                                            <p:txEl>
                                              <p:pRg st="0" end="0"/>
                                            </p:txEl>
                                          </p:spTgt>
                                        </p:tgtEl>
                                        <p:attrNameLst>
                                          <p:attrName>style.visibility</p:attrName>
                                        </p:attrNameLst>
                                      </p:cBhvr>
                                      <p:to>
                                        <p:strVal val="visible"/>
                                      </p:to>
                                    </p:set>
                                    <p:animEffect transition="in" filter="fade">
                                      <p:cBhvr>
                                        <p:cTn id="7" dur="2000"/>
                                        <p:tgtEl>
                                          <p:spTgt spid="1638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6387">
                                            <p:txEl>
                                              <p:pRg st="2" end="2"/>
                                            </p:txEl>
                                          </p:spTgt>
                                        </p:tgtEl>
                                        <p:attrNameLst>
                                          <p:attrName>style.visibility</p:attrName>
                                        </p:attrNameLst>
                                      </p:cBhvr>
                                      <p:to>
                                        <p:strVal val="visible"/>
                                      </p:to>
                                    </p:set>
                                    <p:animEffect transition="in" filter="fade">
                                      <p:cBhvr>
                                        <p:cTn id="12" dur="2000"/>
                                        <p:tgtEl>
                                          <p:spTgt spid="16387">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6387">
                                            <p:txEl>
                                              <p:pRg st="4" end="4"/>
                                            </p:txEl>
                                          </p:spTgt>
                                        </p:tgtEl>
                                        <p:attrNameLst>
                                          <p:attrName>style.visibility</p:attrName>
                                        </p:attrNameLst>
                                      </p:cBhvr>
                                      <p:to>
                                        <p:strVal val="visible"/>
                                      </p:to>
                                    </p:set>
                                    <p:animEffect transition="in" filter="fade">
                                      <p:cBhvr>
                                        <p:cTn id="17" dur="2000"/>
                                        <p:tgtEl>
                                          <p:spTgt spid="16387">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6387">
                                            <p:txEl>
                                              <p:pRg st="6" end="6"/>
                                            </p:txEl>
                                          </p:spTgt>
                                        </p:tgtEl>
                                        <p:attrNameLst>
                                          <p:attrName>style.visibility</p:attrName>
                                        </p:attrNameLst>
                                      </p:cBhvr>
                                      <p:to>
                                        <p:strVal val="visible"/>
                                      </p:to>
                                    </p:set>
                                    <p:animEffect transition="in" filter="fade">
                                      <p:cBhvr>
                                        <p:cTn id="22" dur="2000"/>
                                        <p:tgtEl>
                                          <p:spTgt spid="16387">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6387">
                                            <p:txEl>
                                              <p:pRg st="8" end="8"/>
                                            </p:txEl>
                                          </p:spTgt>
                                        </p:tgtEl>
                                        <p:attrNameLst>
                                          <p:attrName>style.visibility</p:attrName>
                                        </p:attrNameLst>
                                      </p:cBhvr>
                                      <p:to>
                                        <p:strVal val="visible"/>
                                      </p:to>
                                    </p:set>
                                    <p:animEffect transition="in" filter="fade">
                                      <p:cBhvr>
                                        <p:cTn id="27" dur="2000"/>
                                        <p:tgtEl>
                                          <p:spTgt spid="16387">
                                            <p:txEl>
                                              <p:pRg st="8" end="8"/>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6387">
                                            <p:txEl>
                                              <p:pRg st="10" end="10"/>
                                            </p:txEl>
                                          </p:spTgt>
                                        </p:tgtEl>
                                        <p:attrNameLst>
                                          <p:attrName>style.visibility</p:attrName>
                                        </p:attrNameLst>
                                      </p:cBhvr>
                                      <p:to>
                                        <p:strVal val="visible"/>
                                      </p:to>
                                    </p:set>
                                    <p:animEffect transition="in" filter="fade">
                                      <p:cBhvr>
                                        <p:cTn id="32" dur="2000"/>
                                        <p:tgtEl>
                                          <p:spTgt spid="16387">
                                            <p:txEl>
                                              <p:pRg st="10" end="1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6387">
                                            <p:txEl>
                                              <p:pRg st="12" end="12"/>
                                            </p:txEl>
                                          </p:spTgt>
                                        </p:tgtEl>
                                        <p:attrNameLst>
                                          <p:attrName>style.visibility</p:attrName>
                                        </p:attrNameLst>
                                      </p:cBhvr>
                                      <p:to>
                                        <p:strVal val="visible"/>
                                      </p:to>
                                    </p:set>
                                    <p:animEffect transition="in" filter="fade">
                                      <p:cBhvr>
                                        <p:cTn id="37" dur="2000"/>
                                        <p:tgtEl>
                                          <p:spTgt spid="16387">
                                            <p:txEl>
                                              <p:pRg st="12" end="12"/>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16387">
                                            <p:txEl>
                                              <p:pRg st="14" end="14"/>
                                            </p:txEl>
                                          </p:spTgt>
                                        </p:tgtEl>
                                        <p:attrNameLst>
                                          <p:attrName>style.visibility</p:attrName>
                                        </p:attrNameLst>
                                      </p:cBhvr>
                                      <p:to>
                                        <p:strVal val="visible"/>
                                      </p:to>
                                    </p:set>
                                    <p:animEffect transition="in" filter="fade">
                                      <p:cBhvr>
                                        <p:cTn id="42" dur="2000"/>
                                        <p:tgtEl>
                                          <p:spTgt spid="16387">
                                            <p:txEl>
                                              <p:pRg st="14" end="1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7"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eaLnBrk="1" hangingPunct="1">
              <a:defRPr/>
            </a:pPr>
            <a:r>
              <a:rPr lang="en-US" dirty="0" smtClean="0"/>
              <a:t>What are the barriers to communication</a:t>
            </a:r>
            <a:endParaRPr lang="en-US" dirty="0"/>
          </a:p>
        </p:txBody>
      </p:sp>
      <p:sp>
        <p:nvSpPr>
          <p:cNvPr id="3" name="Content Placeholder 2"/>
          <p:cNvSpPr>
            <a:spLocks noGrp="1"/>
          </p:cNvSpPr>
          <p:nvPr>
            <p:ph idx="1"/>
          </p:nvPr>
        </p:nvSpPr>
        <p:spPr/>
        <p:txBody>
          <a:bodyPr/>
          <a:lstStyle/>
          <a:p>
            <a:pPr eaLnBrk="1" hangingPunct="1"/>
            <a:endParaRPr lang="en-US" dirty="0" smtClean="0"/>
          </a:p>
        </p:txBody>
      </p:sp>
    </p:spTree>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301752" y="429490"/>
            <a:ext cx="8686800" cy="841248"/>
          </a:xfrm>
        </p:spPr>
        <p:txBody>
          <a:bodyPr/>
          <a:lstStyle/>
          <a:p>
            <a:pPr eaLnBrk="1" fontAlgn="auto" hangingPunct="1">
              <a:spcAft>
                <a:spcPts val="0"/>
              </a:spcAft>
              <a:defRPr/>
            </a:pPr>
            <a:r>
              <a:rPr lang="en-GB" dirty="0"/>
              <a:t>Barriers to effective communication</a:t>
            </a:r>
          </a:p>
        </p:txBody>
      </p:sp>
      <p:sp>
        <p:nvSpPr>
          <p:cNvPr id="18435" name="Rectangle 3"/>
          <p:cNvSpPr>
            <a:spLocks noGrp="1" noChangeArrowheads="1"/>
          </p:cNvSpPr>
          <p:nvPr>
            <p:ph sz="half" idx="1"/>
          </p:nvPr>
        </p:nvSpPr>
        <p:spPr>
          <a:xfrm>
            <a:off x="468313" y="1989138"/>
            <a:ext cx="4038600" cy="4411662"/>
          </a:xfrm>
        </p:spPr>
        <p:txBody>
          <a:bodyPr/>
          <a:lstStyle/>
          <a:p>
            <a:pPr lvl="1" eaLnBrk="1" hangingPunct="1"/>
            <a:r>
              <a:rPr lang="en-GB" sz="2600" smtClean="0"/>
              <a:t>High costs</a:t>
            </a:r>
          </a:p>
          <a:p>
            <a:pPr lvl="1" eaLnBrk="1" hangingPunct="1"/>
            <a:r>
              <a:rPr lang="en-GB" sz="2600" smtClean="0"/>
              <a:t>Technological breakdowns</a:t>
            </a:r>
          </a:p>
          <a:p>
            <a:pPr lvl="1" eaLnBrk="1" hangingPunct="1"/>
            <a:r>
              <a:rPr lang="en-GB" sz="2600" smtClean="0"/>
              <a:t>Language</a:t>
            </a:r>
          </a:p>
          <a:p>
            <a:pPr lvl="1" eaLnBrk="1" hangingPunct="1"/>
            <a:r>
              <a:rPr lang="en-GB" sz="2600" smtClean="0"/>
              <a:t>Accents</a:t>
            </a:r>
          </a:p>
          <a:p>
            <a:pPr lvl="1" eaLnBrk="1" hangingPunct="1"/>
            <a:r>
              <a:rPr lang="en-GB" sz="2600" smtClean="0"/>
              <a:t>Jargon</a:t>
            </a:r>
          </a:p>
          <a:p>
            <a:pPr lvl="1" eaLnBrk="1" hangingPunct="1"/>
            <a:r>
              <a:rPr lang="en-GB" sz="2600" smtClean="0"/>
              <a:t>Different cultures</a:t>
            </a:r>
          </a:p>
          <a:p>
            <a:pPr lvl="1" eaLnBrk="1" hangingPunct="1"/>
            <a:r>
              <a:rPr lang="en-GB" sz="2600" smtClean="0"/>
              <a:t>Poor attitude</a:t>
            </a:r>
          </a:p>
          <a:p>
            <a:pPr lvl="1" eaLnBrk="1" hangingPunct="1"/>
            <a:endParaRPr lang="en-GB" sz="2600" smtClean="0"/>
          </a:p>
          <a:p>
            <a:pPr eaLnBrk="1" hangingPunct="1"/>
            <a:endParaRPr lang="en-GB" sz="2600" smtClean="0"/>
          </a:p>
        </p:txBody>
      </p:sp>
      <p:sp>
        <p:nvSpPr>
          <p:cNvPr id="18436" name="Rectangle 5"/>
          <p:cNvSpPr>
            <a:spLocks noGrp="1" noChangeArrowheads="1"/>
          </p:cNvSpPr>
          <p:nvPr>
            <p:ph sz="half" idx="2"/>
          </p:nvPr>
        </p:nvSpPr>
        <p:spPr>
          <a:xfrm>
            <a:off x="4572000" y="1989138"/>
            <a:ext cx="4038600" cy="4411662"/>
          </a:xfrm>
        </p:spPr>
        <p:txBody>
          <a:bodyPr/>
          <a:lstStyle/>
          <a:p>
            <a:pPr eaLnBrk="1" hangingPunct="1"/>
            <a:r>
              <a:rPr lang="en-GB" sz="2600" smtClean="0"/>
              <a:t>Geographical location</a:t>
            </a:r>
          </a:p>
          <a:p>
            <a:pPr eaLnBrk="1" hangingPunct="1"/>
            <a:r>
              <a:rPr lang="en-GB" sz="2600" smtClean="0"/>
              <a:t>Internal politics</a:t>
            </a:r>
          </a:p>
          <a:p>
            <a:pPr eaLnBrk="1" hangingPunct="1"/>
            <a:r>
              <a:rPr lang="en-GB" sz="2600" smtClean="0"/>
              <a:t>Poor presentation skills</a:t>
            </a:r>
          </a:p>
          <a:p>
            <a:pPr eaLnBrk="1" hangingPunct="1"/>
            <a:r>
              <a:rPr lang="en-GB" sz="2600" smtClean="0"/>
              <a:t>Negative body language</a:t>
            </a:r>
          </a:p>
          <a:p>
            <a:pPr eaLnBrk="1" hangingPunct="1"/>
            <a:r>
              <a:rPr lang="en-GB" sz="2600" smtClean="0"/>
              <a:t>Chinese whispers</a:t>
            </a:r>
          </a:p>
          <a:p>
            <a:pPr eaLnBrk="1" hangingPunct="1"/>
            <a:r>
              <a:rPr lang="en-GB" sz="2600" smtClean="0"/>
              <a:t>Physiological barriers</a:t>
            </a:r>
          </a:p>
          <a:p>
            <a:pPr eaLnBrk="1" hangingPunct="1">
              <a:buFont typeface="Wingdings" pitchFamily="2" charset="2"/>
              <a:buNone/>
            </a:pPr>
            <a:endParaRPr lang="en-GB" sz="2600" smtClean="0"/>
          </a:p>
        </p:txBody>
      </p:sp>
      <p:sp>
        <p:nvSpPr>
          <p:cNvPr id="18437" name="TextBox 5"/>
          <p:cNvSpPr txBox="1">
            <a:spLocks noChangeArrowheads="1"/>
          </p:cNvSpPr>
          <p:nvPr/>
        </p:nvSpPr>
        <p:spPr bwMode="auto">
          <a:xfrm rot="-977102">
            <a:off x="4476750" y="5589588"/>
            <a:ext cx="3786188" cy="523875"/>
          </a:xfrm>
          <a:prstGeom prst="rect">
            <a:avLst/>
          </a:prstGeom>
          <a:noFill/>
          <a:ln w="9525">
            <a:noFill/>
            <a:miter lim="800000"/>
            <a:headEnd/>
            <a:tailEnd/>
          </a:ln>
        </p:spPr>
        <p:txBody>
          <a:bodyPr>
            <a:spAutoFit/>
          </a:bodyPr>
          <a:lstStyle/>
          <a:p>
            <a:pPr algn="ctr"/>
            <a:r>
              <a:rPr lang="en-US" sz="2800"/>
              <a:t>NOISE!!!!!</a:t>
            </a:r>
          </a:p>
        </p:txBody>
      </p:sp>
    </p:spTree>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fontAlgn="auto" hangingPunct="1">
              <a:spcAft>
                <a:spcPts val="0"/>
              </a:spcAft>
              <a:defRPr/>
            </a:pPr>
            <a:r>
              <a:rPr lang="en-GB"/>
              <a:t>Lesson objectives</a:t>
            </a:r>
          </a:p>
        </p:txBody>
      </p:sp>
      <p:sp>
        <p:nvSpPr>
          <p:cNvPr id="19459" name="Rectangle 3"/>
          <p:cNvSpPr>
            <a:spLocks noGrp="1" noChangeArrowheads="1"/>
          </p:cNvSpPr>
          <p:nvPr>
            <p:ph idx="1"/>
          </p:nvPr>
        </p:nvSpPr>
        <p:spPr/>
        <p:txBody>
          <a:bodyPr/>
          <a:lstStyle/>
          <a:p>
            <a:pPr eaLnBrk="1" hangingPunct="1"/>
            <a:r>
              <a:rPr lang="en-GB" smtClean="0"/>
              <a:t>By the end of the lesson, students should be able to: -</a:t>
            </a:r>
          </a:p>
          <a:p>
            <a:pPr eaLnBrk="1" hangingPunct="1"/>
            <a:endParaRPr lang="en-GB" smtClean="0"/>
          </a:p>
          <a:p>
            <a:pPr lvl="1" eaLnBrk="1" hangingPunct="1"/>
            <a:r>
              <a:rPr lang="en-GB" smtClean="0"/>
              <a:t>Understand the different communication networks which exist in an organisation</a:t>
            </a:r>
          </a:p>
          <a:p>
            <a:pPr lvl="1" eaLnBrk="1" hangingPunct="1"/>
            <a:r>
              <a:rPr lang="en-GB" smtClean="0"/>
              <a:t>Evaluate the best communication network to use for a given situation</a:t>
            </a:r>
          </a:p>
        </p:txBody>
      </p:sp>
    </p:spTree>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fontAlgn="auto" hangingPunct="1">
              <a:spcAft>
                <a:spcPts val="0"/>
              </a:spcAft>
              <a:defRPr/>
            </a:pPr>
            <a:r>
              <a:rPr lang="en-GB"/>
              <a:t>Keywords</a:t>
            </a:r>
          </a:p>
        </p:txBody>
      </p:sp>
      <p:sp>
        <p:nvSpPr>
          <p:cNvPr id="20483" name="Rectangle 4"/>
          <p:cNvSpPr>
            <a:spLocks noGrp="1" noChangeArrowheads="1"/>
          </p:cNvSpPr>
          <p:nvPr>
            <p:ph sz="half" idx="1"/>
          </p:nvPr>
        </p:nvSpPr>
        <p:spPr/>
        <p:txBody>
          <a:bodyPr/>
          <a:lstStyle/>
          <a:p>
            <a:pPr eaLnBrk="1" hangingPunct="1"/>
            <a:r>
              <a:rPr lang="en-GB" sz="2600" smtClean="0"/>
              <a:t>Communication network</a:t>
            </a:r>
          </a:p>
          <a:p>
            <a:pPr eaLnBrk="1" hangingPunct="1"/>
            <a:r>
              <a:rPr lang="en-GB" sz="2600" smtClean="0"/>
              <a:t>Centralised networks</a:t>
            </a:r>
          </a:p>
          <a:p>
            <a:pPr eaLnBrk="1" hangingPunct="1"/>
            <a:r>
              <a:rPr lang="en-GB" sz="2600" smtClean="0"/>
              <a:t>Decentralised networks</a:t>
            </a:r>
          </a:p>
          <a:p>
            <a:pPr eaLnBrk="1" hangingPunct="1"/>
            <a:r>
              <a:rPr lang="en-GB" sz="2600" smtClean="0"/>
              <a:t>Wheel network</a:t>
            </a:r>
          </a:p>
        </p:txBody>
      </p:sp>
      <p:sp>
        <p:nvSpPr>
          <p:cNvPr id="20484" name="Rectangle 5"/>
          <p:cNvSpPr>
            <a:spLocks noGrp="1" noChangeArrowheads="1"/>
          </p:cNvSpPr>
          <p:nvPr>
            <p:ph sz="half" idx="2"/>
          </p:nvPr>
        </p:nvSpPr>
        <p:spPr/>
        <p:txBody>
          <a:bodyPr/>
          <a:lstStyle/>
          <a:p>
            <a:pPr eaLnBrk="1" hangingPunct="1"/>
            <a:r>
              <a:rPr lang="en-GB" sz="2600" smtClean="0"/>
              <a:t>Chain network</a:t>
            </a:r>
          </a:p>
          <a:p>
            <a:pPr eaLnBrk="1" hangingPunct="1"/>
            <a:r>
              <a:rPr lang="en-GB" sz="2600" smtClean="0"/>
              <a:t>Y-chain network</a:t>
            </a:r>
          </a:p>
          <a:p>
            <a:pPr eaLnBrk="1" hangingPunct="1"/>
            <a:r>
              <a:rPr lang="en-GB" sz="2600" smtClean="0"/>
              <a:t>Circle network</a:t>
            </a:r>
          </a:p>
          <a:p>
            <a:pPr eaLnBrk="1" hangingPunct="1"/>
            <a:r>
              <a:rPr lang="en-GB" sz="2600" smtClean="0"/>
              <a:t>All channel network</a:t>
            </a:r>
          </a:p>
        </p:txBody>
      </p:sp>
    </p:spTree>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fontAlgn="auto" hangingPunct="1">
              <a:spcAft>
                <a:spcPts val="0"/>
              </a:spcAft>
              <a:defRPr/>
            </a:pPr>
            <a:r>
              <a:rPr lang="en-GB" dirty="0"/>
              <a:t>Communication networks</a:t>
            </a:r>
          </a:p>
        </p:txBody>
      </p:sp>
      <p:sp>
        <p:nvSpPr>
          <p:cNvPr id="21507" name="Rectangle 3"/>
          <p:cNvSpPr>
            <a:spLocks noGrp="1" noChangeArrowheads="1"/>
          </p:cNvSpPr>
          <p:nvPr>
            <p:ph idx="1"/>
          </p:nvPr>
        </p:nvSpPr>
        <p:spPr/>
        <p:txBody>
          <a:bodyPr>
            <a:normAutofit lnSpcReduction="10000"/>
          </a:bodyPr>
          <a:lstStyle/>
          <a:p>
            <a:pPr eaLnBrk="1" hangingPunct="1">
              <a:lnSpc>
                <a:spcPct val="80000"/>
              </a:lnSpc>
            </a:pPr>
            <a:r>
              <a:rPr lang="en-GB" sz="2600" smtClean="0"/>
              <a:t>A communication network shows the routes (links) that allow different parties to communicate a message, for example the actual communication structures within the business.</a:t>
            </a:r>
          </a:p>
          <a:p>
            <a:pPr eaLnBrk="1" hangingPunct="1">
              <a:lnSpc>
                <a:spcPct val="80000"/>
              </a:lnSpc>
            </a:pPr>
            <a:endParaRPr lang="en-GB" sz="2600" smtClean="0"/>
          </a:p>
          <a:p>
            <a:pPr eaLnBrk="1" hangingPunct="1">
              <a:lnSpc>
                <a:spcPct val="80000"/>
              </a:lnSpc>
            </a:pPr>
            <a:r>
              <a:rPr lang="en-GB" sz="2600" smtClean="0"/>
              <a:t>Networks can be used to examine the effectiveness of communication between people.</a:t>
            </a:r>
          </a:p>
          <a:p>
            <a:pPr eaLnBrk="1" hangingPunct="1">
              <a:lnSpc>
                <a:spcPct val="80000"/>
              </a:lnSpc>
            </a:pPr>
            <a:r>
              <a:rPr lang="en-GB" sz="2600" smtClean="0"/>
              <a:t>This is important for manager to know because the success of the organisation depends on the efficiency and productivity of its people.</a:t>
            </a:r>
          </a:p>
          <a:p>
            <a:pPr eaLnBrk="1" hangingPunct="1">
              <a:lnSpc>
                <a:spcPct val="80000"/>
              </a:lnSpc>
            </a:pPr>
            <a:endParaRPr lang="en-GB" sz="2600" smtClean="0"/>
          </a:p>
          <a:p>
            <a:pPr eaLnBrk="1" hangingPunct="1">
              <a:lnSpc>
                <a:spcPct val="80000"/>
              </a:lnSpc>
            </a:pPr>
            <a:r>
              <a:rPr lang="en-GB" sz="2600" smtClean="0"/>
              <a:t>There are two types of communication networks.</a:t>
            </a:r>
          </a:p>
          <a:p>
            <a:pPr lvl="1" eaLnBrk="1" hangingPunct="1">
              <a:lnSpc>
                <a:spcPct val="80000"/>
              </a:lnSpc>
            </a:pPr>
            <a:r>
              <a:rPr lang="en-GB" sz="2200" smtClean="0"/>
              <a:t>Centralised</a:t>
            </a:r>
          </a:p>
          <a:p>
            <a:pPr lvl="1" eaLnBrk="1" hangingPunct="1">
              <a:lnSpc>
                <a:spcPct val="80000"/>
              </a:lnSpc>
            </a:pPr>
            <a:r>
              <a:rPr lang="en-GB" sz="2200" smtClean="0"/>
              <a:t>Decentralised</a:t>
            </a:r>
          </a:p>
        </p:txBody>
      </p:sp>
    </p:spTree>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fontAlgn="auto" hangingPunct="1">
              <a:spcAft>
                <a:spcPts val="0"/>
              </a:spcAft>
              <a:defRPr/>
            </a:pPr>
            <a:r>
              <a:rPr lang="en-GB"/>
              <a:t>Centralised networks</a:t>
            </a:r>
          </a:p>
        </p:txBody>
      </p:sp>
      <p:sp>
        <p:nvSpPr>
          <p:cNvPr id="1048" name="Text Box 28"/>
          <p:cNvSpPr txBox="1">
            <a:spLocks noChangeArrowheads="1"/>
          </p:cNvSpPr>
          <p:nvPr/>
        </p:nvSpPr>
        <p:spPr bwMode="auto">
          <a:xfrm>
            <a:off x="519113" y="1792288"/>
            <a:ext cx="5997575" cy="4664075"/>
          </a:xfrm>
          <a:prstGeom prst="rect">
            <a:avLst/>
          </a:prstGeom>
          <a:noFill/>
          <a:ln w="9525">
            <a:noFill/>
            <a:miter lim="800000"/>
            <a:headEnd/>
            <a:tailEnd/>
          </a:ln>
        </p:spPr>
        <p:txBody>
          <a:bodyPr>
            <a:spAutoFit/>
          </a:bodyPr>
          <a:lstStyle/>
          <a:p>
            <a:pPr>
              <a:buFontTx/>
              <a:buChar char="•"/>
            </a:pPr>
            <a:r>
              <a:rPr lang="en-GB" sz="2000" dirty="0"/>
              <a:t>Centralised methods of communication involve a key player that holds decision making power. </a:t>
            </a:r>
            <a:r>
              <a:rPr lang="en-GB" sz="2000" dirty="0" err="1"/>
              <a:t>Eg</a:t>
            </a:r>
            <a:r>
              <a:rPr lang="en-GB" sz="2000" dirty="0"/>
              <a:t>: -</a:t>
            </a:r>
          </a:p>
          <a:p>
            <a:pPr lvl="1">
              <a:buFontTx/>
              <a:buChar char="•"/>
            </a:pPr>
            <a:r>
              <a:rPr lang="en-GB" sz="2000" dirty="0"/>
              <a:t>Wheel</a:t>
            </a:r>
          </a:p>
          <a:p>
            <a:pPr lvl="1">
              <a:buFontTx/>
              <a:buChar char="•"/>
            </a:pPr>
            <a:r>
              <a:rPr lang="en-GB" sz="2000" dirty="0"/>
              <a:t>Chain</a:t>
            </a:r>
          </a:p>
          <a:p>
            <a:pPr lvl="1">
              <a:buFontTx/>
              <a:buChar char="•"/>
            </a:pPr>
            <a:r>
              <a:rPr lang="en-GB" sz="2000" dirty="0"/>
              <a:t>Y-chain</a:t>
            </a:r>
          </a:p>
          <a:p>
            <a:pPr>
              <a:buFontTx/>
              <a:buChar char="•"/>
            </a:pPr>
            <a:r>
              <a:rPr lang="en-GB" sz="2000" dirty="0"/>
              <a:t>With these methods information passes through a central person.</a:t>
            </a:r>
          </a:p>
          <a:p>
            <a:pPr>
              <a:buFontTx/>
              <a:buChar char="•"/>
            </a:pPr>
            <a:endParaRPr lang="en-GB" sz="2000" dirty="0"/>
          </a:p>
          <a:p>
            <a:pPr>
              <a:buFontTx/>
              <a:buChar char="•"/>
            </a:pPr>
            <a:r>
              <a:rPr lang="en-GB" sz="2000" b="1" dirty="0">
                <a:solidFill>
                  <a:srgbClr val="0070C0"/>
                </a:solidFill>
              </a:rPr>
              <a:t>Wheel network- this method uses an experienced person or team leader at the hub. Others communicate primarily through the person in the centre. This method is useful when quick decision making is required. The person at the centre has control but others still have input.</a:t>
            </a:r>
          </a:p>
          <a:p>
            <a:pPr lvl="1">
              <a:buFontTx/>
              <a:buChar char="•"/>
            </a:pPr>
            <a:endParaRPr lang="en-GB" sz="2000" dirty="0"/>
          </a:p>
        </p:txBody>
      </p:sp>
      <p:grpSp>
        <p:nvGrpSpPr>
          <p:cNvPr id="2" name="Diagram 8"/>
          <p:cNvGrpSpPr>
            <a:grpSpLocks/>
          </p:cNvGrpSpPr>
          <p:nvPr/>
        </p:nvGrpSpPr>
        <p:grpSpPr bwMode="auto">
          <a:xfrm>
            <a:off x="5724525" y="2636838"/>
            <a:ext cx="4151313" cy="2195512"/>
            <a:chOff x="279" y="1049"/>
            <a:chExt cx="5171" cy="2767"/>
          </a:xfrm>
        </p:grpSpPr>
        <p:sp>
          <p:nvSpPr>
            <p:cNvPr id="1027" name="AutoShape 7"/>
            <p:cNvSpPr>
              <a:spLocks noChangeAspect="1" noChangeArrowheads="1" noTextEdit="1"/>
            </p:cNvSpPr>
            <p:nvPr/>
          </p:nvSpPr>
          <p:spPr bwMode="auto">
            <a:xfrm>
              <a:off x="279" y="1049"/>
              <a:ext cx="5171" cy="2767"/>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28" name="_s1028"/>
            <p:cNvSpPr>
              <a:spLocks noChangeShapeType="1"/>
            </p:cNvSpPr>
            <p:nvPr/>
          </p:nvSpPr>
          <p:spPr bwMode="auto">
            <a:xfrm flipH="1" flipV="1">
              <a:off x="2400" y="1878"/>
              <a:ext cx="274" cy="327"/>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ctr" anchorCtr="0" compatLnSpc="1">
              <a:prstTxWarp prst="textNoShape">
                <a:avLst/>
              </a:prstTxWarp>
            </a:bodyPr>
            <a:lstStyle/>
            <a:p>
              <a:endParaRPr lang="en-US"/>
            </a:p>
          </p:txBody>
        </p:sp>
        <p:sp>
          <p:nvSpPr>
            <p:cNvPr id="1029" name="_s1029"/>
            <p:cNvSpPr>
              <a:spLocks noChangeArrowheads="1"/>
            </p:cNvSpPr>
            <p:nvPr/>
          </p:nvSpPr>
          <p:spPr bwMode="auto">
            <a:xfrm>
              <a:off x="1915" y="1356"/>
              <a:ext cx="593" cy="593"/>
            </a:xfrm>
            <a:prstGeom prst="ellipse">
              <a:avLst/>
            </a:prstGeom>
            <a:solidFill>
              <a:schemeClr val="accent1"/>
            </a:solidFill>
            <a:ln w="9525">
              <a:solidFill>
                <a:schemeClr val="tx1"/>
              </a:solidFill>
              <a:round/>
              <a:headEnd/>
              <a:tailEnd/>
            </a:ln>
          </p:spPr>
          <p:txBody>
            <a:bodyPr vert="horz" wrap="none" lIns="0" tIns="0" rIns="0" bIns="0" numCol="1" anchor="ctr" anchorCtr="0" compatLnSpc="1">
              <a:prstTxWarp prst="textNoShape">
                <a:avLst/>
              </a:prstTxWarp>
            </a:bodyPr>
            <a:lstStyle/>
            <a:p>
              <a:endParaRPr lang="en-US"/>
            </a:p>
          </p:txBody>
        </p:sp>
        <p:sp>
          <p:nvSpPr>
            <p:cNvPr id="1030" name="_s1030"/>
            <p:cNvSpPr>
              <a:spLocks noChangeShapeType="1"/>
            </p:cNvSpPr>
            <p:nvPr/>
          </p:nvSpPr>
          <p:spPr bwMode="auto">
            <a:xfrm flipH="1" flipV="1">
              <a:off x="2153" y="2306"/>
              <a:ext cx="420" cy="74"/>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ctr" anchorCtr="0" compatLnSpc="1">
              <a:prstTxWarp prst="textNoShape">
                <a:avLst/>
              </a:prstTxWarp>
            </a:bodyPr>
            <a:lstStyle/>
            <a:p>
              <a:endParaRPr lang="en-US"/>
            </a:p>
          </p:txBody>
        </p:sp>
        <p:sp>
          <p:nvSpPr>
            <p:cNvPr id="1031" name="_s1031"/>
            <p:cNvSpPr>
              <a:spLocks noChangeArrowheads="1"/>
            </p:cNvSpPr>
            <p:nvPr/>
          </p:nvSpPr>
          <p:spPr bwMode="auto">
            <a:xfrm>
              <a:off x="1567" y="1958"/>
              <a:ext cx="593" cy="593"/>
            </a:xfrm>
            <a:prstGeom prst="ellipse">
              <a:avLst/>
            </a:prstGeom>
            <a:solidFill>
              <a:schemeClr val="accent1"/>
            </a:solidFill>
            <a:ln w="9525">
              <a:solidFill>
                <a:schemeClr val="tx1"/>
              </a:solidFill>
              <a:round/>
              <a:headEnd/>
              <a:tailEnd/>
            </a:ln>
          </p:spPr>
          <p:txBody>
            <a:bodyPr vert="horz" wrap="none" lIns="0" tIns="0" rIns="0" bIns="0" numCol="1" anchor="ctr" anchorCtr="0" compatLnSpc="1">
              <a:prstTxWarp prst="textNoShape">
                <a:avLst/>
              </a:prstTxWarp>
            </a:bodyPr>
            <a:lstStyle/>
            <a:p>
              <a:endParaRPr lang="en-US"/>
            </a:p>
          </p:txBody>
        </p:sp>
        <p:sp>
          <p:nvSpPr>
            <p:cNvPr id="1032" name="_s1032"/>
            <p:cNvSpPr>
              <a:spLocks noChangeShapeType="1"/>
            </p:cNvSpPr>
            <p:nvPr/>
          </p:nvSpPr>
          <p:spPr bwMode="auto">
            <a:xfrm flipH="1">
              <a:off x="2239" y="2579"/>
              <a:ext cx="369" cy="214"/>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ctr" anchorCtr="0" compatLnSpc="1">
              <a:prstTxWarp prst="textNoShape">
                <a:avLst/>
              </a:prstTxWarp>
            </a:bodyPr>
            <a:lstStyle/>
            <a:p>
              <a:endParaRPr lang="en-US"/>
            </a:p>
          </p:txBody>
        </p:sp>
        <p:sp>
          <p:nvSpPr>
            <p:cNvPr id="1033" name="_s1033"/>
            <p:cNvSpPr>
              <a:spLocks noChangeArrowheads="1"/>
            </p:cNvSpPr>
            <p:nvPr/>
          </p:nvSpPr>
          <p:spPr bwMode="auto">
            <a:xfrm>
              <a:off x="1688" y="2643"/>
              <a:ext cx="593" cy="593"/>
            </a:xfrm>
            <a:prstGeom prst="ellipse">
              <a:avLst/>
            </a:prstGeom>
            <a:solidFill>
              <a:schemeClr val="accent1"/>
            </a:solidFill>
            <a:ln w="9525">
              <a:solidFill>
                <a:schemeClr val="tx1"/>
              </a:solidFill>
              <a:round/>
              <a:headEnd/>
              <a:tailEnd/>
            </a:ln>
          </p:spPr>
          <p:txBody>
            <a:bodyPr vert="horz" wrap="none" lIns="0" tIns="0" rIns="0" bIns="0" numCol="1" anchor="ctr" anchorCtr="0" compatLnSpc="1">
              <a:prstTxWarp prst="textNoShape">
                <a:avLst/>
              </a:prstTxWarp>
            </a:bodyPr>
            <a:lstStyle/>
            <a:p>
              <a:endParaRPr lang="en-US"/>
            </a:p>
          </p:txBody>
        </p:sp>
        <p:sp>
          <p:nvSpPr>
            <p:cNvPr id="1034" name="_s1034"/>
            <p:cNvSpPr>
              <a:spLocks noChangeShapeType="1"/>
            </p:cNvSpPr>
            <p:nvPr/>
          </p:nvSpPr>
          <p:spPr bwMode="auto">
            <a:xfrm flipH="1">
              <a:off x="2618" y="2709"/>
              <a:ext cx="145" cy="401"/>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ctr" anchorCtr="0" compatLnSpc="1">
              <a:prstTxWarp prst="textNoShape">
                <a:avLst/>
              </a:prstTxWarp>
            </a:bodyPr>
            <a:lstStyle/>
            <a:p>
              <a:endParaRPr lang="en-US"/>
            </a:p>
          </p:txBody>
        </p:sp>
        <p:sp>
          <p:nvSpPr>
            <p:cNvPr id="1035" name="_s1035"/>
            <p:cNvSpPr>
              <a:spLocks noChangeArrowheads="1"/>
            </p:cNvSpPr>
            <p:nvPr/>
          </p:nvSpPr>
          <p:spPr bwMode="auto">
            <a:xfrm>
              <a:off x="2221" y="3090"/>
              <a:ext cx="593" cy="593"/>
            </a:xfrm>
            <a:prstGeom prst="ellipse">
              <a:avLst/>
            </a:prstGeom>
            <a:solidFill>
              <a:schemeClr val="accent1"/>
            </a:solidFill>
            <a:ln w="9525">
              <a:solidFill>
                <a:schemeClr val="tx1"/>
              </a:solidFill>
              <a:round/>
              <a:headEnd/>
              <a:tailEnd/>
            </a:ln>
          </p:spPr>
          <p:txBody>
            <a:bodyPr vert="horz" wrap="none" lIns="0" tIns="0" rIns="0" bIns="0" numCol="1" anchor="ctr" anchorCtr="0" compatLnSpc="1">
              <a:prstTxWarp prst="textNoShape">
                <a:avLst/>
              </a:prstTxWarp>
            </a:bodyPr>
            <a:lstStyle/>
            <a:p>
              <a:endParaRPr lang="en-US"/>
            </a:p>
          </p:txBody>
        </p:sp>
        <p:sp>
          <p:nvSpPr>
            <p:cNvPr id="1036" name="_s1036"/>
            <p:cNvSpPr>
              <a:spLocks noChangeShapeType="1"/>
            </p:cNvSpPr>
            <p:nvPr/>
          </p:nvSpPr>
          <p:spPr bwMode="auto">
            <a:xfrm>
              <a:off x="2965" y="2709"/>
              <a:ext cx="147" cy="40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ctr" anchorCtr="0" compatLnSpc="1">
              <a:prstTxWarp prst="textNoShape">
                <a:avLst/>
              </a:prstTxWarp>
            </a:bodyPr>
            <a:lstStyle/>
            <a:p>
              <a:endParaRPr lang="en-US"/>
            </a:p>
          </p:txBody>
        </p:sp>
        <p:sp>
          <p:nvSpPr>
            <p:cNvPr id="1037" name="_s1037"/>
            <p:cNvSpPr>
              <a:spLocks noChangeArrowheads="1"/>
            </p:cNvSpPr>
            <p:nvPr/>
          </p:nvSpPr>
          <p:spPr bwMode="auto">
            <a:xfrm>
              <a:off x="2916" y="3090"/>
              <a:ext cx="593" cy="593"/>
            </a:xfrm>
            <a:prstGeom prst="ellipse">
              <a:avLst/>
            </a:prstGeom>
            <a:solidFill>
              <a:schemeClr val="accent1"/>
            </a:solidFill>
            <a:ln w="9525">
              <a:solidFill>
                <a:schemeClr val="tx1"/>
              </a:solidFill>
              <a:round/>
              <a:headEnd/>
              <a:tailEnd/>
            </a:ln>
          </p:spPr>
          <p:txBody>
            <a:bodyPr vert="horz" wrap="none" lIns="0" tIns="0" rIns="0" bIns="0" numCol="1" anchor="ctr" anchorCtr="0" compatLnSpc="1">
              <a:prstTxWarp prst="textNoShape">
                <a:avLst/>
              </a:prstTxWarp>
            </a:bodyPr>
            <a:lstStyle/>
            <a:p>
              <a:endParaRPr lang="en-US"/>
            </a:p>
          </p:txBody>
        </p:sp>
        <p:sp>
          <p:nvSpPr>
            <p:cNvPr id="1038" name="_s1038"/>
            <p:cNvSpPr>
              <a:spLocks noChangeShapeType="1"/>
            </p:cNvSpPr>
            <p:nvPr/>
          </p:nvSpPr>
          <p:spPr bwMode="auto">
            <a:xfrm>
              <a:off x="3120" y="2579"/>
              <a:ext cx="370" cy="212"/>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ctr" anchorCtr="0" compatLnSpc="1">
              <a:prstTxWarp prst="textNoShape">
                <a:avLst/>
              </a:prstTxWarp>
            </a:bodyPr>
            <a:lstStyle/>
            <a:p>
              <a:endParaRPr lang="en-US"/>
            </a:p>
          </p:txBody>
        </p:sp>
        <p:sp>
          <p:nvSpPr>
            <p:cNvPr id="1039" name="_s1039"/>
            <p:cNvSpPr>
              <a:spLocks noChangeArrowheads="1"/>
            </p:cNvSpPr>
            <p:nvPr/>
          </p:nvSpPr>
          <p:spPr bwMode="auto">
            <a:xfrm>
              <a:off x="3449" y="2643"/>
              <a:ext cx="593" cy="593"/>
            </a:xfrm>
            <a:prstGeom prst="ellipse">
              <a:avLst/>
            </a:prstGeom>
            <a:solidFill>
              <a:schemeClr val="accent1"/>
            </a:solidFill>
            <a:ln w="9525">
              <a:solidFill>
                <a:schemeClr val="tx1"/>
              </a:solidFill>
              <a:round/>
              <a:headEnd/>
              <a:tailEnd/>
            </a:ln>
          </p:spPr>
          <p:txBody>
            <a:bodyPr vert="horz" wrap="none" lIns="0" tIns="0" rIns="0" bIns="0" numCol="1" anchor="ctr" anchorCtr="0" compatLnSpc="1">
              <a:prstTxWarp prst="textNoShape">
                <a:avLst/>
              </a:prstTxWarp>
            </a:bodyPr>
            <a:lstStyle/>
            <a:p>
              <a:endParaRPr lang="en-US"/>
            </a:p>
          </p:txBody>
        </p:sp>
        <p:sp>
          <p:nvSpPr>
            <p:cNvPr id="1040" name="_s1040"/>
            <p:cNvSpPr>
              <a:spLocks noChangeShapeType="1"/>
            </p:cNvSpPr>
            <p:nvPr/>
          </p:nvSpPr>
          <p:spPr bwMode="auto">
            <a:xfrm flipV="1">
              <a:off x="3155" y="2305"/>
              <a:ext cx="420" cy="75"/>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ctr" anchorCtr="0" compatLnSpc="1">
              <a:prstTxWarp prst="textNoShape">
                <a:avLst/>
              </a:prstTxWarp>
            </a:bodyPr>
            <a:lstStyle/>
            <a:p>
              <a:endParaRPr lang="en-US"/>
            </a:p>
          </p:txBody>
        </p:sp>
        <p:sp>
          <p:nvSpPr>
            <p:cNvPr id="1041" name="_s1041"/>
            <p:cNvSpPr>
              <a:spLocks noChangeArrowheads="1"/>
            </p:cNvSpPr>
            <p:nvPr/>
          </p:nvSpPr>
          <p:spPr bwMode="auto">
            <a:xfrm>
              <a:off x="3570" y="1958"/>
              <a:ext cx="593" cy="593"/>
            </a:xfrm>
            <a:prstGeom prst="ellipse">
              <a:avLst/>
            </a:prstGeom>
            <a:solidFill>
              <a:schemeClr val="accent1"/>
            </a:solidFill>
            <a:ln w="9525">
              <a:solidFill>
                <a:schemeClr val="tx1"/>
              </a:solidFill>
              <a:round/>
              <a:headEnd/>
              <a:tailEnd/>
            </a:ln>
          </p:spPr>
          <p:txBody>
            <a:bodyPr vert="horz" wrap="none" lIns="0" tIns="0" rIns="0" bIns="0" numCol="1" anchor="ctr" anchorCtr="0" compatLnSpc="1">
              <a:prstTxWarp prst="textNoShape">
                <a:avLst/>
              </a:prstTxWarp>
            </a:bodyPr>
            <a:lstStyle/>
            <a:p>
              <a:endParaRPr lang="en-US"/>
            </a:p>
          </p:txBody>
        </p:sp>
        <p:sp>
          <p:nvSpPr>
            <p:cNvPr id="1042" name="_s1042"/>
            <p:cNvSpPr>
              <a:spLocks noChangeShapeType="1"/>
            </p:cNvSpPr>
            <p:nvPr/>
          </p:nvSpPr>
          <p:spPr bwMode="auto">
            <a:xfrm flipV="1">
              <a:off x="3054" y="1878"/>
              <a:ext cx="274" cy="327"/>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ctr" anchorCtr="0" compatLnSpc="1">
              <a:prstTxWarp prst="textNoShape">
                <a:avLst/>
              </a:prstTxWarp>
            </a:bodyPr>
            <a:lstStyle/>
            <a:p>
              <a:endParaRPr lang="en-US"/>
            </a:p>
          </p:txBody>
        </p:sp>
        <p:sp>
          <p:nvSpPr>
            <p:cNvPr id="1043" name="_s1043"/>
            <p:cNvSpPr>
              <a:spLocks noChangeArrowheads="1"/>
            </p:cNvSpPr>
            <p:nvPr/>
          </p:nvSpPr>
          <p:spPr bwMode="auto">
            <a:xfrm>
              <a:off x="3222" y="1356"/>
              <a:ext cx="593" cy="593"/>
            </a:xfrm>
            <a:prstGeom prst="ellipse">
              <a:avLst/>
            </a:prstGeom>
            <a:solidFill>
              <a:schemeClr val="accent1"/>
            </a:solidFill>
            <a:ln w="9525">
              <a:solidFill>
                <a:schemeClr val="tx1"/>
              </a:solidFill>
              <a:round/>
              <a:headEnd/>
              <a:tailEnd/>
            </a:ln>
          </p:spPr>
          <p:txBody>
            <a:bodyPr vert="horz" wrap="none" lIns="0" tIns="0" rIns="0" bIns="0" numCol="1" anchor="ctr" anchorCtr="0" compatLnSpc="1">
              <a:prstTxWarp prst="textNoShape">
                <a:avLst/>
              </a:prstTxWarp>
            </a:bodyPr>
            <a:lstStyle/>
            <a:p>
              <a:endParaRPr lang="en-US"/>
            </a:p>
          </p:txBody>
        </p:sp>
        <p:sp>
          <p:nvSpPr>
            <p:cNvPr id="1044" name="_s1044"/>
            <p:cNvSpPr>
              <a:spLocks noChangeShapeType="1"/>
            </p:cNvSpPr>
            <p:nvPr/>
          </p:nvSpPr>
          <p:spPr bwMode="auto">
            <a:xfrm flipV="1">
              <a:off x="2864" y="1710"/>
              <a:ext cx="0" cy="426"/>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ctr" anchorCtr="0" compatLnSpc="1">
              <a:prstTxWarp prst="textNoShape">
                <a:avLst/>
              </a:prstTxWarp>
            </a:bodyPr>
            <a:lstStyle/>
            <a:p>
              <a:endParaRPr lang="en-US"/>
            </a:p>
          </p:txBody>
        </p:sp>
        <p:sp>
          <p:nvSpPr>
            <p:cNvPr id="1045" name="_s1045"/>
            <p:cNvSpPr>
              <a:spLocks noChangeArrowheads="1"/>
            </p:cNvSpPr>
            <p:nvPr/>
          </p:nvSpPr>
          <p:spPr bwMode="auto">
            <a:xfrm>
              <a:off x="2568" y="1118"/>
              <a:ext cx="593" cy="593"/>
            </a:xfrm>
            <a:prstGeom prst="ellipse">
              <a:avLst/>
            </a:prstGeom>
            <a:solidFill>
              <a:schemeClr val="accent1"/>
            </a:solidFill>
            <a:ln w="9525">
              <a:solidFill>
                <a:schemeClr val="tx1"/>
              </a:solidFill>
              <a:round/>
              <a:headEnd/>
              <a:tailEnd/>
            </a:ln>
          </p:spPr>
          <p:txBody>
            <a:bodyPr vert="horz" wrap="none" lIns="0" tIns="0" rIns="0" bIns="0" numCol="1" anchor="ctr" anchorCtr="0" compatLnSpc="1">
              <a:prstTxWarp prst="textNoShape">
                <a:avLst/>
              </a:prstTxWarp>
            </a:bodyPr>
            <a:lstStyle/>
            <a:p>
              <a:endParaRPr lang="en-US"/>
            </a:p>
          </p:txBody>
        </p:sp>
        <p:sp>
          <p:nvSpPr>
            <p:cNvPr id="1046" name="_s1046"/>
            <p:cNvSpPr>
              <a:spLocks noChangeArrowheads="1"/>
            </p:cNvSpPr>
            <p:nvPr/>
          </p:nvSpPr>
          <p:spPr bwMode="auto">
            <a:xfrm>
              <a:off x="2568" y="2136"/>
              <a:ext cx="593" cy="593"/>
            </a:xfrm>
            <a:prstGeom prst="ellipse">
              <a:avLst/>
            </a:prstGeom>
            <a:solidFill>
              <a:schemeClr val="accent1"/>
            </a:solidFill>
            <a:ln w="9525">
              <a:solidFill>
                <a:schemeClr val="tx1"/>
              </a:solidFill>
              <a:round/>
              <a:headEnd/>
              <a:tailEnd/>
            </a:ln>
          </p:spPr>
          <p:txBody>
            <a:bodyPr vert="horz" wrap="none" lIns="0" tIns="0" rIns="0" bIns="0" numCol="1" anchor="ctr" anchorCtr="0" compatLnSpc="1">
              <a:prstTxWarp prst="textNoShape">
                <a:avLst/>
              </a:prstTxWarp>
            </a:bodyPr>
            <a:lstStyle/>
            <a:p>
              <a:endParaRPr lang="en-US"/>
            </a:p>
          </p:txBody>
        </p:sp>
      </p:grpSp>
    </p:spTree>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fontAlgn="auto" hangingPunct="1">
              <a:spcAft>
                <a:spcPts val="0"/>
              </a:spcAft>
              <a:defRPr/>
            </a:pPr>
            <a:r>
              <a:rPr lang="en-GB"/>
              <a:t>Chain networks</a:t>
            </a:r>
          </a:p>
        </p:txBody>
      </p:sp>
      <p:sp>
        <p:nvSpPr>
          <p:cNvPr id="2060" name="Text Box 26"/>
          <p:cNvSpPr txBox="1">
            <a:spLocks noChangeArrowheads="1"/>
          </p:cNvSpPr>
          <p:nvPr/>
        </p:nvSpPr>
        <p:spPr bwMode="auto">
          <a:xfrm>
            <a:off x="4932363" y="1773238"/>
            <a:ext cx="3743325" cy="2708434"/>
          </a:xfrm>
          <a:prstGeom prst="rect">
            <a:avLst/>
          </a:prstGeom>
          <a:noFill/>
          <a:ln w="9525">
            <a:noFill/>
            <a:miter lim="800000"/>
            <a:headEnd/>
            <a:tailEnd/>
          </a:ln>
        </p:spPr>
        <p:txBody>
          <a:bodyPr>
            <a:spAutoFit/>
          </a:bodyPr>
          <a:lstStyle/>
          <a:p>
            <a:pPr>
              <a:spcBef>
                <a:spcPct val="50000"/>
              </a:spcBef>
              <a:buFontTx/>
              <a:buChar char="•"/>
            </a:pPr>
            <a:r>
              <a:rPr lang="en-GB" sz="2000" dirty="0"/>
              <a:t>Used with organisations with a tall hierarchy</a:t>
            </a:r>
          </a:p>
          <a:p>
            <a:pPr>
              <a:spcBef>
                <a:spcPct val="50000"/>
              </a:spcBef>
              <a:buFontTx/>
              <a:buChar char="•"/>
            </a:pPr>
            <a:r>
              <a:rPr lang="en-GB" sz="2000" dirty="0"/>
              <a:t>A large </a:t>
            </a:r>
            <a:r>
              <a:rPr lang="en-GB" sz="2000" dirty="0" smtClean="0"/>
              <a:t>multinational </a:t>
            </a:r>
            <a:r>
              <a:rPr lang="en-GB" sz="2000" dirty="0"/>
              <a:t>will use this system to pass on information</a:t>
            </a:r>
            <a:r>
              <a:rPr lang="en-GB" sz="2000" dirty="0" smtClean="0"/>
              <a:t>. </a:t>
            </a:r>
            <a:endParaRPr lang="en-GB" sz="2000" dirty="0"/>
          </a:p>
          <a:p>
            <a:pPr>
              <a:spcBef>
                <a:spcPct val="50000"/>
              </a:spcBef>
              <a:buFont typeface="Wingdings" pitchFamily="2" charset="2"/>
              <a:buChar char="ü"/>
            </a:pPr>
            <a:r>
              <a:rPr lang="en-GB" sz="2000" dirty="0"/>
              <a:t>Direction from the leader at the top of the chain</a:t>
            </a:r>
          </a:p>
          <a:p>
            <a:pPr>
              <a:spcBef>
                <a:spcPct val="50000"/>
              </a:spcBef>
              <a:buFont typeface="Wingdings" pitchFamily="2" charset="2"/>
              <a:buChar char="û"/>
            </a:pPr>
            <a:r>
              <a:rPr lang="en-GB" sz="2000" dirty="0"/>
              <a:t>Message can be distorted</a:t>
            </a:r>
          </a:p>
        </p:txBody>
      </p:sp>
      <p:grpSp>
        <p:nvGrpSpPr>
          <p:cNvPr id="2" name="Organization Chart 8"/>
          <p:cNvGrpSpPr>
            <a:grpSpLocks/>
          </p:cNvGrpSpPr>
          <p:nvPr/>
        </p:nvGrpSpPr>
        <p:grpSpPr bwMode="auto">
          <a:xfrm>
            <a:off x="1547813" y="1700213"/>
            <a:ext cx="1708150" cy="4824412"/>
            <a:chOff x="279" y="1049"/>
            <a:chExt cx="864" cy="2028"/>
          </a:xfrm>
        </p:grpSpPr>
        <p:sp>
          <p:nvSpPr>
            <p:cNvPr id="2051" name="AutoShape 7"/>
            <p:cNvSpPr>
              <a:spLocks noChangeAspect="1" noChangeArrowheads="1" noTextEdit="1"/>
            </p:cNvSpPr>
            <p:nvPr/>
          </p:nvSpPr>
          <p:spPr bwMode="auto">
            <a:xfrm>
              <a:off x="279" y="1049"/>
              <a:ext cx="864" cy="2028"/>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cxnSp>
          <p:nvCxnSpPr>
            <p:cNvPr id="2052" name="_s2052"/>
            <p:cNvCxnSpPr>
              <a:cxnSpLocks noChangeShapeType="1"/>
              <a:stCxn id="2058" idx="0"/>
              <a:endCxn id="2057" idx="2"/>
            </p:cNvCxnSpPr>
            <p:nvPr/>
          </p:nvCxnSpPr>
          <p:spPr bwMode="auto">
            <a:xfrm rot="16200000">
              <a:off x="566" y="2642"/>
              <a:ext cx="292" cy="1"/>
            </a:xfrm>
            <a:prstGeom prst="straightConnector1">
              <a:avLst/>
            </a:prstGeom>
            <a:noFill/>
            <a:ln w="28575">
              <a:solidFill>
                <a:schemeClr val="tx1"/>
              </a:solidFill>
              <a:round/>
              <a:headEnd/>
              <a:tailEnd/>
            </a:ln>
            <a:extLst>
              <a:ext uri="{909E8E84-426E-40dd-AFC4-6F175D3DCCD1}">
                <a14:hiddenFill xmlns:a14="http://schemas.microsoft.com/office/drawing/2010/main">
                  <a:noFill/>
                </a14:hiddenFill>
              </a:ext>
            </a:extLst>
          </p:spPr>
        </p:cxnSp>
        <p:cxnSp>
          <p:nvCxnSpPr>
            <p:cNvPr id="2053" name="_s2053"/>
            <p:cNvCxnSpPr>
              <a:cxnSpLocks noChangeShapeType="1"/>
              <a:stCxn id="2057" idx="0"/>
              <a:endCxn id="2056" idx="2"/>
            </p:cNvCxnSpPr>
            <p:nvPr/>
          </p:nvCxnSpPr>
          <p:spPr bwMode="auto">
            <a:xfrm rot="16200000">
              <a:off x="566" y="2062"/>
              <a:ext cx="292" cy="1"/>
            </a:xfrm>
            <a:prstGeom prst="straightConnector1">
              <a:avLst/>
            </a:prstGeom>
            <a:noFill/>
            <a:ln w="28575">
              <a:solidFill>
                <a:schemeClr val="tx1"/>
              </a:solidFill>
              <a:round/>
              <a:headEnd/>
              <a:tailEnd/>
            </a:ln>
            <a:extLst>
              <a:ext uri="{909E8E84-426E-40dd-AFC4-6F175D3DCCD1}">
                <a14:hiddenFill xmlns:a14="http://schemas.microsoft.com/office/drawing/2010/main">
                  <a:noFill/>
                </a14:hiddenFill>
              </a:ext>
            </a:extLst>
          </p:spPr>
        </p:cxnSp>
        <p:cxnSp>
          <p:nvCxnSpPr>
            <p:cNvPr id="2054" name="_s2054"/>
            <p:cNvCxnSpPr>
              <a:cxnSpLocks noChangeShapeType="1"/>
              <a:stCxn id="2056" idx="0"/>
              <a:endCxn id="2055" idx="2"/>
            </p:cNvCxnSpPr>
            <p:nvPr/>
          </p:nvCxnSpPr>
          <p:spPr bwMode="auto">
            <a:xfrm rot="16200000">
              <a:off x="566" y="1482"/>
              <a:ext cx="292" cy="1"/>
            </a:xfrm>
            <a:prstGeom prst="straightConnector1">
              <a:avLst/>
            </a:prstGeom>
            <a:noFill/>
            <a:ln w="28575">
              <a:solidFill>
                <a:schemeClr val="tx1"/>
              </a:solidFill>
              <a:round/>
              <a:headEnd/>
              <a:tailEnd/>
            </a:ln>
            <a:extLst>
              <a:ext uri="{909E8E84-426E-40dd-AFC4-6F175D3DCCD1}">
                <a14:hiddenFill xmlns:a14="http://schemas.microsoft.com/office/drawing/2010/main">
                  <a:noFill/>
                </a14:hiddenFill>
              </a:ext>
            </a:extLst>
          </p:spPr>
        </p:cxnSp>
        <p:sp>
          <p:nvSpPr>
            <p:cNvPr id="2055" name="_s2055"/>
            <p:cNvSpPr>
              <a:spLocks noChangeArrowheads="1"/>
            </p:cNvSpPr>
            <p:nvPr/>
          </p:nvSpPr>
          <p:spPr bwMode="auto">
            <a:xfrm>
              <a:off x="279" y="1049"/>
              <a:ext cx="864" cy="288"/>
            </a:xfrm>
            <a:prstGeom prst="roundRect">
              <a:avLst>
                <a:gd name="adj" fmla="val 16667"/>
              </a:avLst>
            </a:prstGeom>
            <a:solidFill>
              <a:schemeClr val="accent1"/>
            </a:solidFill>
            <a:ln w="9525">
              <a:solidFill>
                <a:schemeClr val="tx1"/>
              </a:solidFill>
              <a:round/>
              <a:headEnd/>
              <a:tailEnd/>
            </a:ln>
          </p:spPr>
          <p:txBody>
            <a:bodyPr vert="horz" wrap="none" lIns="0" tIns="0" rIns="0" bIns="0" numCol="1" anchor="ctr" anchorCtr="0" compatLnSpc="1">
              <a:prstTxWarp prst="textNoShape">
                <a:avLst/>
              </a:prstTxWarp>
            </a:bodyPr>
            <a:lstStyle/>
            <a:p>
              <a:endParaRPr lang="en-US"/>
            </a:p>
          </p:txBody>
        </p:sp>
        <p:sp>
          <p:nvSpPr>
            <p:cNvPr id="2056" name="_s2056"/>
            <p:cNvSpPr>
              <a:spLocks noChangeArrowheads="1"/>
            </p:cNvSpPr>
            <p:nvPr/>
          </p:nvSpPr>
          <p:spPr bwMode="auto">
            <a:xfrm>
              <a:off x="279" y="1629"/>
              <a:ext cx="864" cy="288"/>
            </a:xfrm>
            <a:prstGeom prst="roundRect">
              <a:avLst>
                <a:gd name="adj" fmla="val 16667"/>
              </a:avLst>
            </a:prstGeom>
            <a:solidFill>
              <a:schemeClr val="accent1"/>
            </a:solidFill>
            <a:ln w="9525">
              <a:solidFill>
                <a:schemeClr val="tx1"/>
              </a:solidFill>
              <a:round/>
              <a:headEnd/>
              <a:tailEnd/>
            </a:ln>
          </p:spPr>
          <p:txBody>
            <a:bodyPr vert="horz" wrap="none" lIns="0" tIns="0" rIns="0" bIns="0" numCol="1" anchor="ctr" anchorCtr="0" compatLnSpc="1">
              <a:prstTxWarp prst="textNoShape">
                <a:avLst/>
              </a:prstTxWarp>
            </a:bodyPr>
            <a:lstStyle/>
            <a:p>
              <a:endParaRPr lang="en-US"/>
            </a:p>
          </p:txBody>
        </p:sp>
        <p:sp>
          <p:nvSpPr>
            <p:cNvPr id="2057" name="_s2057"/>
            <p:cNvSpPr>
              <a:spLocks noChangeArrowheads="1"/>
            </p:cNvSpPr>
            <p:nvPr/>
          </p:nvSpPr>
          <p:spPr bwMode="auto">
            <a:xfrm>
              <a:off x="279" y="2209"/>
              <a:ext cx="864" cy="288"/>
            </a:xfrm>
            <a:prstGeom prst="roundRect">
              <a:avLst>
                <a:gd name="adj" fmla="val 16667"/>
              </a:avLst>
            </a:prstGeom>
            <a:solidFill>
              <a:schemeClr val="accent1"/>
            </a:solidFill>
            <a:ln w="9525">
              <a:solidFill>
                <a:schemeClr val="tx1"/>
              </a:solidFill>
              <a:round/>
              <a:headEnd/>
              <a:tailEnd/>
            </a:ln>
          </p:spPr>
          <p:txBody>
            <a:bodyPr vert="horz" wrap="none" lIns="0" tIns="0" rIns="0" bIns="0" numCol="1" anchor="ctr" anchorCtr="0" compatLnSpc="1">
              <a:prstTxWarp prst="textNoShape">
                <a:avLst/>
              </a:prstTxWarp>
            </a:bodyPr>
            <a:lstStyle/>
            <a:p>
              <a:endParaRPr lang="en-US"/>
            </a:p>
          </p:txBody>
        </p:sp>
        <p:sp>
          <p:nvSpPr>
            <p:cNvPr id="2058" name="_s2058"/>
            <p:cNvSpPr>
              <a:spLocks noChangeArrowheads="1"/>
            </p:cNvSpPr>
            <p:nvPr/>
          </p:nvSpPr>
          <p:spPr bwMode="auto">
            <a:xfrm>
              <a:off x="279" y="2789"/>
              <a:ext cx="864" cy="288"/>
            </a:xfrm>
            <a:prstGeom prst="roundRect">
              <a:avLst>
                <a:gd name="adj" fmla="val 16667"/>
              </a:avLst>
            </a:prstGeom>
            <a:solidFill>
              <a:schemeClr val="accent1"/>
            </a:solidFill>
            <a:ln w="9525">
              <a:solidFill>
                <a:schemeClr val="tx1"/>
              </a:solidFill>
              <a:round/>
              <a:headEnd/>
              <a:tailEnd/>
            </a:ln>
          </p:spPr>
          <p:txBody>
            <a:bodyPr vert="horz" wrap="none" lIns="0" tIns="0" rIns="0" bIns="0" numCol="1" anchor="ctr" anchorCtr="0" compatLnSpc="1">
              <a:prstTxWarp prst="textNoShape">
                <a:avLst/>
              </a:prstTxWarp>
            </a:bodyPr>
            <a:lstStyle/>
            <a:p>
              <a:endParaRPr lang="en-US"/>
            </a:p>
          </p:txBody>
        </p:sp>
      </p:gr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060">
                                            <p:txEl>
                                              <p:pRg st="0" end="0"/>
                                            </p:txEl>
                                          </p:spTgt>
                                        </p:tgtEl>
                                        <p:attrNameLst>
                                          <p:attrName>style.visibility</p:attrName>
                                        </p:attrNameLst>
                                      </p:cBhvr>
                                      <p:to>
                                        <p:strVal val="visible"/>
                                      </p:to>
                                    </p:set>
                                    <p:animEffect transition="in" filter="fade">
                                      <p:cBhvr>
                                        <p:cTn id="7" dur="2000"/>
                                        <p:tgtEl>
                                          <p:spTgt spid="206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060">
                                            <p:txEl>
                                              <p:pRg st="1" end="1"/>
                                            </p:txEl>
                                          </p:spTgt>
                                        </p:tgtEl>
                                        <p:attrNameLst>
                                          <p:attrName>style.visibility</p:attrName>
                                        </p:attrNameLst>
                                      </p:cBhvr>
                                      <p:to>
                                        <p:strVal val="visible"/>
                                      </p:to>
                                    </p:set>
                                    <p:animEffect transition="in" filter="fade">
                                      <p:cBhvr>
                                        <p:cTn id="12" dur="2000"/>
                                        <p:tgtEl>
                                          <p:spTgt spid="2060">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060">
                                            <p:txEl>
                                              <p:pRg st="2" end="2"/>
                                            </p:txEl>
                                          </p:spTgt>
                                        </p:tgtEl>
                                        <p:attrNameLst>
                                          <p:attrName>style.visibility</p:attrName>
                                        </p:attrNameLst>
                                      </p:cBhvr>
                                      <p:to>
                                        <p:strVal val="visible"/>
                                      </p:to>
                                    </p:set>
                                    <p:animEffect transition="in" filter="fade">
                                      <p:cBhvr>
                                        <p:cTn id="17" dur="2000"/>
                                        <p:tgtEl>
                                          <p:spTgt spid="2060">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060">
                                            <p:txEl>
                                              <p:pRg st="3" end="3"/>
                                            </p:txEl>
                                          </p:spTgt>
                                        </p:tgtEl>
                                        <p:attrNameLst>
                                          <p:attrName>style.visibility</p:attrName>
                                        </p:attrNameLst>
                                      </p:cBhvr>
                                      <p:to>
                                        <p:strVal val="visible"/>
                                      </p:to>
                                    </p:set>
                                    <p:animEffect transition="in" filter="fade">
                                      <p:cBhvr>
                                        <p:cTn id="22" dur="2000"/>
                                        <p:tgtEl>
                                          <p:spTgt spid="2060">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60"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fontAlgn="auto" hangingPunct="1">
              <a:spcAft>
                <a:spcPts val="0"/>
              </a:spcAft>
              <a:defRPr/>
            </a:pPr>
            <a:r>
              <a:rPr lang="en-GB" dirty="0"/>
              <a:t>Lesson objectives</a:t>
            </a:r>
          </a:p>
        </p:txBody>
      </p:sp>
      <p:sp>
        <p:nvSpPr>
          <p:cNvPr id="12291" name="Rectangle 3"/>
          <p:cNvSpPr>
            <a:spLocks noGrp="1" noChangeArrowheads="1"/>
          </p:cNvSpPr>
          <p:nvPr>
            <p:ph idx="1"/>
          </p:nvPr>
        </p:nvSpPr>
        <p:spPr/>
        <p:txBody>
          <a:bodyPr/>
          <a:lstStyle/>
          <a:p>
            <a:pPr eaLnBrk="1" hangingPunct="1"/>
            <a:r>
              <a:rPr lang="en-GB" smtClean="0"/>
              <a:t>By the end of the lesson, students should be able to: -</a:t>
            </a:r>
          </a:p>
          <a:p>
            <a:pPr lvl="1" eaLnBrk="1" hangingPunct="1"/>
            <a:endParaRPr lang="en-GB" smtClean="0"/>
          </a:p>
          <a:p>
            <a:pPr lvl="1" eaLnBrk="1" hangingPunct="1"/>
            <a:r>
              <a:rPr lang="en-GB" smtClean="0"/>
              <a:t>Define the different methods of communication: oral, written, visual, non verbal.</a:t>
            </a:r>
          </a:p>
          <a:p>
            <a:pPr lvl="1" eaLnBrk="1" hangingPunct="1"/>
            <a:r>
              <a:rPr lang="en-GB" smtClean="0"/>
              <a:t>Analyse the advantages and disadvantages for each method</a:t>
            </a:r>
          </a:p>
          <a:p>
            <a:pPr lvl="1" eaLnBrk="1" hangingPunct="1"/>
            <a:r>
              <a:rPr lang="en-GB" smtClean="0"/>
              <a:t>Identify different methods of communication</a:t>
            </a:r>
          </a:p>
        </p:txBody>
      </p:sp>
    </p:spTree>
    <p:extLst>
      <p:ext uri="{BB962C8B-B14F-4D97-AF65-F5344CB8AC3E}">
        <p14:creationId xmlns:p14="http://schemas.microsoft.com/office/powerpoint/2010/main" val="3360986756"/>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60" name="Rectangle 28"/>
          <p:cNvSpPr>
            <a:spLocks noGrp="1" noChangeArrowheads="1"/>
          </p:cNvSpPr>
          <p:nvPr>
            <p:ph type="title"/>
          </p:nvPr>
        </p:nvSpPr>
        <p:spPr>
          <a:xfrm>
            <a:off x="301752" y="429490"/>
            <a:ext cx="8686800" cy="841248"/>
          </a:xfrm>
        </p:spPr>
        <p:txBody>
          <a:bodyPr/>
          <a:lstStyle/>
          <a:p>
            <a:pPr eaLnBrk="1" fontAlgn="auto" hangingPunct="1">
              <a:spcAft>
                <a:spcPts val="0"/>
              </a:spcAft>
              <a:defRPr/>
            </a:pPr>
            <a:r>
              <a:rPr lang="en-GB" dirty="0"/>
              <a:t>Y-Chain network</a:t>
            </a:r>
          </a:p>
        </p:txBody>
      </p:sp>
      <p:sp>
        <p:nvSpPr>
          <p:cNvPr id="3095" name="Text Box 31"/>
          <p:cNvSpPr txBox="1">
            <a:spLocks noChangeArrowheads="1"/>
          </p:cNvSpPr>
          <p:nvPr/>
        </p:nvSpPr>
        <p:spPr bwMode="auto">
          <a:xfrm>
            <a:off x="4427538" y="1989138"/>
            <a:ext cx="3960812" cy="4489450"/>
          </a:xfrm>
          <a:prstGeom prst="rect">
            <a:avLst/>
          </a:prstGeom>
          <a:noFill/>
          <a:ln w="9525">
            <a:noFill/>
            <a:miter lim="800000"/>
            <a:headEnd/>
            <a:tailEnd/>
          </a:ln>
        </p:spPr>
        <p:txBody>
          <a:bodyPr>
            <a:spAutoFit/>
          </a:bodyPr>
          <a:lstStyle/>
          <a:p>
            <a:pPr>
              <a:spcBef>
                <a:spcPct val="50000"/>
              </a:spcBef>
              <a:buFontTx/>
              <a:buChar char="•"/>
            </a:pPr>
            <a:r>
              <a:rPr lang="en-GB" dirty="0"/>
              <a:t>The Y-chain structure is similar to the chain method, except the information is passed onto several different parties.</a:t>
            </a:r>
          </a:p>
          <a:p>
            <a:pPr>
              <a:spcBef>
                <a:spcPct val="50000"/>
              </a:spcBef>
              <a:buFontTx/>
              <a:buChar char="•"/>
            </a:pPr>
            <a:r>
              <a:rPr lang="en-GB" dirty="0" err="1"/>
              <a:t>Eg</a:t>
            </a:r>
            <a:r>
              <a:rPr lang="en-GB" dirty="0"/>
              <a:t> In a school the principal may pass on the information to her two deputy principles</a:t>
            </a:r>
          </a:p>
          <a:p>
            <a:pPr>
              <a:spcBef>
                <a:spcPct val="50000"/>
              </a:spcBef>
              <a:buFont typeface="Wingdings" pitchFamily="2" charset="2"/>
              <a:buChar char="ü"/>
            </a:pPr>
            <a:r>
              <a:rPr lang="en-GB" dirty="0"/>
              <a:t>A large organisation can pass on information to shareholders and customers</a:t>
            </a:r>
          </a:p>
          <a:p>
            <a:pPr>
              <a:spcBef>
                <a:spcPct val="50000"/>
              </a:spcBef>
              <a:buFont typeface="Wingdings" pitchFamily="2" charset="2"/>
              <a:buChar char="û"/>
            </a:pPr>
            <a:r>
              <a:rPr lang="en-GB" dirty="0"/>
              <a:t>The central person can be overloaded</a:t>
            </a:r>
          </a:p>
          <a:p>
            <a:pPr>
              <a:spcBef>
                <a:spcPct val="50000"/>
              </a:spcBef>
              <a:buFont typeface="Wingdings" pitchFamily="2" charset="2"/>
              <a:buChar char="û"/>
            </a:pPr>
            <a:r>
              <a:rPr lang="en-GB" dirty="0"/>
              <a:t>People lower in the organisation can feel isolated</a:t>
            </a:r>
          </a:p>
        </p:txBody>
      </p:sp>
      <p:grpSp>
        <p:nvGrpSpPr>
          <p:cNvPr id="2" name="Organization Chart 7"/>
          <p:cNvGrpSpPr>
            <a:grpSpLocks/>
          </p:cNvGrpSpPr>
          <p:nvPr/>
        </p:nvGrpSpPr>
        <p:grpSpPr bwMode="auto">
          <a:xfrm>
            <a:off x="1476375" y="1773238"/>
            <a:ext cx="2173288" cy="2374900"/>
            <a:chOff x="279" y="1049"/>
            <a:chExt cx="1872" cy="1152"/>
          </a:xfrm>
        </p:grpSpPr>
        <p:sp>
          <p:nvSpPr>
            <p:cNvPr id="3075" name="AutoShape 6"/>
            <p:cNvSpPr>
              <a:spLocks noChangeAspect="1" noChangeArrowheads="1" noTextEdit="1"/>
            </p:cNvSpPr>
            <p:nvPr/>
          </p:nvSpPr>
          <p:spPr bwMode="auto">
            <a:xfrm>
              <a:off x="279" y="1049"/>
              <a:ext cx="1872" cy="1152"/>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cxnSp>
          <p:nvCxnSpPr>
            <p:cNvPr id="3076" name="_s3076"/>
            <p:cNvCxnSpPr>
              <a:cxnSpLocks noChangeShapeType="1"/>
              <a:stCxn id="3084" idx="0"/>
              <a:endCxn id="3082" idx="2"/>
            </p:cNvCxnSpPr>
            <p:nvPr/>
          </p:nvCxnSpPr>
          <p:spPr bwMode="auto">
            <a:xfrm rot="16200000">
              <a:off x="1648" y="1840"/>
              <a:ext cx="144" cy="1"/>
            </a:xfrm>
            <a:prstGeom prst="straightConnector1">
              <a:avLst/>
            </a:prstGeom>
            <a:noFill/>
            <a:ln w="28575">
              <a:solidFill>
                <a:schemeClr val="tx1"/>
              </a:solidFill>
              <a:round/>
              <a:headEnd/>
              <a:tailEnd/>
            </a:ln>
            <a:extLst>
              <a:ext uri="{909E8E84-426E-40dd-AFC4-6F175D3DCCD1}">
                <a14:hiddenFill xmlns:a14="http://schemas.microsoft.com/office/drawing/2010/main">
                  <a:noFill/>
                </a14:hiddenFill>
              </a:ext>
            </a:extLst>
          </p:spPr>
        </p:cxnSp>
        <p:cxnSp>
          <p:nvCxnSpPr>
            <p:cNvPr id="3077" name="_s3077"/>
            <p:cNvCxnSpPr>
              <a:cxnSpLocks noChangeShapeType="1"/>
              <a:stCxn id="3083" idx="0"/>
              <a:endCxn id="3081" idx="2"/>
            </p:cNvCxnSpPr>
            <p:nvPr/>
          </p:nvCxnSpPr>
          <p:spPr bwMode="auto">
            <a:xfrm rot="16200000">
              <a:off x="640" y="1840"/>
              <a:ext cx="144" cy="1"/>
            </a:xfrm>
            <a:prstGeom prst="straightConnector1">
              <a:avLst/>
            </a:prstGeom>
            <a:noFill/>
            <a:ln w="28575">
              <a:solidFill>
                <a:schemeClr val="tx1"/>
              </a:solidFill>
              <a:round/>
              <a:headEnd/>
              <a:tailEnd/>
            </a:ln>
            <a:extLst>
              <a:ext uri="{909E8E84-426E-40dd-AFC4-6F175D3DCCD1}">
                <a14:hiddenFill xmlns:a14="http://schemas.microsoft.com/office/drawing/2010/main">
                  <a:noFill/>
                </a14:hiddenFill>
              </a:ext>
            </a:extLst>
          </p:spPr>
        </p:cxnSp>
        <p:cxnSp>
          <p:nvCxnSpPr>
            <p:cNvPr id="3078" name="_s3078"/>
            <p:cNvCxnSpPr>
              <a:cxnSpLocks noChangeShapeType="1"/>
              <a:stCxn id="3082" idx="0"/>
              <a:endCxn id="3080" idx="2"/>
            </p:cNvCxnSpPr>
            <p:nvPr/>
          </p:nvCxnSpPr>
          <p:spPr bwMode="auto">
            <a:xfrm rot="5400000" flipH="1">
              <a:off x="1395" y="1157"/>
              <a:ext cx="144" cy="504"/>
            </a:xfrm>
            <a:prstGeom prst="bentConnector3">
              <a:avLst>
                <a:gd name="adj1" fmla="val 38505"/>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3079" name="_s3079"/>
            <p:cNvCxnSpPr>
              <a:cxnSpLocks noChangeShapeType="1"/>
              <a:stCxn id="3081" idx="0"/>
              <a:endCxn id="3080" idx="2"/>
            </p:cNvCxnSpPr>
            <p:nvPr/>
          </p:nvCxnSpPr>
          <p:spPr bwMode="auto">
            <a:xfrm rot="16200000">
              <a:off x="891" y="1157"/>
              <a:ext cx="144" cy="504"/>
            </a:xfrm>
            <a:prstGeom prst="bentConnector3">
              <a:avLst>
                <a:gd name="adj1" fmla="val 38505"/>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sp>
          <p:nvSpPr>
            <p:cNvPr id="3080" name="_s3080"/>
            <p:cNvSpPr>
              <a:spLocks noChangeArrowheads="1"/>
            </p:cNvSpPr>
            <p:nvPr/>
          </p:nvSpPr>
          <p:spPr bwMode="auto">
            <a:xfrm>
              <a:off x="783" y="1049"/>
              <a:ext cx="864" cy="288"/>
            </a:xfrm>
            <a:prstGeom prst="roundRect">
              <a:avLst>
                <a:gd name="adj" fmla="val 16667"/>
              </a:avLst>
            </a:prstGeom>
            <a:solidFill>
              <a:schemeClr val="accent1"/>
            </a:solidFill>
            <a:ln w="9525">
              <a:solidFill>
                <a:schemeClr val="tx1"/>
              </a:solidFill>
              <a:round/>
              <a:headEnd/>
              <a:tailEnd/>
            </a:ln>
          </p:spPr>
          <p:txBody>
            <a:bodyPr vert="horz" wrap="none" lIns="0" tIns="0" rIns="0" bIns="0" numCol="1" anchor="ctr" anchorCtr="0" compatLnSpc="1">
              <a:prstTxWarp prst="textNoShape">
                <a:avLst/>
              </a:prstTxWarp>
            </a:bodyPr>
            <a:lstStyle/>
            <a:p>
              <a:endParaRPr lang="en-US"/>
            </a:p>
          </p:txBody>
        </p:sp>
        <p:sp>
          <p:nvSpPr>
            <p:cNvPr id="3081" name="_s3081"/>
            <p:cNvSpPr>
              <a:spLocks noChangeArrowheads="1"/>
            </p:cNvSpPr>
            <p:nvPr/>
          </p:nvSpPr>
          <p:spPr bwMode="auto">
            <a:xfrm>
              <a:off x="279" y="1481"/>
              <a:ext cx="864" cy="288"/>
            </a:xfrm>
            <a:prstGeom prst="roundRect">
              <a:avLst>
                <a:gd name="adj" fmla="val 16667"/>
              </a:avLst>
            </a:prstGeom>
            <a:solidFill>
              <a:schemeClr val="accent1"/>
            </a:solidFill>
            <a:ln w="9525">
              <a:solidFill>
                <a:schemeClr val="tx1"/>
              </a:solidFill>
              <a:round/>
              <a:headEnd/>
              <a:tailEnd/>
            </a:ln>
          </p:spPr>
          <p:txBody>
            <a:bodyPr vert="horz" wrap="none" lIns="0" tIns="0" rIns="0" bIns="0" numCol="1" anchor="ctr" anchorCtr="0" compatLnSpc="1">
              <a:prstTxWarp prst="textNoShape">
                <a:avLst/>
              </a:prstTxWarp>
            </a:bodyPr>
            <a:lstStyle/>
            <a:p>
              <a:endParaRPr lang="en-US"/>
            </a:p>
          </p:txBody>
        </p:sp>
        <p:sp>
          <p:nvSpPr>
            <p:cNvPr id="3082" name="_s3082"/>
            <p:cNvSpPr>
              <a:spLocks noChangeArrowheads="1"/>
            </p:cNvSpPr>
            <p:nvPr/>
          </p:nvSpPr>
          <p:spPr bwMode="auto">
            <a:xfrm>
              <a:off x="1287" y="1481"/>
              <a:ext cx="864" cy="288"/>
            </a:xfrm>
            <a:prstGeom prst="roundRect">
              <a:avLst>
                <a:gd name="adj" fmla="val 16667"/>
              </a:avLst>
            </a:prstGeom>
            <a:solidFill>
              <a:schemeClr val="accent1"/>
            </a:solidFill>
            <a:ln w="9525">
              <a:solidFill>
                <a:schemeClr val="tx1"/>
              </a:solidFill>
              <a:round/>
              <a:headEnd/>
              <a:tailEnd/>
            </a:ln>
          </p:spPr>
          <p:txBody>
            <a:bodyPr vert="horz" wrap="none" lIns="0" tIns="0" rIns="0" bIns="0" numCol="1" anchor="ctr" anchorCtr="0" compatLnSpc="1">
              <a:prstTxWarp prst="textNoShape">
                <a:avLst/>
              </a:prstTxWarp>
            </a:bodyPr>
            <a:lstStyle/>
            <a:p>
              <a:endParaRPr lang="en-US"/>
            </a:p>
          </p:txBody>
        </p:sp>
        <p:sp>
          <p:nvSpPr>
            <p:cNvPr id="3083" name="_s3083"/>
            <p:cNvSpPr>
              <a:spLocks noChangeArrowheads="1"/>
            </p:cNvSpPr>
            <p:nvPr/>
          </p:nvSpPr>
          <p:spPr bwMode="auto">
            <a:xfrm>
              <a:off x="279" y="1913"/>
              <a:ext cx="864" cy="288"/>
            </a:xfrm>
            <a:prstGeom prst="roundRect">
              <a:avLst>
                <a:gd name="adj" fmla="val 16667"/>
              </a:avLst>
            </a:prstGeom>
            <a:solidFill>
              <a:schemeClr val="accent1"/>
            </a:solidFill>
            <a:ln w="9525">
              <a:solidFill>
                <a:schemeClr val="tx1"/>
              </a:solidFill>
              <a:round/>
              <a:headEnd/>
              <a:tailEnd/>
            </a:ln>
          </p:spPr>
          <p:txBody>
            <a:bodyPr vert="horz" wrap="none" lIns="0" tIns="0" rIns="0" bIns="0" numCol="1" anchor="ctr" anchorCtr="0" compatLnSpc="1">
              <a:prstTxWarp prst="textNoShape">
                <a:avLst/>
              </a:prstTxWarp>
            </a:bodyPr>
            <a:lstStyle/>
            <a:p>
              <a:endParaRPr lang="en-US"/>
            </a:p>
          </p:txBody>
        </p:sp>
        <p:sp>
          <p:nvSpPr>
            <p:cNvPr id="3084" name="_s3084"/>
            <p:cNvSpPr>
              <a:spLocks noChangeArrowheads="1"/>
            </p:cNvSpPr>
            <p:nvPr/>
          </p:nvSpPr>
          <p:spPr bwMode="auto">
            <a:xfrm>
              <a:off x="1287" y="1913"/>
              <a:ext cx="864" cy="288"/>
            </a:xfrm>
            <a:prstGeom prst="roundRect">
              <a:avLst>
                <a:gd name="adj" fmla="val 16667"/>
              </a:avLst>
            </a:prstGeom>
            <a:solidFill>
              <a:schemeClr val="accent1"/>
            </a:solidFill>
            <a:ln w="9525">
              <a:solidFill>
                <a:schemeClr val="tx1"/>
              </a:solidFill>
              <a:round/>
              <a:headEnd/>
              <a:tailEnd/>
            </a:ln>
          </p:spPr>
          <p:txBody>
            <a:bodyPr vert="horz" wrap="none" lIns="0" tIns="0" rIns="0" bIns="0" numCol="1" anchor="ctr" anchorCtr="0" compatLnSpc="1">
              <a:prstTxWarp prst="textNoShape">
                <a:avLst/>
              </a:prstTxWarp>
            </a:bodyPr>
            <a:lstStyle/>
            <a:p>
              <a:endParaRPr lang="en-US"/>
            </a:p>
          </p:txBody>
        </p:sp>
      </p:grpSp>
      <p:grpSp>
        <p:nvGrpSpPr>
          <p:cNvPr id="3" name="Diagram 19"/>
          <p:cNvGrpSpPr>
            <a:grpSpLocks/>
          </p:cNvGrpSpPr>
          <p:nvPr/>
        </p:nvGrpSpPr>
        <p:grpSpPr bwMode="auto">
          <a:xfrm>
            <a:off x="1403350" y="4211638"/>
            <a:ext cx="2422525" cy="2646362"/>
            <a:chOff x="1593" y="1043"/>
            <a:chExt cx="2544" cy="2779"/>
          </a:xfrm>
        </p:grpSpPr>
        <p:sp>
          <p:nvSpPr>
            <p:cNvPr id="3086" name="AutoShape 20"/>
            <p:cNvSpPr>
              <a:spLocks noChangeAspect="1" noChangeArrowheads="1" noTextEdit="1"/>
            </p:cNvSpPr>
            <p:nvPr/>
          </p:nvSpPr>
          <p:spPr bwMode="auto">
            <a:xfrm>
              <a:off x="1593" y="1043"/>
              <a:ext cx="2544" cy="2779"/>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087" name="_s3087"/>
            <p:cNvSpPr>
              <a:spLocks noChangeShapeType="1"/>
            </p:cNvSpPr>
            <p:nvPr/>
          </p:nvSpPr>
          <p:spPr bwMode="auto">
            <a:xfrm flipH="1">
              <a:off x="2314" y="2590"/>
              <a:ext cx="275" cy="159"/>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ctr" anchorCtr="0" compatLnSpc="1">
              <a:prstTxWarp prst="textNoShape">
                <a:avLst/>
              </a:prstTxWarp>
            </a:bodyPr>
            <a:lstStyle/>
            <a:p>
              <a:endParaRPr lang="en-US"/>
            </a:p>
          </p:txBody>
        </p:sp>
        <p:sp>
          <p:nvSpPr>
            <p:cNvPr id="3088" name="_s3088"/>
            <p:cNvSpPr>
              <a:spLocks noChangeArrowheads="1"/>
            </p:cNvSpPr>
            <p:nvPr/>
          </p:nvSpPr>
          <p:spPr bwMode="auto">
            <a:xfrm>
              <a:off x="1720" y="2590"/>
              <a:ext cx="636" cy="636"/>
            </a:xfrm>
            <a:prstGeom prst="ellipse">
              <a:avLst/>
            </a:prstGeom>
            <a:solidFill>
              <a:schemeClr val="accent1"/>
            </a:solidFill>
            <a:ln w="9525">
              <a:solidFill>
                <a:schemeClr val="tx1"/>
              </a:solidFill>
              <a:round/>
              <a:headEnd/>
              <a:tailEnd/>
            </a:ln>
          </p:spPr>
          <p:txBody>
            <a:bodyPr vert="horz" wrap="none" lIns="0" tIns="0" rIns="0" bIns="0" numCol="1" anchor="ctr" anchorCtr="0" compatLnSpc="1">
              <a:prstTxWarp prst="textNoShape">
                <a:avLst/>
              </a:prstTxWarp>
            </a:bodyPr>
            <a:lstStyle/>
            <a:p>
              <a:endParaRPr lang="en-US"/>
            </a:p>
          </p:txBody>
        </p:sp>
        <p:sp>
          <p:nvSpPr>
            <p:cNvPr id="3089" name="_s3089"/>
            <p:cNvSpPr>
              <a:spLocks noChangeShapeType="1"/>
            </p:cNvSpPr>
            <p:nvPr/>
          </p:nvSpPr>
          <p:spPr bwMode="auto">
            <a:xfrm>
              <a:off x="3140" y="2591"/>
              <a:ext cx="275" cy="159"/>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ctr" anchorCtr="0" compatLnSpc="1">
              <a:prstTxWarp prst="textNoShape">
                <a:avLst/>
              </a:prstTxWarp>
            </a:bodyPr>
            <a:lstStyle/>
            <a:p>
              <a:endParaRPr lang="en-US"/>
            </a:p>
          </p:txBody>
        </p:sp>
        <p:sp>
          <p:nvSpPr>
            <p:cNvPr id="3090" name="_s3090"/>
            <p:cNvSpPr>
              <a:spLocks noChangeArrowheads="1"/>
            </p:cNvSpPr>
            <p:nvPr/>
          </p:nvSpPr>
          <p:spPr bwMode="auto">
            <a:xfrm>
              <a:off x="3373" y="2591"/>
              <a:ext cx="636" cy="636"/>
            </a:xfrm>
            <a:prstGeom prst="ellipse">
              <a:avLst/>
            </a:prstGeom>
            <a:solidFill>
              <a:schemeClr val="accent1"/>
            </a:solidFill>
            <a:ln w="9525">
              <a:solidFill>
                <a:schemeClr val="tx1"/>
              </a:solidFill>
              <a:round/>
              <a:headEnd/>
              <a:tailEnd/>
            </a:ln>
          </p:spPr>
          <p:txBody>
            <a:bodyPr vert="horz" wrap="none" lIns="0" tIns="0" rIns="0" bIns="0" numCol="1" anchor="ctr" anchorCtr="0" compatLnSpc="1">
              <a:prstTxWarp prst="textNoShape">
                <a:avLst/>
              </a:prstTxWarp>
            </a:bodyPr>
            <a:lstStyle/>
            <a:p>
              <a:endParaRPr lang="en-US"/>
            </a:p>
          </p:txBody>
        </p:sp>
        <p:sp>
          <p:nvSpPr>
            <p:cNvPr id="3091" name="_s3091"/>
            <p:cNvSpPr>
              <a:spLocks noChangeShapeType="1"/>
            </p:cNvSpPr>
            <p:nvPr/>
          </p:nvSpPr>
          <p:spPr bwMode="auto">
            <a:xfrm flipV="1">
              <a:off x="2865" y="1796"/>
              <a:ext cx="0" cy="318"/>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ctr" anchorCtr="0" compatLnSpc="1">
              <a:prstTxWarp prst="textNoShape">
                <a:avLst/>
              </a:prstTxWarp>
            </a:bodyPr>
            <a:lstStyle/>
            <a:p>
              <a:endParaRPr lang="en-US"/>
            </a:p>
          </p:txBody>
        </p:sp>
        <p:sp>
          <p:nvSpPr>
            <p:cNvPr id="3092" name="_s3092"/>
            <p:cNvSpPr>
              <a:spLocks noChangeArrowheads="1"/>
            </p:cNvSpPr>
            <p:nvPr/>
          </p:nvSpPr>
          <p:spPr bwMode="auto">
            <a:xfrm>
              <a:off x="2547" y="1160"/>
              <a:ext cx="636" cy="636"/>
            </a:xfrm>
            <a:prstGeom prst="ellipse">
              <a:avLst/>
            </a:prstGeom>
            <a:solidFill>
              <a:schemeClr val="accent1"/>
            </a:solidFill>
            <a:ln w="9525">
              <a:solidFill>
                <a:schemeClr val="tx1"/>
              </a:solidFill>
              <a:round/>
              <a:headEnd/>
              <a:tailEnd/>
            </a:ln>
          </p:spPr>
          <p:txBody>
            <a:bodyPr vert="horz" wrap="none" lIns="0" tIns="0" rIns="0" bIns="0" numCol="1" anchor="ctr" anchorCtr="0" compatLnSpc="1">
              <a:prstTxWarp prst="textNoShape">
                <a:avLst/>
              </a:prstTxWarp>
            </a:bodyPr>
            <a:lstStyle/>
            <a:p>
              <a:endParaRPr lang="en-US"/>
            </a:p>
          </p:txBody>
        </p:sp>
        <p:sp>
          <p:nvSpPr>
            <p:cNvPr id="3093" name="_s3093"/>
            <p:cNvSpPr>
              <a:spLocks noChangeArrowheads="1"/>
            </p:cNvSpPr>
            <p:nvPr/>
          </p:nvSpPr>
          <p:spPr bwMode="auto">
            <a:xfrm>
              <a:off x="2547" y="2114"/>
              <a:ext cx="636" cy="636"/>
            </a:xfrm>
            <a:prstGeom prst="ellipse">
              <a:avLst/>
            </a:prstGeom>
            <a:solidFill>
              <a:schemeClr val="accent1"/>
            </a:solidFill>
            <a:ln w="9525">
              <a:solidFill>
                <a:schemeClr val="tx1"/>
              </a:solidFill>
              <a:round/>
              <a:headEnd/>
              <a:tailEnd/>
            </a:ln>
          </p:spPr>
          <p:txBody>
            <a:bodyPr vert="horz" wrap="none" lIns="0" tIns="0" rIns="0" bIns="0" numCol="1" anchor="ctr" anchorCtr="0" compatLnSpc="1">
              <a:prstTxWarp prst="textNoShape">
                <a:avLst/>
              </a:prstTxWarp>
            </a:bodyPr>
            <a:lstStyle/>
            <a:p>
              <a:endParaRPr lang="en-US"/>
            </a:p>
          </p:txBody>
        </p:sp>
      </p:gr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095">
                                            <p:txEl>
                                              <p:pRg st="0" end="0"/>
                                            </p:txEl>
                                          </p:spTgt>
                                        </p:tgtEl>
                                        <p:attrNameLst>
                                          <p:attrName>style.visibility</p:attrName>
                                        </p:attrNameLst>
                                      </p:cBhvr>
                                      <p:to>
                                        <p:strVal val="visible"/>
                                      </p:to>
                                    </p:set>
                                    <p:animEffect transition="in" filter="fade">
                                      <p:cBhvr>
                                        <p:cTn id="7" dur="2000"/>
                                        <p:tgtEl>
                                          <p:spTgt spid="309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095">
                                            <p:txEl>
                                              <p:pRg st="1" end="1"/>
                                            </p:txEl>
                                          </p:spTgt>
                                        </p:tgtEl>
                                        <p:attrNameLst>
                                          <p:attrName>style.visibility</p:attrName>
                                        </p:attrNameLst>
                                      </p:cBhvr>
                                      <p:to>
                                        <p:strVal val="visible"/>
                                      </p:to>
                                    </p:set>
                                    <p:animEffect transition="in" filter="fade">
                                      <p:cBhvr>
                                        <p:cTn id="12" dur="2000"/>
                                        <p:tgtEl>
                                          <p:spTgt spid="309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095">
                                            <p:txEl>
                                              <p:pRg st="2" end="2"/>
                                            </p:txEl>
                                          </p:spTgt>
                                        </p:tgtEl>
                                        <p:attrNameLst>
                                          <p:attrName>style.visibility</p:attrName>
                                        </p:attrNameLst>
                                      </p:cBhvr>
                                      <p:to>
                                        <p:strVal val="visible"/>
                                      </p:to>
                                    </p:set>
                                    <p:animEffect transition="in" filter="fade">
                                      <p:cBhvr>
                                        <p:cTn id="17" dur="2000"/>
                                        <p:tgtEl>
                                          <p:spTgt spid="309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095">
                                            <p:txEl>
                                              <p:pRg st="3" end="3"/>
                                            </p:txEl>
                                          </p:spTgt>
                                        </p:tgtEl>
                                        <p:attrNameLst>
                                          <p:attrName>style.visibility</p:attrName>
                                        </p:attrNameLst>
                                      </p:cBhvr>
                                      <p:to>
                                        <p:strVal val="visible"/>
                                      </p:to>
                                    </p:set>
                                    <p:animEffect transition="in" filter="fade">
                                      <p:cBhvr>
                                        <p:cTn id="22" dur="2000"/>
                                        <p:tgtEl>
                                          <p:spTgt spid="309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095">
                                            <p:txEl>
                                              <p:pRg st="4" end="4"/>
                                            </p:txEl>
                                          </p:spTgt>
                                        </p:tgtEl>
                                        <p:attrNameLst>
                                          <p:attrName>style.visibility</p:attrName>
                                        </p:attrNameLst>
                                      </p:cBhvr>
                                      <p:to>
                                        <p:strVal val="visible"/>
                                      </p:to>
                                    </p:set>
                                    <p:animEffect transition="in" filter="fade">
                                      <p:cBhvr>
                                        <p:cTn id="27" dur="2000"/>
                                        <p:tgtEl>
                                          <p:spTgt spid="309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95"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44" name="Rectangle 16"/>
          <p:cNvSpPr>
            <a:spLocks noGrp="1" noChangeArrowheads="1"/>
          </p:cNvSpPr>
          <p:nvPr>
            <p:ph type="title"/>
          </p:nvPr>
        </p:nvSpPr>
        <p:spPr/>
        <p:txBody>
          <a:bodyPr/>
          <a:lstStyle/>
          <a:p>
            <a:pPr eaLnBrk="1" fontAlgn="auto" hangingPunct="1">
              <a:spcAft>
                <a:spcPts val="0"/>
              </a:spcAft>
              <a:defRPr/>
            </a:pPr>
            <a:r>
              <a:rPr lang="en-GB"/>
              <a:t>Decentralised networks</a:t>
            </a:r>
          </a:p>
        </p:txBody>
      </p:sp>
      <p:sp>
        <p:nvSpPr>
          <p:cNvPr id="24579" name="Rectangle 17"/>
          <p:cNvSpPr>
            <a:spLocks noGrp="1" noChangeArrowheads="1"/>
          </p:cNvSpPr>
          <p:nvPr>
            <p:ph idx="1"/>
          </p:nvPr>
        </p:nvSpPr>
        <p:spPr/>
        <p:txBody>
          <a:bodyPr/>
          <a:lstStyle/>
          <a:p>
            <a:pPr eaLnBrk="1" hangingPunct="1"/>
            <a:r>
              <a:rPr lang="en-GB" dirty="0" smtClean="0"/>
              <a:t>Included the Circle and All Channel networks, where information passes from person to person.</a:t>
            </a:r>
          </a:p>
          <a:p>
            <a:pPr eaLnBrk="1" hangingPunct="1">
              <a:buFont typeface="Wingdings" pitchFamily="2" charset="2"/>
              <a:buChar char="ü"/>
            </a:pPr>
            <a:r>
              <a:rPr lang="en-GB" dirty="0" smtClean="0"/>
              <a:t>People feel valued as they have an input in planning and decision making.</a:t>
            </a:r>
          </a:p>
          <a:p>
            <a:pPr eaLnBrk="1" hangingPunct="1">
              <a:buFont typeface="Wingdings" pitchFamily="2" charset="2"/>
              <a:buChar char="ü"/>
            </a:pPr>
            <a:r>
              <a:rPr lang="en-GB" dirty="0" smtClean="0"/>
              <a:t>More ideas can be generated</a:t>
            </a:r>
          </a:p>
          <a:p>
            <a:pPr eaLnBrk="1" hangingPunct="1">
              <a:buFont typeface="Wingdings" pitchFamily="2" charset="2"/>
              <a:buChar char="û"/>
            </a:pPr>
            <a:r>
              <a:rPr lang="en-GB" dirty="0" smtClean="0"/>
              <a:t>Decision making can be prolonged as there are many people involved in the process.</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4579">
                                            <p:txEl>
                                              <p:pRg st="0" end="0"/>
                                            </p:txEl>
                                          </p:spTgt>
                                        </p:tgtEl>
                                        <p:attrNameLst>
                                          <p:attrName>style.visibility</p:attrName>
                                        </p:attrNameLst>
                                      </p:cBhvr>
                                      <p:to>
                                        <p:strVal val="visible"/>
                                      </p:to>
                                    </p:set>
                                    <p:animEffect transition="in" filter="fade">
                                      <p:cBhvr>
                                        <p:cTn id="7" dur="2000"/>
                                        <p:tgtEl>
                                          <p:spTgt spid="2457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4579">
                                            <p:txEl>
                                              <p:pRg st="1" end="1"/>
                                            </p:txEl>
                                          </p:spTgt>
                                        </p:tgtEl>
                                        <p:attrNameLst>
                                          <p:attrName>style.visibility</p:attrName>
                                        </p:attrNameLst>
                                      </p:cBhvr>
                                      <p:to>
                                        <p:strVal val="visible"/>
                                      </p:to>
                                    </p:set>
                                    <p:animEffect transition="in" filter="fade">
                                      <p:cBhvr>
                                        <p:cTn id="12" dur="2000"/>
                                        <p:tgtEl>
                                          <p:spTgt spid="2457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4579">
                                            <p:txEl>
                                              <p:pRg st="2" end="2"/>
                                            </p:txEl>
                                          </p:spTgt>
                                        </p:tgtEl>
                                        <p:attrNameLst>
                                          <p:attrName>style.visibility</p:attrName>
                                        </p:attrNameLst>
                                      </p:cBhvr>
                                      <p:to>
                                        <p:strVal val="visible"/>
                                      </p:to>
                                    </p:set>
                                    <p:animEffect transition="in" filter="fade">
                                      <p:cBhvr>
                                        <p:cTn id="17" dur="2000"/>
                                        <p:tgtEl>
                                          <p:spTgt spid="2457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4579">
                                            <p:txEl>
                                              <p:pRg st="3" end="3"/>
                                            </p:txEl>
                                          </p:spTgt>
                                        </p:tgtEl>
                                        <p:attrNameLst>
                                          <p:attrName>style.visibility</p:attrName>
                                        </p:attrNameLst>
                                      </p:cBhvr>
                                      <p:to>
                                        <p:strVal val="visible"/>
                                      </p:to>
                                    </p:set>
                                    <p:animEffect transition="in" filter="fade">
                                      <p:cBhvr>
                                        <p:cTn id="22" dur="2000"/>
                                        <p:tgtEl>
                                          <p:spTgt spid="2457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9"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468313" y="138550"/>
            <a:ext cx="7543800" cy="1295400"/>
          </a:xfrm>
        </p:spPr>
        <p:txBody>
          <a:bodyPr/>
          <a:lstStyle/>
          <a:p>
            <a:pPr eaLnBrk="1" fontAlgn="auto" hangingPunct="1">
              <a:spcAft>
                <a:spcPts val="0"/>
              </a:spcAft>
              <a:defRPr/>
            </a:pPr>
            <a:r>
              <a:rPr lang="en-GB" dirty="0"/>
              <a:t>Circle network</a:t>
            </a:r>
          </a:p>
        </p:txBody>
      </p:sp>
      <p:sp>
        <p:nvSpPr>
          <p:cNvPr id="25603" name="Rectangle 4"/>
          <p:cNvSpPr>
            <a:spLocks noGrp="1" noChangeArrowheads="1"/>
          </p:cNvSpPr>
          <p:nvPr>
            <p:ph type="body" sz="half" idx="1"/>
          </p:nvPr>
        </p:nvSpPr>
        <p:spPr/>
        <p:txBody>
          <a:bodyPr/>
          <a:lstStyle/>
          <a:p>
            <a:pPr eaLnBrk="1" hangingPunct="1">
              <a:lnSpc>
                <a:spcPct val="90000"/>
              </a:lnSpc>
            </a:pPr>
            <a:r>
              <a:rPr lang="en-GB" sz="2600" smtClean="0"/>
              <a:t>The circle communication network may be used for team-based tasks or a group of middle managers communication with one another.</a:t>
            </a:r>
          </a:p>
          <a:p>
            <a:pPr eaLnBrk="1" hangingPunct="1">
              <a:lnSpc>
                <a:spcPct val="90000"/>
              </a:lnSpc>
              <a:buFont typeface="Wingdings" pitchFamily="2" charset="2"/>
              <a:buChar char="ü"/>
            </a:pPr>
            <a:r>
              <a:rPr lang="en-GB" sz="2600" smtClean="0"/>
              <a:t>Good for complex problems</a:t>
            </a:r>
          </a:p>
          <a:p>
            <a:pPr eaLnBrk="1" hangingPunct="1">
              <a:lnSpc>
                <a:spcPct val="90000"/>
              </a:lnSpc>
              <a:buFont typeface="Wingdings" pitchFamily="2" charset="2"/>
              <a:buChar char="û"/>
            </a:pPr>
            <a:r>
              <a:rPr lang="en-GB" sz="2600" smtClean="0"/>
              <a:t>No formal leader established</a:t>
            </a:r>
          </a:p>
        </p:txBody>
      </p:sp>
      <p:sp>
        <p:nvSpPr>
          <p:cNvPr id="25604" name="AutoShape 32"/>
          <p:cNvSpPr>
            <a:spLocks noChangeArrowheads="1"/>
          </p:cNvSpPr>
          <p:nvPr/>
        </p:nvSpPr>
        <p:spPr bwMode="auto">
          <a:xfrm>
            <a:off x="5795963" y="1916113"/>
            <a:ext cx="1368425" cy="1152525"/>
          </a:xfrm>
          <a:prstGeom prst="triangle">
            <a:avLst>
              <a:gd name="adj" fmla="val 50000"/>
            </a:avLst>
          </a:prstGeom>
          <a:noFill/>
          <a:ln w="9525">
            <a:solidFill>
              <a:schemeClr val="tx1"/>
            </a:solidFill>
            <a:miter lim="800000"/>
            <a:headEnd/>
            <a:tailEnd/>
          </a:ln>
        </p:spPr>
        <p:txBody>
          <a:bodyPr wrap="none" anchor="ctr"/>
          <a:lstStyle/>
          <a:p>
            <a:endParaRPr lang="en-US"/>
          </a:p>
        </p:txBody>
      </p:sp>
      <p:sp>
        <p:nvSpPr>
          <p:cNvPr id="25605" name="Rectangle 33"/>
          <p:cNvSpPr>
            <a:spLocks noChangeArrowheads="1"/>
          </p:cNvSpPr>
          <p:nvPr/>
        </p:nvSpPr>
        <p:spPr bwMode="auto">
          <a:xfrm>
            <a:off x="5508625" y="4797425"/>
            <a:ext cx="1368425" cy="1223963"/>
          </a:xfrm>
          <a:prstGeom prst="rect">
            <a:avLst/>
          </a:prstGeom>
          <a:noFill/>
          <a:ln w="9525">
            <a:solidFill>
              <a:schemeClr val="tx1"/>
            </a:solidFill>
            <a:miter lim="800000"/>
            <a:headEnd/>
            <a:tailEnd/>
          </a:ln>
        </p:spPr>
        <p:txBody>
          <a:bodyPr wrap="none" anchor="ctr"/>
          <a:lstStyle/>
          <a:p>
            <a:endParaRPr lang="en-US"/>
          </a:p>
        </p:txBody>
      </p:sp>
      <p:sp>
        <p:nvSpPr>
          <p:cNvPr id="25606" name="AutoShape 34"/>
          <p:cNvSpPr>
            <a:spLocks noChangeArrowheads="1"/>
          </p:cNvSpPr>
          <p:nvPr/>
        </p:nvSpPr>
        <p:spPr bwMode="auto">
          <a:xfrm rot="-5400000">
            <a:off x="7704932" y="3609181"/>
            <a:ext cx="1296988" cy="936625"/>
          </a:xfrm>
          <a:prstGeom prst="homePlate">
            <a:avLst>
              <a:gd name="adj" fmla="val 34619"/>
            </a:avLst>
          </a:prstGeom>
          <a:noFill/>
          <a:ln w="9525">
            <a:solidFill>
              <a:schemeClr val="tx1"/>
            </a:solidFill>
            <a:miter lim="800000"/>
            <a:headEnd/>
            <a:tailEnd/>
          </a:ln>
        </p:spPr>
        <p:txBody>
          <a:bodyPr wrap="none" anchor="ctr"/>
          <a:lstStyle/>
          <a:p>
            <a:endParaRPr lang="en-US"/>
          </a:p>
        </p:txBody>
      </p:sp>
      <p:sp>
        <p:nvSpPr>
          <p:cNvPr id="25607" name="AutoShape 35"/>
          <p:cNvSpPr>
            <a:spLocks noChangeArrowheads="1"/>
          </p:cNvSpPr>
          <p:nvPr/>
        </p:nvSpPr>
        <p:spPr bwMode="auto">
          <a:xfrm>
            <a:off x="6372225" y="1628775"/>
            <a:ext cx="215900" cy="215900"/>
          </a:xfrm>
          <a:prstGeom prst="smileyFace">
            <a:avLst>
              <a:gd name="adj" fmla="val 4653"/>
            </a:avLst>
          </a:prstGeom>
          <a:noFill/>
          <a:ln w="9525">
            <a:solidFill>
              <a:schemeClr val="tx1"/>
            </a:solidFill>
            <a:round/>
            <a:headEnd/>
            <a:tailEnd/>
          </a:ln>
        </p:spPr>
        <p:txBody>
          <a:bodyPr wrap="none" anchor="ctr"/>
          <a:lstStyle/>
          <a:p>
            <a:endParaRPr lang="en-US"/>
          </a:p>
        </p:txBody>
      </p:sp>
      <p:sp>
        <p:nvSpPr>
          <p:cNvPr id="25608" name="AutoShape 36"/>
          <p:cNvSpPr>
            <a:spLocks noChangeArrowheads="1"/>
          </p:cNvSpPr>
          <p:nvPr/>
        </p:nvSpPr>
        <p:spPr bwMode="auto">
          <a:xfrm>
            <a:off x="5580063" y="3068638"/>
            <a:ext cx="215900" cy="215900"/>
          </a:xfrm>
          <a:prstGeom prst="smileyFace">
            <a:avLst>
              <a:gd name="adj" fmla="val 4653"/>
            </a:avLst>
          </a:prstGeom>
          <a:noFill/>
          <a:ln w="9525">
            <a:solidFill>
              <a:schemeClr val="tx1"/>
            </a:solidFill>
            <a:round/>
            <a:headEnd/>
            <a:tailEnd/>
          </a:ln>
        </p:spPr>
        <p:txBody>
          <a:bodyPr wrap="none" anchor="ctr"/>
          <a:lstStyle/>
          <a:p>
            <a:endParaRPr lang="en-US"/>
          </a:p>
        </p:txBody>
      </p:sp>
      <p:sp>
        <p:nvSpPr>
          <p:cNvPr id="25609" name="AutoShape 37"/>
          <p:cNvSpPr>
            <a:spLocks noChangeArrowheads="1"/>
          </p:cNvSpPr>
          <p:nvPr/>
        </p:nvSpPr>
        <p:spPr bwMode="auto">
          <a:xfrm>
            <a:off x="7164388" y="3068638"/>
            <a:ext cx="215900" cy="215900"/>
          </a:xfrm>
          <a:prstGeom prst="smileyFace">
            <a:avLst>
              <a:gd name="adj" fmla="val 4653"/>
            </a:avLst>
          </a:prstGeom>
          <a:noFill/>
          <a:ln w="9525">
            <a:solidFill>
              <a:schemeClr val="tx1"/>
            </a:solidFill>
            <a:round/>
            <a:headEnd/>
            <a:tailEnd/>
          </a:ln>
        </p:spPr>
        <p:txBody>
          <a:bodyPr wrap="none" anchor="ctr"/>
          <a:lstStyle/>
          <a:p>
            <a:endParaRPr lang="en-US"/>
          </a:p>
        </p:txBody>
      </p:sp>
      <p:sp>
        <p:nvSpPr>
          <p:cNvPr id="25610" name="AutoShape 38"/>
          <p:cNvSpPr>
            <a:spLocks noChangeArrowheads="1"/>
          </p:cNvSpPr>
          <p:nvPr/>
        </p:nvSpPr>
        <p:spPr bwMode="auto">
          <a:xfrm>
            <a:off x="5292725" y="4581525"/>
            <a:ext cx="215900" cy="215900"/>
          </a:xfrm>
          <a:prstGeom prst="smileyFace">
            <a:avLst>
              <a:gd name="adj" fmla="val 4653"/>
            </a:avLst>
          </a:prstGeom>
          <a:noFill/>
          <a:ln w="9525">
            <a:solidFill>
              <a:schemeClr val="tx1"/>
            </a:solidFill>
            <a:round/>
            <a:headEnd/>
            <a:tailEnd/>
          </a:ln>
        </p:spPr>
        <p:txBody>
          <a:bodyPr wrap="none" anchor="ctr"/>
          <a:lstStyle/>
          <a:p>
            <a:endParaRPr lang="en-US"/>
          </a:p>
        </p:txBody>
      </p:sp>
      <p:sp>
        <p:nvSpPr>
          <p:cNvPr id="25611" name="AutoShape 39"/>
          <p:cNvSpPr>
            <a:spLocks noChangeArrowheads="1"/>
          </p:cNvSpPr>
          <p:nvPr/>
        </p:nvSpPr>
        <p:spPr bwMode="auto">
          <a:xfrm>
            <a:off x="6804025" y="4581525"/>
            <a:ext cx="215900" cy="215900"/>
          </a:xfrm>
          <a:prstGeom prst="smileyFace">
            <a:avLst>
              <a:gd name="adj" fmla="val 4653"/>
            </a:avLst>
          </a:prstGeom>
          <a:noFill/>
          <a:ln w="9525">
            <a:solidFill>
              <a:schemeClr val="tx1"/>
            </a:solidFill>
            <a:round/>
            <a:headEnd/>
            <a:tailEnd/>
          </a:ln>
        </p:spPr>
        <p:txBody>
          <a:bodyPr wrap="none" anchor="ctr"/>
          <a:lstStyle/>
          <a:p>
            <a:endParaRPr lang="en-US"/>
          </a:p>
        </p:txBody>
      </p:sp>
      <p:sp>
        <p:nvSpPr>
          <p:cNvPr id="25612" name="AutoShape 40"/>
          <p:cNvSpPr>
            <a:spLocks noChangeArrowheads="1"/>
          </p:cNvSpPr>
          <p:nvPr/>
        </p:nvSpPr>
        <p:spPr bwMode="auto">
          <a:xfrm>
            <a:off x="6877050" y="6021388"/>
            <a:ext cx="215900" cy="215900"/>
          </a:xfrm>
          <a:prstGeom prst="smileyFace">
            <a:avLst>
              <a:gd name="adj" fmla="val 4653"/>
            </a:avLst>
          </a:prstGeom>
          <a:noFill/>
          <a:ln w="9525">
            <a:solidFill>
              <a:schemeClr val="tx1"/>
            </a:solidFill>
            <a:round/>
            <a:headEnd/>
            <a:tailEnd/>
          </a:ln>
        </p:spPr>
        <p:txBody>
          <a:bodyPr wrap="none" anchor="ctr"/>
          <a:lstStyle/>
          <a:p>
            <a:endParaRPr lang="en-US"/>
          </a:p>
        </p:txBody>
      </p:sp>
      <p:sp>
        <p:nvSpPr>
          <p:cNvPr id="25613" name="AutoShape 41"/>
          <p:cNvSpPr>
            <a:spLocks noChangeArrowheads="1"/>
          </p:cNvSpPr>
          <p:nvPr/>
        </p:nvSpPr>
        <p:spPr bwMode="auto">
          <a:xfrm>
            <a:off x="8928100" y="3573463"/>
            <a:ext cx="215900" cy="215900"/>
          </a:xfrm>
          <a:prstGeom prst="smileyFace">
            <a:avLst>
              <a:gd name="adj" fmla="val 4653"/>
            </a:avLst>
          </a:prstGeom>
          <a:noFill/>
          <a:ln w="9525">
            <a:solidFill>
              <a:schemeClr val="tx1"/>
            </a:solidFill>
            <a:round/>
            <a:headEnd/>
            <a:tailEnd/>
          </a:ln>
        </p:spPr>
        <p:txBody>
          <a:bodyPr wrap="none" anchor="ctr"/>
          <a:lstStyle/>
          <a:p>
            <a:endParaRPr lang="en-US"/>
          </a:p>
        </p:txBody>
      </p:sp>
      <p:sp>
        <p:nvSpPr>
          <p:cNvPr id="25614" name="AutoShape 42"/>
          <p:cNvSpPr>
            <a:spLocks noChangeArrowheads="1"/>
          </p:cNvSpPr>
          <p:nvPr/>
        </p:nvSpPr>
        <p:spPr bwMode="auto">
          <a:xfrm>
            <a:off x="7596188" y="3573463"/>
            <a:ext cx="215900" cy="215900"/>
          </a:xfrm>
          <a:prstGeom prst="smileyFace">
            <a:avLst>
              <a:gd name="adj" fmla="val 4653"/>
            </a:avLst>
          </a:prstGeom>
          <a:noFill/>
          <a:ln w="9525">
            <a:solidFill>
              <a:schemeClr val="tx1"/>
            </a:solidFill>
            <a:round/>
            <a:headEnd/>
            <a:tailEnd/>
          </a:ln>
        </p:spPr>
        <p:txBody>
          <a:bodyPr wrap="none" anchor="ctr"/>
          <a:lstStyle/>
          <a:p>
            <a:endParaRPr lang="en-US"/>
          </a:p>
        </p:txBody>
      </p:sp>
      <p:sp>
        <p:nvSpPr>
          <p:cNvPr id="25615" name="AutoShape 43"/>
          <p:cNvSpPr>
            <a:spLocks noChangeArrowheads="1"/>
          </p:cNvSpPr>
          <p:nvPr/>
        </p:nvSpPr>
        <p:spPr bwMode="auto">
          <a:xfrm>
            <a:off x="8748713" y="4724400"/>
            <a:ext cx="215900" cy="215900"/>
          </a:xfrm>
          <a:prstGeom prst="smileyFace">
            <a:avLst>
              <a:gd name="adj" fmla="val 4653"/>
            </a:avLst>
          </a:prstGeom>
          <a:noFill/>
          <a:ln w="9525">
            <a:solidFill>
              <a:schemeClr val="tx1"/>
            </a:solidFill>
            <a:round/>
            <a:headEnd/>
            <a:tailEnd/>
          </a:ln>
        </p:spPr>
        <p:txBody>
          <a:bodyPr wrap="none" anchor="ctr"/>
          <a:lstStyle/>
          <a:p>
            <a:endParaRPr lang="en-US"/>
          </a:p>
        </p:txBody>
      </p:sp>
      <p:sp>
        <p:nvSpPr>
          <p:cNvPr id="25616" name="AutoShape 44"/>
          <p:cNvSpPr>
            <a:spLocks noChangeArrowheads="1"/>
          </p:cNvSpPr>
          <p:nvPr/>
        </p:nvSpPr>
        <p:spPr bwMode="auto">
          <a:xfrm>
            <a:off x="7667625" y="4724400"/>
            <a:ext cx="215900" cy="215900"/>
          </a:xfrm>
          <a:prstGeom prst="smileyFace">
            <a:avLst>
              <a:gd name="adj" fmla="val 4653"/>
            </a:avLst>
          </a:prstGeom>
          <a:noFill/>
          <a:ln w="9525">
            <a:solidFill>
              <a:schemeClr val="tx1"/>
            </a:solidFill>
            <a:round/>
            <a:headEnd/>
            <a:tailEnd/>
          </a:ln>
        </p:spPr>
        <p:txBody>
          <a:bodyPr wrap="none" anchor="ctr"/>
          <a:lstStyle/>
          <a:p>
            <a:endParaRPr lang="en-US"/>
          </a:p>
        </p:txBody>
      </p:sp>
      <p:sp>
        <p:nvSpPr>
          <p:cNvPr id="25617" name="AutoShape 45"/>
          <p:cNvSpPr>
            <a:spLocks noChangeArrowheads="1"/>
          </p:cNvSpPr>
          <p:nvPr/>
        </p:nvSpPr>
        <p:spPr bwMode="auto">
          <a:xfrm>
            <a:off x="8243888" y="3213100"/>
            <a:ext cx="215900" cy="215900"/>
          </a:xfrm>
          <a:prstGeom prst="smileyFace">
            <a:avLst>
              <a:gd name="adj" fmla="val 4653"/>
            </a:avLst>
          </a:prstGeom>
          <a:noFill/>
          <a:ln w="9525">
            <a:solidFill>
              <a:schemeClr val="tx1"/>
            </a:solidFill>
            <a:round/>
            <a:headEnd/>
            <a:tailEnd/>
          </a:ln>
        </p:spPr>
        <p:txBody>
          <a:bodyPr wrap="none" anchor="ctr"/>
          <a:lstStyle/>
          <a:p>
            <a:endParaRPr lang="en-US"/>
          </a:p>
        </p:txBody>
      </p:sp>
      <p:sp>
        <p:nvSpPr>
          <p:cNvPr id="25618" name="AutoShape 46"/>
          <p:cNvSpPr>
            <a:spLocks noChangeArrowheads="1"/>
          </p:cNvSpPr>
          <p:nvPr/>
        </p:nvSpPr>
        <p:spPr bwMode="auto">
          <a:xfrm>
            <a:off x="5219700" y="6021388"/>
            <a:ext cx="215900" cy="215900"/>
          </a:xfrm>
          <a:prstGeom prst="smileyFace">
            <a:avLst>
              <a:gd name="adj" fmla="val 4653"/>
            </a:avLst>
          </a:prstGeom>
          <a:noFill/>
          <a:ln w="9525">
            <a:solidFill>
              <a:schemeClr val="tx1"/>
            </a:solidFill>
            <a:round/>
            <a:headEnd/>
            <a:tailEnd/>
          </a:ln>
        </p:spPr>
        <p:txBody>
          <a:bodyPr wrap="none" anchor="ctr"/>
          <a:lstStyle/>
          <a:p>
            <a:endParaRPr lang="en-US"/>
          </a:p>
        </p:txBody>
      </p:sp>
    </p:spTree>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6" name="Rectangle 4"/>
          <p:cNvSpPr>
            <a:spLocks noGrp="1" noChangeArrowheads="1"/>
          </p:cNvSpPr>
          <p:nvPr>
            <p:ph type="title"/>
          </p:nvPr>
        </p:nvSpPr>
        <p:spPr/>
        <p:txBody>
          <a:bodyPr/>
          <a:lstStyle/>
          <a:p>
            <a:pPr eaLnBrk="1" fontAlgn="auto" hangingPunct="1">
              <a:spcAft>
                <a:spcPts val="0"/>
              </a:spcAft>
              <a:defRPr/>
            </a:pPr>
            <a:r>
              <a:rPr lang="en-GB"/>
              <a:t>All channel network</a:t>
            </a:r>
          </a:p>
        </p:txBody>
      </p:sp>
      <p:sp>
        <p:nvSpPr>
          <p:cNvPr id="26627" name="Rectangle 5"/>
          <p:cNvSpPr>
            <a:spLocks noGrp="1" noChangeArrowheads="1"/>
          </p:cNvSpPr>
          <p:nvPr>
            <p:ph type="body" sz="half" idx="1"/>
          </p:nvPr>
        </p:nvSpPr>
        <p:spPr/>
        <p:txBody>
          <a:bodyPr/>
          <a:lstStyle/>
          <a:p>
            <a:pPr eaLnBrk="1" hangingPunct="1">
              <a:lnSpc>
                <a:spcPct val="90000"/>
              </a:lnSpc>
            </a:pPr>
            <a:r>
              <a:rPr lang="en-GB" sz="2200" dirty="0" smtClean="0"/>
              <a:t>The all channel network (web network).</a:t>
            </a:r>
          </a:p>
          <a:p>
            <a:pPr eaLnBrk="1" hangingPunct="1">
              <a:lnSpc>
                <a:spcPct val="90000"/>
              </a:lnSpc>
            </a:pPr>
            <a:r>
              <a:rPr lang="en-GB" sz="2200" dirty="0" smtClean="0"/>
              <a:t>Allows people to communicate with whoever they feel necessary in order to meet their needs.</a:t>
            </a:r>
          </a:p>
          <a:p>
            <a:pPr eaLnBrk="1" hangingPunct="1">
              <a:lnSpc>
                <a:spcPct val="90000"/>
              </a:lnSpc>
            </a:pPr>
            <a:r>
              <a:rPr lang="en-GB" sz="2200" dirty="0" smtClean="0"/>
              <a:t>E.g. brainstorming during a meeting</a:t>
            </a:r>
          </a:p>
          <a:p>
            <a:pPr eaLnBrk="1" hangingPunct="1">
              <a:lnSpc>
                <a:spcPct val="90000"/>
              </a:lnSpc>
            </a:pPr>
            <a:r>
              <a:rPr lang="en-GB" sz="2200" dirty="0" smtClean="0"/>
              <a:t>Charles Handy suggests that this is the most ideal method when dealing with complex/ or open ended tasks.</a:t>
            </a:r>
          </a:p>
        </p:txBody>
      </p:sp>
      <p:sp>
        <p:nvSpPr>
          <p:cNvPr id="26628" name="Rectangle 7"/>
          <p:cNvSpPr>
            <a:spLocks noChangeArrowheads="1"/>
          </p:cNvSpPr>
          <p:nvPr/>
        </p:nvSpPr>
        <p:spPr bwMode="auto">
          <a:xfrm>
            <a:off x="5148263" y="1916113"/>
            <a:ext cx="1871662" cy="1944687"/>
          </a:xfrm>
          <a:prstGeom prst="rect">
            <a:avLst/>
          </a:prstGeom>
          <a:noFill/>
          <a:ln w="9525">
            <a:solidFill>
              <a:schemeClr val="tx1"/>
            </a:solidFill>
            <a:miter lim="800000"/>
            <a:headEnd/>
            <a:tailEnd/>
          </a:ln>
        </p:spPr>
        <p:txBody>
          <a:bodyPr wrap="none" anchor="ctr"/>
          <a:lstStyle/>
          <a:p>
            <a:endParaRPr lang="en-US"/>
          </a:p>
        </p:txBody>
      </p:sp>
      <p:sp>
        <p:nvSpPr>
          <p:cNvPr id="26629" name="AutoShape 8"/>
          <p:cNvSpPr>
            <a:spLocks noChangeArrowheads="1"/>
          </p:cNvSpPr>
          <p:nvPr/>
        </p:nvSpPr>
        <p:spPr bwMode="auto">
          <a:xfrm>
            <a:off x="6443663" y="4437063"/>
            <a:ext cx="2376487" cy="2089150"/>
          </a:xfrm>
          <a:prstGeom prst="hexagon">
            <a:avLst>
              <a:gd name="adj" fmla="val 28438"/>
              <a:gd name="vf" fmla="val 115470"/>
            </a:avLst>
          </a:prstGeom>
          <a:noFill/>
          <a:ln w="9525">
            <a:solidFill>
              <a:schemeClr val="tx1"/>
            </a:solidFill>
            <a:miter lim="800000"/>
            <a:headEnd/>
            <a:tailEnd/>
          </a:ln>
        </p:spPr>
        <p:txBody>
          <a:bodyPr wrap="none" anchor="ctr"/>
          <a:lstStyle/>
          <a:p>
            <a:endParaRPr lang="en-US"/>
          </a:p>
        </p:txBody>
      </p:sp>
      <p:sp>
        <p:nvSpPr>
          <p:cNvPr id="26630" name="AutoShape 9"/>
          <p:cNvSpPr>
            <a:spLocks noChangeArrowheads="1"/>
          </p:cNvSpPr>
          <p:nvPr/>
        </p:nvSpPr>
        <p:spPr bwMode="auto">
          <a:xfrm>
            <a:off x="4859338" y="1628775"/>
            <a:ext cx="288925" cy="287338"/>
          </a:xfrm>
          <a:prstGeom prst="smileyFace">
            <a:avLst>
              <a:gd name="adj" fmla="val 4653"/>
            </a:avLst>
          </a:prstGeom>
          <a:noFill/>
          <a:ln w="9525">
            <a:solidFill>
              <a:schemeClr val="tx1"/>
            </a:solidFill>
            <a:round/>
            <a:headEnd/>
            <a:tailEnd/>
          </a:ln>
        </p:spPr>
        <p:txBody>
          <a:bodyPr wrap="none" anchor="ctr"/>
          <a:lstStyle/>
          <a:p>
            <a:endParaRPr lang="en-US"/>
          </a:p>
        </p:txBody>
      </p:sp>
      <p:sp>
        <p:nvSpPr>
          <p:cNvPr id="26631" name="AutoShape 10"/>
          <p:cNvSpPr>
            <a:spLocks noChangeArrowheads="1"/>
          </p:cNvSpPr>
          <p:nvPr/>
        </p:nvSpPr>
        <p:spPr bwMode="auto">
          <a:xfrm>
            <a:off x="4859338" y="3860800"/>
            <a:ext cx="288925" cy="287338"/>
          </a:xfrm>
          <a:prstGeom prst="smileyFace">
            <a:avLst>
              <a:gd name="adj" fmla="val 4653"/>
            </a:avLst>
          </a:prstGeom>
          <a:noFill/>
          <a:ln w="9525">
            <a:solidFill>
              <a:schemeClr val="tx1"/>
            </a:solidFill>
            <a:round/>
            <a:headEnd/>
            <a:tailEnd/>
          </a:ln>
        </p:spPr>
        <p:txBody>
          <a:bodyPr wrap="none" anchor="ctr"/>
          <a:lstStyle/>
          <a:p>
            <a:endParaRPr lang="en-US"/>
          </a:p>
        </p:txBody>
      </p:sp>
      <p:sp>
        <p:nvSpPr>
          <p:cNvPr id="26632" name="AutoShape 11"/>
          <p:cNvSpPr>
            <a:spLocks noChangeArrowheads="1"/>
          </p:cNvSpPr>
          <p:nvPr/>
        </p:nvSpPr>
        <p:spPr bwMode="auto">
          <a:xfrm>
            <a:off x="6732588" y="4221163"/>
            <a:ext cx="288925" cy="287337"/>
          </a:xfrm>
          <a:prstGeom prst="smileyFace">
            <a:avLst>
              <a:gd name="adj" fmla="val 4653"/>
            </a:avLst>
          </a:prstGeom>
          <a:noFill/>
          <a:ln w="9525">
            <a:solidFill>
              <a:schemeClr val="tx1"/>
            </a:solidFill>
            <a:round/>
            <a:headEnd/>
            <a:tailEnd/>
          </a:ln>
        </p:spPr>
        <p:txBody>
          <a:bodyPr wrap="none" anchor="ctr"/>
          <a:lstStyle/>
          <a:p>
            <a:endParaRPr lang="en-US"/>
          </a:p>
        </p:txBody>
      </p:sp>
      <p:sp>
        <p:nvSpPr>
          <p:cNvPr id="26633" name="AutoShape 12"/>
          <p:cNvSpPr>
            <a:spLocks noChangeArrowheads="1"/>
          </p:cNvSpPr>
          <p:nvPr/>
        </p:nvSpPr>
        <p:spPr bwMode="auto">
          <a:xfrm>
            <a:off x="6156325" y="5300663"/>
            <a:ext cx="288925" cy="287337"/>
          </a:xfrm>
          <a:prstGeom prst="smileyFace">
            <a:avLst>
              <a:gd name="adj" fmla="val 4653"/>
            </a:avLst>
          </a:prstGeom>
          <a:noFill/>
          <a:ln w="9525">
            <a:solidFill>
              <a:schemeClr val="tx1"/>
            </a:solidFill>
            <a:round/>
            <a:headEnd/>
            <a:tailEnd/>
          </a:ln>
        </p:spPr>
        <p:txBody>
          <a:bodyPr wrap="none" anchor="ctr"/>
          <a:lstStyle/>
          <a:p>
            <a:endParaRPr lang="en-US"/>
          </a:p>
        </p:txBody>
      </p:sp>
      <p:sp>
        <p:nvSpPr>
          <p:cNvPr id="26634" name="AutoShape 13"/>
          <p:cNvSpPr>
            <a:spLocks noChangeArrowheads="1"/>
          </p:cNvSpPr>
          <p:nvPr/>
        </p:nvSpPr>
        <p:spPr bwMode="auto">
          <a:xfrm>
            <a:off x="6948488" y="3860800"/>
            <a:ext cx="288925" cy="287338"/>
          </a:xfrm>
          <a:prstGeom prst="smileyFace">
            <a:avLst>
              <a:gd name="adj" fmla="val 4653"/>
            </a:avLst>
          </a:prstGeom>
          <a:noFill/>
          <a:ln w="9525">
            <a:solidFill>
              <a:schemeClr val="tx1"/>
            </a:solidFill>
            <a:round/>
            <a:headEnd/>
            <a:tailEnd/>
          </a:ln>
        </p:spPr>
        <p:txBody>
          <a:bodyPr wrap="none" anchor="ctr"/>
          <a:lstStyle/>
          <a:p>
            <a:endParaRPr lang="en-US"/>
          </a:p>
        </p:txBody>
      </p:sp>
      <p:sp>
        <p:nvSpPr>
          <p:cNvPr id="26635" name="AutoShape 14"/>
          <p:cNvSpPr>
            <a:spLocks noChangeArrowheads="1"/>
          </p:cNvSpPr>
          <p:nvPr/>
        </p:nvSpPr>
        <p:spPr bwMode="auto">
          <a:xfrm>
            <a:off x="6948488" y="1628775"/>
            <a:ext cx="288925" cy="287338"/>
          </a:xfrm>
          <a:prstGeom prst="smileyFace">
            <a:avLst>
              <a:gd name="adj" fmla="val 4653"/>
            </a:avLst>
          </a:prstGeom>
          <a:noFill/>
          <a:ln w="9525">
            <a:solidFill>
              <a:schemeClr val="tx1"/>
            </a:solidFill>
            <a:round/>
            <a:headEnd/>
            <a:tailEnd/>
          </a:ln>
        </p:spPr>
        <p:txBody>
          <a:bodyPr wrap="none" anchor="ctr"/>
          <a:lstStyle/>
          <a:p>
            <a:endParaRPr lang="en-US"/>
          </a:p>
        </p:txBody>
      </p:sp>
      <p:sp>
        <p:nvSpPr>
          <p:cNvPr id="26636" name="AutoShape 15"/>
          <p:cNvSpPr>
            <a:spLocks noChangeArrowheads="1"/>
          </p:cNvSpPr>
          <p:nvPr/>
        </p:nvSpPr>
        <p:spPr bwMode="auto">
          <a:xfrm>
            <a:off x="6732588" y="6381750"/>
            <a:ext cx="288925" cy="287338"/>
          </a:xfrm>
          <a:prstGeom prst="smileyFace">
            <a:avLst>
              <a:gd name="adj" fmla="val 4653"/>
            </a:avLst>
          </a:prstGeom>
          <a:noFill/>
          <a:ln w="9525">
            <a:solidFill>
              <a:schemeClr val="tx1"/>
            </a:solidFill>
            <a:round/>
            <a:headEnd/>
            <a:tailEnd/>
          </a:ln>
        </p:spPr>
        <p:txBody>
          <a:bodyPr wrap="none" anchor="ctr"/>
          <a:lstStyle/>
          <a:p>
            <a:endParaRPr lang="en-US"/>
          </a:p>
        </p:txBody>
      </p:sp>
      <p:sp>
        <p:nvSpPr>
          <p:cNvPr id="26637" name="AutoShape 16"/>
          <p:cNvSpPr>
            <a:spLocks noChangeArrowheads="1"/>
          </p:cNvSpPr>
          <p:nvPr/>
        </p:nvSpPr>
        <p:spPr bwMode="auto">
          <a:xfrm>
            <a:off x="8243888" y="4221163"/>
            <a:ext cx="288925" cy="287337"/>
          </a:xfrm>
          <a:prstGeom prst="smileyFace">
            <a:avLst>
              <a:gd name="adj" fmla="val 4653"/>
            </a:avLst>
          </a:prstGeom>
          <a:noFill/>
          <a:ln w="9525">
            <a:solidFill>
              <a:schemeClr val="tx1"/>
            </a:solidFill>
            <a:round/>
            <a:headEnd/>
            <a:tailEnd/>
          </a:ln>
        </p:spPr>
        <p:txBody>
          <a:bodyPr wrap="none" anchor="ctr"/>
          <a:lstStyle/>
          <a:p>
            <a:endParaRPr lang="en-US"/>
          </a:p>
        </p:txBody>
      </p:sp>
      <p:sp>
        <p:nvSpPr>
          <p:cNvPr id="26638" name="AutoShape 17"/>
          <p:cNvSpPr>
            <a:spLocks noChangeArrowheads="1"/>
          </p:cNvSpPr>
          <p:nvPr/>
        </p:nvSpPr>
        <p:spPr bwMode="auto">
          <a:xfrm>
            <a:off x="8855075" y="5373688"/>
            <a:ext cx="288925" cy="287337"/>
          </a:xfrm>
          <a:prstGeom prst="smileyFace">
            <a:avLst>
              <a:gd name="adj" fmla="val 4653"/>
            </a:avLst>
          </a:prstGeom>
          <a:noFill/>
          <a:ln w="9525">
            <a:solidFill>
              <a:schemeClr val="tx1"/>
            </a:solidFill>
            <a:round/>
            <a:headEnd/>
            <a:tailEnd/>
          </a:ln>
        </p:spPr>
        <p:txBody>
          <a:bodyPr wrap="none" anchor="ctr"/>
          <a:lstStyle/>
          <a:p>
            <a:endParaRPr lang="en-US"/>
          </a:p>
        </p:txBody>
      </p:sp>
      <p:sp>
        <p:nvSpPr>
          <p:cNvPr id="26639" name="AutoShape 18"/>
          <p:cNvSpPr>
            <a:spLocks noChangeArrowheads="1"/>
          </p:cNvSpPr>
          <p:nvPr/>
        </p:nvSpPr>
        <p:spPr bwMode="auto">
          <a:xfrm>
            <a:off x="8243888" y="6381750"/>
            <a:ext cx="288925" cy="287338"/>
          </a:xfrm>
          <a:prstGeom prst="smileyFace">
            <a:avLst>
              <a:gd name="adj" fmla="val 4653"/>
            </a:avLst>
          </a:prstGeom>
          <a:noFill/>
          <a:ln w="9525">
            <a:solidFill>
              <a:schemeClr val="tx1"/>
            </a:solidFill>
            <a:round/>
            <a:headEnd/>
            <a:tailEnd/>
          </a:ln>
        </p:spPr>
        <p:txBody>
          <a:bodyPr wrap="none" anchor="ctr"/>
          <a:lstStyle/>
          <a:p>
            <a:endParaRPr lang="en-US"/>
          </a:p>
        </p:txBody>
      </p:sp>
      <p:sp>
        <p:nvSpPr>
          <p:cNvPr id="26640" name="Line 19"/>
          <p:cNvSpPr>
            <a:spLocks noChangeShapeType="1"/>
          </p:cNvSpPr>
          <p:nvPr/>
        </p:nvSpPr>
        <p:spPr bwMode="auto">
          <a:xfrm flipV="1">
            <a:off x="5292725" y="2133600"/>
            <a:ext cx="1511300" cy="1511300"/>
          </a:xfrm>
          <a:prstGeom prst="line">
            <a:avLst/>
          </a:prstGeom>
          <a:noFill/>
          <a:ln w="9525">
            <a:solidFill>
              <a:schemeClr val="tx1"/>
            </a:solidFill>
            <a:round/>
            <a:headEnd/>
            <a:tailEnd/>
          </a:ln>
        </p:spPr>
        <p:txBody>
          <a:bodyPr/>
          <a:lstStyle/>
          <a:p>
            <a:endParaRPr lang="en-US"/>
          </a:p>
        </p:txBody>
      </p:sp>
      <p:sp>
        <p:nvSpPr>
          <p:cNvPr id="26641" name="Line 20"/>
          <p:cNvSpPr>
            <a:spLocks noChangeShapeType="1"/>
          </p:cNvSpPr>
          <p:nvPr/>
        </p:nvSpPr>
        <p:spPr bwMode="auto">
          <a:xfrm>
            <a:off x="5292725" y="2133600"/>
            <a:ext cx="1511300" cy="1511300"/>
          </a:xfrm>
          <a:prstGeom prst="line">
            <a:avLst/>
          </a:prstGeom>
          <a:noFill/>
          <a:ln w="9525">
            <a:solidFill>
              <a:schemeClr val="tx1"/>
            </a:solidFill>
            <a:round/>
            <a:headEnd/>
            <a:tailEnd/>
          </a:ln>
        </p:spPr>
        <p:txBody>
          <a:bodyPr/>
          <a:lstStyle/>
          <a:p>
            <a:endParaRPr lang="en-US"/>
          </a:p>
        </p:txBody>
      </p:sp>
      <p:sp>
        <p:nvSpPr>
          <p:cNvPr id="26642" name="Line 21"/>
          <p:cNvSpPr>
            <a:spLocks noChangeShapeType="1"/>
          </p:cNvSpPr>
          <p:nvPr/>
        </p:nvSpPr>
        <p:spPr bwMode="auto">
          <a:xfrm flipV="1">
            <a:off x="7092950" y="4581525"/>
            <a:ext cx="1079500" cy="1800225"/>
          </a:xfrm>
          <a:prstGeom prst="line">
            <a:avLst/>
          </a:prstGeom>
          <a:noFill/>
          <a:ln w="9525">
            <a:solidFill>
              <a:schemeClr val="tx1"/>
            </a:solidFill>
            <a:round/>
            <a:headEnd/>
            <a:tailEnd/>
          </a:ln>
        </p:spPr>
        <p:txBody>
          <a:bodyPr/>
          <a:lstStyle/>
          <a:p>
            <a:endParaRPr lang="en-US"/>
          </a:p>
        </p:txBody>
      </p:sp>
      <p:sp>
        <p:nvSpPr>
          <p:cNvPr id="26643" name="Line 22"/>
          <p:cNvSpPr>
            <a:spLocks noChangeShapeType="1"/>
          </p:cNvSpPr>
          <p:nvPr/>
        </p:nvSpPr>
        <p:spPr bwMode="auto">
          <a:xfrm flipV="1">
            <a:off x="7092950" y="5445125"/>
            <a:ext cx="1582738" cy="936625"/>
          </a:xfrm>
          <a:prstGeom prst="line">
            <a:avLst/>
          </a:prstGeom>
          <a:noFill/>
          <a:ln w="9525">
            <a:solidFill>
              <a:schemeClr val="tx1"/>
            </a:solidFill>
            <a:round/>
            <a:headEnd/>
            <a:tailEnd/>
          </a:ln>
        </p:spPr>
        <p:txBody>
          <a:bodyPr/>
          <a:lstStyle/>
          <a:p>
            <a:endParaRPr lang="en-US"/>
          </a:p>
        </p:txBody>
      </p:sp>
      <p:sp>
        <p:nvSpPr>
          <p:cNvPr id="26644" name="Line 23"/>
          <p:cNvSpPr>
            <a:spLocks noChangeShapeType="1"/>
          </p:cNvSpPr>
          <p:nvPr/>
        </p:nvSpPr>
        <p:spPr bwMode="auto">
          <a:xfrm flipV="1">
            <a:off x="8172450" y="4581525"/>
            <a:ext cx="0" cy="1800225"/>
          </a:xfrm>
          <a:prstGeom prst="line">
            <a:avLst/>
          </a:prstGeom>
          <a:noFill/>
          <a:ln w="9525">
            <a:solidFill>
              <a:schemeClr val="tx1"/>
            </a:solidFill>
            <a:round/>
            <a:headEnd/>
            <a:tailEnd/>
          </a:ln>
        </p:spPr>
        <p:txBody>
          <a:bodyPr/>
          <a:lstStyle/>
          <a:p>
            <a:endParaRPr lang="en-US"/>
          </a:p>
        </p:txBody>
      </p:sp>
      <p:sp>
        <p:nvSpPr>
          <p:cNvPr id="26645" name="Line 24"/>
          <p:cNvSpPr>
            <a:spLocks noChangeShapeType="1"/>
          </p:cNvSpPr>
          <p:nvPr/>
        </p:nvSpPr>
        <p:spPr bwMode="auto">
          <a:xfrm flipV="1">
            <a:off x="6588125" y="4581525"/>
            <a:ext cx="1584325" cy="863600"/>
          </a:xfrm>
          <a:prstGeom prst="line">
            <a:avLst/>
          </a:prstGeom>
          <a:noFill/>
          <a:ln w="9525">
            <a:solidFill>
              <a:schemeClr val="tx1"/>
            </a:solidFill>
            <a:round/>
            <a:headEnd/>
            <a:tailEnd/>
          </a:ln>
        </p:spPr>
        <p:txBody>
          <a:bodyPr/>
          <a:lstStyle/>
          <a:p>
            <a:endParaRPr lang="en-US"/>
          </a:p>
        </p:txBody>
      </p:sp>
      <p:sp>
        <p:nvSpPr>
          <p:cNvPr id="26646" name="Line 25"/>
          <p:cNvSpPr>
            <a:spLocks noChangeShapeType="1"/>
          </p:cNvSpPr>
          <p:nvPr/>
        </p:nvSpPr>
        <p:spPr bwMode="auto">
          <a:xfrm>
            <a:off x="7092950" y="4581525"/>
            <a:ext cx="0" cy="1727200"/>
          </a:xfrm>
          <a:prstGeom prst="line">
            <a:avLst/>
          </a:prstGeom>
          <a:noFill/>
          <a:ln w="9525">
            <a:solidFill>
              <a:schemeClr val="tx1"/>
            </a:solidFill>
            <a:round/>
            <a:headEnd/>
            <a:tailEnd/>
          </a:ln>
        </p:spPr>
        <p:txBody>
          <a:bodyPr/>
          <a:lstStyle/>
          <a:p>
            <a:endParaRPr lang="en-US"/>
          </a:p>
        </p:txBody>
      </p:sp>
      <p:sp>
        <p:nvSpPr>
          <p:cNvPr id="26647" name="Line 26"/>
          <p:cNvSpPr>
            <a:spLocks noChangeShapeType="1"/>
          </p:cNvSpPr>
          <p:nvPr/>
        </p:nvSpPr>
        <p:spPr bwMode="auto">
          <a:xfrm flipH="1" flipV="1">
            <a:off x="6588125" y="5445125"/>
            <a:ext cx="1584325" cy="936625"/>
          </a:xfrm>
          <a:prstGeom prst="line">
            <a:avLst/>
          </a:prstGeom>
          <a:noFill/>
          <a:ln w="9525">
            <a:solidFill>
              <a:schemeClr val="tx1"/>
            </a:solidFill>
            <a:round/>
            <a:headEnd/>
            <a:tailEnd/>
          </a:ln>
        </p:spPr>
        <p:txBody>
          <a:bodyPr/>
          <a:lstStyle/>
          <a:p>
            <a:endParaRPr lang="en-US"/>
          </a:p>
        </p:txBody>
      </p:sp>
      <p:sp>
        <p:nvSpPr>
          <p:cNvPr id="26648" name="Line 27"/>
          <p:cNvSpPr>
            <a:spLocks noChangeShapeType="1"/>
          </p:cNvSpPr>
          <p:nvPr/>
        </p:nvSpPr>
        <p:spPr bwMode="auto">
          <a:xfrm>
            <a:off x="7092950" y="4581525"/>
            <a:ext cx="1582738" cy="863600"/>
          </a:xfrm>
          <a:prstGeom prst="line">
            <a:avLst/>
          </a:prstGeom>
          <a:noFill/>
          <a:ln w="9525">
            <a:solidFill>
              <a:schemeClr val="tx1"/>
            </a:solidFill>
            <a:round/>
            <a:headEnd/>
            <a:tailEnd/>
          </a:ln>
        </p:spPr>
        <p:txBody>
          <a:bodyPr/>
          <a:lstStyle/>
          <a:p>
            <a:endParaRPr lang="en-US"/>
          </a:p>
        </p:txBody>
      </p:sp>
      <p:sp>
        <p:nvSpPr>
          <p:cNvPr id="26649" name="Line 28"/>
          <p:cNvSpPr>
            <a:spLocks noChangeShapeType="1"/>
          </p:cNvSpPr>
          <p:nvPr/>
        </p:nvSpPr>
        <p:spPr bwMode="auto">
          <a:xfrm flipH="1" flipV="1">
            <a:off x="7092950" y="4581525"/>
            <a:ext cx="1079500" cy="1800225"/>
          </a:xfrm>
          <a:prstGeom prst="line">
            <a:avLst/>
          </a:prstGeom>
          <a:noFill/>
          <a:ln w="9525">
            <a:solidFill>
              <a:schemeClr val="tx1"/>
            </a:solidFill>
            <a:round/>
            <a:headEnd/>
            <a:tailEnd/>
          </a:ln>
        </p:spPr>
        <p:txBody>
          <a:bodyPr/>
          <a:lstStyle/>
          <a:p>
            <a:endParaRPr lang="en-US"/>
          </a:p>
        </p:txBody>
      </p:sp>
      <p:sp>
        <p:nvSpPr>
          <p:cNvPr id="26650" name="Line 29"/>
          <p:cNvSpPr>
            <a:spLocks noChangeShapeType="1"/>
          </p:cNvSpPr>
          <p:nvPr/>
        </p:nvSpPr>
        <p:spPr bwMode="auto">
          <a:xfrm>
            <a:off x="6588125" y="5445125"/>
            <a:ext cx="2087563" cy="0"/>
          </a:xfrm>
          <a:prstGeom prst="line">
            <a:avLst/>
          </a:prstGeom>
          <a:noFill/>
          <a:ln w="9525">
            <a:solidFill>
              <a:schemeClr val="tx1"/>
            </a:solidFill>
            <a:round/>
            <a:headEnd/>
            <a:tailEnd/>
          </a:ln>
        </p:spPr>
        <p:txBody>
          <a:bodyPr/>
          <a:lstStyle/>
          <a:p>
            <a:endParaRPr lang="en-US"/>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6627">
                                            <p:txEl>
                                              <p:pRg st="0" end="0"/>
                                            </p:txEl>
                                          </p:spTgt>
                                        </p:tgtEl>
                                        <p:attrNameLst>
                                          <p:attrName>style.visibility</p:attrName>
                                        </p:attrNameLst>
                                      </p:cBhvr>
                                      <p:to>
                                        <p:strVal val="visible"/>
                                      </p:to>
                                    </p:set>
                                    <p:animEffect transition="in" filter="fade">
                                      <p:cBhvr>
                                        <p:cTn id="7" dur="2000"/>
                                        <p:tgtEl>
                                          <p:spTgt spid="2662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6627">
                                            <p:txEl>
                                              <p:pRg st="1" end="1"/>
                                            </p:txEl>
                                          </p:spTgt>
                                        </p:tgtEl>
                                        <p:attrNameLst>
                                          <p:attrName>style.visibility</p:attrName>
                                        </p:attrNameLst>
                                      </p:cBhvr>
                                      <p:to>
                                        <p:strVal val="visible"/>
                                      </p:to>
                                    </p:set>
                                    <p:animEffect transition="in" filter="fade">
                                      <p:cBhvr>
                                        <p:cTn id="12" dur="2000"/>
                                        <p:tgtEl>
                                          <p:spTgt spid="2662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6627">
                                            <p:txEl>
                                              <p:pRg st="2" end="2"/>
                                            </p:txEl>
                                          </p:spTgt>
                                        </p:tgtEl>
                                        <p:attrNameLst>
                                          <p:attrName>style.visibility</p:attrName>
                                        </p:attrNameLst>
                                      </p:cBhvr>
                                      <p:to>
                                        <p:strVal val="visible"/>
                                      </p:to>
                                    </p:set>
                                    <p:animEffect transition="in" filter="fade">
                                      <p:cBhvr>
                                        <p:cTn id="17" dur="2000"/>
                                        <p:tgtEl>
                                          <p:spTgt spid="2662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6627">
                                            <p:txEl>
                                              <p:pRg st="3" end="3"/>
                                            </p:txEl>
                                          </p:spTgt>
                                        </p:tgtEl>
                                        <p:attrNameLst>
                                          <p:attrName>style.visibility</p:attrName>
                                        </p:attrNameLst>
                                      </p:cBhvr>
                                      <p:to>
                                        <p:strVal val="visible"/>
                                      </p:to>
                                    </p:set>
                                    <p:animEffect transition="in" filter="fade">
                                      <p:cBhvr>
                                        <p:cTn id="22" dur="2000"/>
                                        <p:tgtEl>
                                          <p:spTgt spid="2662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7"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500034" y="543775"/>
            <a:ext cx="7543800" cy="642937"/>
          </a:xfrm>
        </p:spPr>
        <p:txBody>
          <a:bodyPr/>
          <a:lstStyle/>
          <a:p>
            <a:pPr eaLnBrk="1" fontAlgn="auto" hangingPunct="1">
              <a:spcAft>
                <a:spcPts val="0"/>
              </a:spcAft>
              <a:defRPr/>
            </a:pPr>
            <a:r>
              <a:rPr lang="en-GB" sz="3500" dirty="0" smtClean="0"/>
              <a:t>Introduction - starter</a:t>
            </a:r>
            <a:endParaRPr lang="en-GB" sz="3500" dirty="0"/>
          </a:p>
        </p:txBody>
      </p:sp>
      <p:sp>
        <p:nvSpPr>
          <p:cNvPr id="7171" name="Rectangle 3"/>
          <p:cNvSpPr>
            <a:spLocks noGrp="1" noChangeArrowheads="1"/>
          </p:cNvSpPr>
          <p:nvPr>
            <p:ph idx="1"/>
          </p:nvPr>
        </p:nvSpPr>
        <p:spPr>
          <a:xfrm>
            <a:off x="323850" y="836613"/>
            <a:ext cx="8229600" cy="4411662"/>
          </a:xfrm>
        </p:spPr>
        <p:txBody>
          <a:bodyPr>
            <a:normAutofit lnSpcReduction="10000"/>
          </a:bodyPr>
          <a:lstStyle/>
          <a:p>
            <a:pPr eaLnBrk="1" fontAlgn="auto" hangingPunct="1">
              <a:spcAft>
                <a:spcPts val="0"/>
              </a:spcAft>
              <a:buFont typeface="Wingdings 2"/>
              <a:buChar char=""/>
              <a:defRPr/>
            </a:pPr>
            <a:endParaRPr lang="en-GB" sz="2600" dirty="0" smtClean="0"/>
          </a:p>
          <a:p>
            <a:pPr eaLnBrk="1" fontAlgn="auto" hangingPunct="1">
              <a:spcAft>
                <a:spcPts val="0"/>
              </a:spcAft>
              <a:buFont typeface="Wingdings 2"/>
              <a:buChar char=""/>
              <a:defRPr/>
            </a:pPr>
            <a:r>
              <a:rPr lang="en-GB" sz="2600" dirty="0" smtClean="0"/>
              <a:t>Communication </a:t>
            </a:r>
            <a:r>
              <a:rPr lang="en-GB" sz="2600" dirty="0"/>
              <a:t>is the transfer of information from one party to another.</a:t>
            </a:r>
          </a:p>
          <a:p>
            <a:pPr eaLnBrk="1" fontAlgn="auto" hangingPunct="1">
              <a:spcAft>
                <a:spcPts val="0"/>
              </a:spcAft>
              <a:buFont typeface="Wingdings 2"/>
              <a:buChar char=""/>
              <a:defRPr/>
            </a:pPr>
            <a:endParaRPr lang="en-GB" sz="2600" dirty="0"/>
          </a:p>
          <a:p>
            <a:pPr eaLnBrk="1" fontAlgn="auto" hangingPunct="1">
              <a:spcAft>
                <a:spcPts val="0"/>
              </a:spcAft>
              <a:buFont typeface="Wingdings 2"/>
              <a:buChar char=""/>
              <a:defRPr/>
            </a:pPr>
            <a:r>
              <a:rPr lang="en-GB" sz="2600" dirty="0"/>
              <a:t>The purpose or objective of communication include: </a:t>
            </a:r>
          </a:p>
          <a:p>
            <a:pPr lvl="1" eaLnBrk="1" fontAlgn="auto" hangingPunct="1">
              <a:spcAft>
                <a:spcPts val="0"/>
              </a:spcAft>
              <a:buFont typeface="Wingdings 2"/>
              <a:buChar char=""/>
              <a:defRPr/>
            </a:pPr>
            <a:r>
              <a:rPr lang="en-GB" sz="2200" dirty="0"/>
              <a:t>Instructing, clarifying, interpreting, notifying, warning, receiving, giving feedback, reviewing and to </a:t>
            </a:r>
            <a:r>
              <a:rPr lang="en-GB" sz="2200" b="1" dirty="0"/>
              <a:t>inform.</a:t>
            </a:r>
          </a:p>
          <a:p>
            <a:pPr eaLnBrk="1" fontAlgn="auto" hangingPunct="1">
              <a:spcAft>
                <a:spcPts val="0"/>
              </a:spcAft>
              <a:buFont typeface="Wingdings 2"/>
              <a:buChar char=""/>
              <a:defRPr/>
            </a:pPr>
            <a:r>
              <a:rPr lang="en-GB" sz="2600" dirty="0"/>
              <a:t>Effective communication is vital so that</a:t>
            </a:r>
          </a:p>
          <a:p>
            <a:pPr lvl="1" eaLnBrk="1" fontAlgn="auto" hangingPunct="1">
              <a:spcAft>
                <a:spcPts val="0"/>
              </a:spcAft>
              <a:buFont typeface="Wingdings 2"/>
              <a:buChar char=""/>
              <a:defRPr/>
            </a:pPr>
            <a:r>
              <a:rPr lang="en-GB" sz="2200" dirty="0"/>
              <a:t>Staff are aware of their roles and expectations</a:t>
            </a:r>
          </a:p>
          <a:p>
            <a:pPr lvl="1" eaLnBrk="1" fontAlgn="auto" hangingPunct="1">
              <a:spcAft>
                <a:spcPts val="0"/>
              </a:spcAft>
              <a:buFont typeface="Wingdings 2"/>
              <a:buChar char=""/>
              <a:defRPr/>
            </a:pPr>
            <a:r>
              <a:rPr lang="en-GB" sz="2200" dirty="0"/>
              <a:t>Managers can gather and act upon feedback from employees, customers and other stakeholders.</a:t>
            </a:r>
          </a:p>
          <a:p>
            <a:pPr eaLnBrk="1" fontAlgn="auto" hangingPunct="1">
              <a:spcAft>
                <a:spcPts val="0"/>
              </a:spcAft>
              <a:buFont typeface="Wingdings 2"/>
              <a:buChar char=""/>
              <a:defRPr/>
            </a:pPr>
            <a:endParaRPr lang="en-GB" sz="2600" b="1" dirty="0"/>
          </a:p>
        </p:txBody>
      </p:sp>
      <p:sp>
        <p:nvSpPr>
          <p:cNvPr id="13316" name="Rectangle 5"/>
          <p:cNvSpPr>
            <a:spLocks noChangeArrowheads="1"/>
          </p:cNvSpPr>
          <p:nvPr/>
        </p:nvSpPr>
        <p:spPr bwMode="auto">
          <a:xfrm>
            <a:off x="500034" y="5373688"/>
            <a:ext cx="8286808" cy="1295400"/>
          </a:xfrm>
          <a:prstGeom prst="rect">
            <a:avLst/>
          </a:prstGeom>
          <a:solidFill>
            <a:schemeClr val="accent1"/>
          </a:solidFill>
          <a:ln w="9525">
            <a:solidFill>
              <a:schemeClr val="tx1"/>
            </a:solidFill>
            <a:miter lim="800000"/>
            <a:headEnd/>
            <a:tailEnd/>
          </a:ln>
        </p:spPr>
        <p:txBody>
          <a:bodyPr wrap="none" anchor="ctr"/>
          <a:lstStyle/>
          <a:p>
            <a:pPr algn="ctr"/>
            <a:r>
              <a:rPr lang="en-GB" sz="2000" dirty="0"/>
              <a:t>Remember! We mentioned Poor Communication</a:t>
            </a:r>
          </a:p>
          <a:p>
            <a:pPr algn="ctr"/>
            <a:r>
              <a:rPr lang="en-GB" sz="2000" dirty="0"/>
              <a:t>As a Factor Which Can Lead to </a:t>
            </a:r>
            <a:r>
              <a:rPr lang="en-GB" sz="2000" dirty="0" smtClean="0"/>
              <a:t>Low Motivation &amp; Diseconomies </a:t>
            </a:r>
            <a:r>
              <a:rPr lang="en-GB" sz="2000" dirty="0"/>
              <a:t>of Scale</a:t>
            </a:r>
          </a:p>
        </p:txBody>
      </p:sp>
    </p:spTree>
    <p:extLst>
      <p:ext uri="{BB962C8B-B14F-4D97-AF65-F5344CB8AC3E}">
        <p14:creationId xmlns:p14="http://schemas.microsoft.com/office/powerpoint/2010/main" val="153505634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171">
                                            <p:txEl>
                                              <p:pRg st="1" end="1"/>
                                            </p:txEl>
                                          </p:spTgt>
                                        </p:tgtEl>
                                        <p:attrNameLst>
                                          <p:attrName>style.visibility</p:attrName>
                                        </p:attrNameLst>
                                      </p:cBhvr>
                                      <p:to>
                                        <p:strVal val="visible"/>
                                      </p:to>
                                    </p:set>
                                    <p:animEffect transition="in" filter="fade">
                                      <p:cBhvr>
                                        <p:cTn id="7" dur="2000"/>
                                        <p:tgtEl>
                                          <p:spTgt spid="7171">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171">
                                            <p:txEl>
                                              <p:pRg st="3" end="3"/>
                                            </p:txEl>
                                          </p:spTgt>
                                        </p:tgtEl>
                                        <p:attrNameLst>
                                          <p:attrName>style.visibility</p:attrName>
                                        </p:attrNameLst>
                                      </p:cBhvr>
                                      <p:to>
                                        <p:strVal val="visible"/>
                                      </p:to>
                                    </p:set>
                                    <p:animEffect transition="in" filter="fade">
                                      <p:cBhvr>
                                        <p:cTn id="12" dur="2000"/>
                                        <p:tgtEl>
                                          <p:spTgt spid="7171">
                                            <p:txEl>
                                              <p:pRg st="3" end="3"/>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7171">
                                            <p:txEl>
                                              <p:pRg st="4" end="4"/>
                                            </p:txEl>
                                          </p:spTgt>
                                        </p:tgtEl>
                                        <p:attrNameLst>
                                          <p:attrName>style.visibility</p:attrName>
                                        </p:attrNameLst>
                                      </p:cBhvr>
                                      <p:to>
                                        <p:strVal val="visible"/>
                                      </p:to>
                                    </p:set>
                                    <p:animEffect transition="in" filter="fade">
                                      <p:cBhvr>
                                        <p:cTn id="15" dur="2000"/>
                                        <p:tgtEl>
                                          <p:spTgt spid="7171">
                                            <p:txEl>
                                              <p:pRg st="4" end="4"/>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7171">
                                            <p:txEl>
                                              <p:pRg st="5" end="5"/>
                                            </p:txEl>
                                          </p:spTgt>
                                        </p:tgtEl>
                                        <p:attrNameLst>
                                          <p:attrName>style.visibility</p:attrName>
                                        </p:attrNameLst>
                                      </p:cBhvr>
                                      <p:to>
                                        <p:strVal val="visible"/>
                                      </p:to>
                                    </p:set>
                                    <p:animEffect transition="in" filter="fade">
                                      <p:cBhvr>
                                        <p:cTn id="20" dur="2000"/>
                                        <p:tgtEl>
                                          <p:spTgt spid="7171">
                                            <p:txEl>
                                              <p:pRg st="5" end="5"/>
                                            </p:tx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7171">
                                            <p:txEl>
                                              <p:pRg st="6" end="6"/>
                                            </p:txEl>
                                          </p:spTgt>
                                        </p:tgtEl>
                                        <p:attrNameLst>
                                          <p:attrName>style.visibility</p:attrName>
                                        </p:attrNameLst>
                                      </p:cBhvr>
                                      <p:to>
                                        <p:strVal val="visible"/>
                                      </p:to>
                                    </p:set>
                                    <p:animEffect transition="in" filter="fade">
                                      <p:cBhvr>
                                        <p:cTn id="23" dur="2000"/>
                                        <p:tgtEl>
                                          <p:spTgt spid="7171">
                                            <p:txEl>
                                              <p:pRg st="6" end="6"/>
                                            </p:tx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7171">
                                            <p:txEl>
                                              <p:pRg st="7" end="7"/>
                                            </p:txEl>
                                          </p:spTgt>
                                        </p:tgtEl>
                                        <p:attrNameLst>
                                          <p:attrName>style.visibility</p:attrName>
                                        </p:attrNameLst>
                                      </p:cBhvr>
                                      <p:to>
                                        <p:strVal val="visible"/>
                                      </p:to>
                                    </p:set>
                                    <p:animEffect transition="in" filter="fade">
                                      <p:cBhvr>
                                        <p:cTn id="26" dur="2000"/>
                                        <p:tgtEl>
                                          <p:spTgt spid="7171">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4"/>
          <p:cNvSpPr>
            <a:spLocks noChangeArrowheads="1"/>
          </p:cNvSpPr>
          <p:nvPr/>
        </p:nvSpPr>
        <p:spPr bwMode="auto">
          <a:xfrm>
            <a:off x="3563938" y="2708275"/>
            <a:ext cx="1728787" cy="1657350"/>
          </a:xfrm>
          <a:prstGeom prst="rect">
            <a:avLst/>
          </a:prstGeom>
          <a:solidFill>
            <a:schemeClr val="accent1"/>
          </a:solidFill>
          <a:ln w="9525">
            <a:solidFill>
              <a:schemeClr val="tx1"/>
            </a:solidFill>
            <a:miter lim="800000"/>
            <a:headEnd/>
            <a:tailEnd/>
          </a:ln>
        </p:spPr>
        <p:txBody>
          <a:bodyPr wrap="none" anchor="ctr"/>
          <a:lstStyle/>
          <a:p>
            <a:pPr algn="ctr"/>
            <a:r>
              <a:rPr lang="en-GB"/>
              <a:t>Good</a:t>
            </a:r>
          </a:p>
          <a:p>
            <a:pPr algn="ctr"/>
            <a:r>
              <a:rPr lang="en-GB"/>
              <a:t>communication</a:t>
            </a:r>
          </a:p>
        </p:txBody>
      </p:sp>
      <p:sp>
        <p:nvSpPr>
          <p:cNvPr id="14339" name="AutoShape 5"/>
          <p:cNvSpPr>
            <a:spLocks noChangeArrowheads="1"/>
          </p:cNvSpPr>
          <p:nvPr/>
        </p:nvSpPr>
        <p:spPr bwMode="auto">
          <a:xfrm rot="2700000">
            <a:off x="1476375" y="4114800"/>
            <a:ext cx="2087563" cy="1985963"/>
          </a:xfrm>
          <a:prstGeom prst="upArrow">
            <a:avLst>
              <a:gd name="adj1" fmla="val 50000"/>
              <a:gd name="adj2" fmla="val 25000"/>
            </a:avLst>
          </a:prstGeom>
          <a:solidFill>
            <a:schemeClr val="accent1"/>
          </a:solidFill>
          <a:ln w="9525">
            <a:solidFill>
              <a:schemeClr val="tx1"/>
            </a:solidFill>
            <a:miter lim="800000"/>
            <a:headEnd/>
            <a:tailEnd/>
          </a:ln>
        </p:spPr>
        <p:txBody>
          <a:bodyPr rot="10800000" vert="eaVert" wrap="none" anchor="ctr"/>
          <a:lstStyle/>
          <a:p>
            <a:pPr algn="ctr"/>
            <a:r>
              <a:rPr lang="en-GB"/>
              <a:t>Enables</a:t>
            </a:r>
          </a:p>
          <a:p>
            <a:pPr algn="ctr"/>
            <a:r>
              <a:rPr lang="en-GB"/>
              <a:t>Feedback </a:t>
            </a:r>
          </a:p>
        </p:txBody>
      </p:sp>
      <p:sp>
        <p:nvSpPr>
          <p:cNvPr id="14340" name="AutoShape 6"/>
          <p:cNvSpPr>
            <a:spLocks noChangeArrowheads="1"/>
          </p:cNvSpPr>
          <p:nvPr/>
        </p:nvSpPr>
        <p:spPr bwMode="auto">
          <a:xfrm rot="8683001">
            <a:off x="1727200" y="860425"/>
            <a:ext cx="1944688" cy="1895475"/>
          </a:xfrm>
          <a:prstGeom prst="upArrow">
            <a:avLst>
              <a:gd name="adj1" fmla="val 50000"/>
              <a:gd name="adj2" fmla="val 25000"/>
            </a:avLst>
          </a:prstGeom>
          <a:solidFill>
            <a:schemeClr val="accent1"/>
          </a:solidFill>
          <a:ln w="9525">
            <a:solidFill>
              <a:schemeClr val="tx1"/>
            </a:solidFill>
            <a:miter lim="800000"/>
            <a:headEnd/>
            <a:tailEnd/>
          </a:ln>
        </p:spPr>
        <p:txBody>
          <a:bodyPr rot="10800000" vert="eaVert" wrap="none" anchor="ctr"/>
          <a:lstStyle/>
          <a:p>
            <a:pPr algn="ctr"/>
            <a:r>
              <a:rPr lang="en-GB"/>
              <a:t>Coordinates</a:t>
            </a:r>
          </a:p>
        </p:txBody>
      </p:sp>
      <p:sp>
        <p:nvSpPr>
          <p:cNvPr id="14341" name="AutoShape 7"/>
          <p:cNvSpPr>
            <a:spLocks noChangeArrowheads="1"/>
          </p:cNvSpPr>
          <p:nvPr/>
        </p:nvSpPr>
        <p:spPr bwMode="auto">
          <a:xfrm rot="-2277005">
            <a:off x="5076825" y="4508500"/>
            <a:ext cx="1944688" cy="1731963"/>
          </a:xfrm>
          <a:prstGeom prst="upArrow">
            <a:avLst>
              <a:gd name="adj1" fmla="val 50000"/>
              <a:gd name="adj2" fmla="val 25000"/>
            </a:avLst>
          </a:prstGeom>
          <a:solidFill>
            <a:schemeClr val="accent1"/>
          </a:solidFill>
          <a:ln w="9525">
            <a:solidFill>
              <a:schemeClr val="tx1"/>
            </a:solidFill>
            <a:miter lim="800000"/>
            <a:headEnd/>
            <a:tailEnd/>
          </a:ln>
        </p:spPr>
        <p:txBody>
          <a:bodyPr vert="eaVert" wrap="none" anchor="ctr"/>
          <a:lstStyle/>
          <a:p>
            <a:pPr algn="ctr"/>
            <a:r>
              <a:rPr lang="en-GB" sz="1600"/>
              <a:t>Clarifies roles</a:t>
            </a:r>
          </a:p>
          <a:p>
            <a:pPr algn="ctr"/>
            <a:r>
              <a:rPr lang="en-GB" sz="1600"/>
              <a:t>And</a:t>
            </a:r>
          </a:p>
          <a:p>
            <a:pPr algn="ctr"/>
            <a:r>
              <a:rPr lang="en-GB" sz="1600"/>
              <a:t>Responsibilities</a:t>
            </a:r>
          </a:p>
          <a:p>
            <a:pPr algn="ctr"/>
            <a:endParaRPr lang="en-GB" sz="1600"/>
          </a:p>
        </p:txBody>
      </p:sp>
      <p:sp>
        <p:nvSpPr>
          <p:cNvPr id="14342" name="AutoShape 8"/>
          <p:cNvSpPr>
            <a:spLocks noChangeArrowheads="1"/>
          </p:cNvSpPr>
          <p:nvPr/>
        </p:nvSpPr>
        <p:spPr bwMode="auto">
          <a:xfrm rot="-8455935">
            <a:off x="4878388" y="939800"/>
            <a:ext cx="2206625" cy="1701800"/>
          </a:xfrm>
          <a:prstGeom prst="upArrow">
            <a:avLst>
              <a:gd name="adj1" fmla="val 50000"/>
              <a:gd name="adj2" fmla="val 25000"/>
            </a:avLst>
          </a:prstGeom>
          <a:solidFill>
            <a:schemeClr val="accent1"/>
          </a:solidFill>
          <a:ln w="9525">
            <a:solidFill>
              <a:schemeClr val="tx1"/>
            </a:solidFill>
            <a:miter lim="800000"/>
            <a:headEnd/>
            <a:tailEnd/>
          </a:ln>
        </p:spPr>
        <p:txBody>
          <a:bodyPr rot="10800000" wrap="none" anchor="ctr"/>
          <a:lstStyle/>
          <a:p>
            <a:pPr algn="ctr"/>
            <a:r>
              <a:rPr lang="en-GB"/>
              <a:t>Motivates</a:t>
            </a:r>
          </a:p>
        </p:txBody>
      </p:sp>
      <p:sp>
        <p:nvSpPr>
          <p:cNvPr id="14343" name="Text Box 11"/>
          <p:cNvSpPr txBox="1">
            <a:spLocks noChangeArrowheads="1"/>
          </p:cNvSpPr>
          <p:nvPr/>
        </p:nvSpPr>
        <p:spPr bwMode="auto">
          <a:xfrm>
            <a:off x="376238" y="136525"/>
            <a:ext cx="3409950" cy="366713"/>
          </a:xfrm>
          <a:prstGeom prst="rect">
            <a:avLst/>
          </a:prstGeom>
          <a:noFill/>
          <a:ln w="9525">
            <a:noFill/>
            <a:miter lim="800000"/>
            <a:headEnd/>
            <a:tailEnd/>
          </a:ln>
        </p:spPr>
        <p:txBody>
          <a:bodyPr wrap="none">
            <a:spAutoFit/>
          </a:bodyPr>
          <a:lstStyle/>
          <a:p>
            <a:r>
              <a:rPr lang="en-GB"/>
              <a:t>Communication </a:t>
            </a:r>
            <a:r>
              <a:rPr lang="en-GB" i="1"/>
              <a:t>Marcouse 2008</a:t>
            </a:r>
          </a:p>
        </p:txBody>
      </p:sp>
    </p:spTree>
    <p:extLst>
      <p:ext uri="{BB962C8B-B14F-4D97-AF65-F5344CB8AC3E}">
        <p14:creationId xmlns:p14="http://schemas.microsoft.com/office/powerpoint/2010/main" val="528672037"/>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fontAlgn="auto" hangingPunct="1">
              <a:spcAft>
                <a:spcPts val="0"/>
              </a:spcAft>
              <a:defRPr/>
            </a:pPr>
            <a:r>
              <a:rPr lang="en-GB"/>
              <a:t>Oral communication</a:t>
            </a:r>
          </a:p>
        </p:txBody>
      </p:sp>
      <p:sp>
        <p:nvSpPr>
          <p:cNvPr id="17411" name="Rectangle 3"/>
          <p:cNvSpPr>
            <a:spLocks noGrp="1" noChangeArrowheads="1"/>
          </p:cNvSpPr>
          <p:nvPr>
            <p:ph idx="1"/>
          </p:nvPr>
        </p:nvSpPr>
        <p:spPr>
          <a:xfrm>
            <a:off x="457200" y="1428750"/>
            <a:ext cx="8229600" cy="5024438"/>
          </a:xfrm>
        </p:spPr>
        <p:txBody>
          <a:bodyPr/>
          <a:lstStyle/>
          <a:p>
            <a:pPr eaLnBrk="1" hangingPunct="1">
              <a:lnSpc>
                <a:spcPct val="80000"/>
              </a:lnSpc>
            </a:pPr>
            <a:r>
              <a:rPr lang="en-GB" sz="2100" dirty="0" smtClean="0"/>
              <a:t>Talking and listening to each other. Oral communication is fast because the sender and receiver are in direct contact with each other. When something is not understood, questions can be asked, i.e. feedback and clarification can be gathered.</a:t>
            </a:r>
          </a:p>
          <a:p>
            <a:pPr eaLnBrk="1" hangingPunct="1">
              <a:lnSpc>
                <a:spcPct val="80000"/>
              </a:lnSpc>
            </a:pPr>
            <a:r>
              <a:rPr lang="en-GB" sz="2100" dirty="0" smtClean="0"/>
              <a:t>Whether the a message is communicated well orally will depend on how good a speaker the sender is. Such as their use of jargon or their tone of voice.</a:t>
            </a:r>
          </a:p>
          <a:p>
            <a:pPr eaLnBrk="1" hangingPunct="1">
              <a:lnSpc>
                <a:spcPct val="80000"/>
              </a:lnSpc>
            </a:pPr>
            <a:endParaRPr lang="en-GB" sz="2100" dirty="0" smtClean="0"/>
          </a:p>
          <a:p>
            <a:pPr lvl="1" eaLnBrk="1" hangingPunct="1">
              <a:lnSpc>
                <a:spcPct val="80000"/>
              </a:lnSpc>
            </a:pPr>
            <a:r>
              <a:rPr lang="en-GB" sz="2000" dirty="0" smtClean="0"/>
              <a:t>When a person gives instructions to others, such as a manager announcing a major change in the organisation.</a:t>
            </a:r>
          </a:p>
          <a:p>
            <a:pPr lvl="1" eaLnBrk="1" hangingPunct="1">
              <a:lnSpc>
                <a:spcPct val="80000"/>
              </a:lnSpc>
            </a:pPr>
            <a:r>
              <a:rPr lang="en-GB" sz="2000" dirty="0" smtClean="0"/>
              <a:t>When people discuss problems</a:t>
            </a:r>
          </a:p>
          <a:p>
            <a:pPr lvl="1" eaLnBrk="1" hangingPunct="1">
              <a:lnSpc>
                <a:spcPct val="80000"/>
              </a:lnSpc>
            </a:pPr>
            <a:r>
              <a:rPr lang="en-GB" sz="2000" dirty="0" smtClean="0"/>
              <a:t>Business meetings, which are formal and follow an agenda</a:t>
            </a:r>
          </a:p>
          <a:p>
            <a:pPr lvl="1" eaLnBrk="1" hangingPunct="1">
              <a:lnSpc>
                <a:spcPct val="80000"/>
              </a:lnSpc>
            </a:pPr>
            <a:r>
              <a:rPr lang="en-GB" sz="2000" dirty="0" smtClean="0"/>
              <a:t>Job interviews</a:t>
            </a:r>
          </a:p>
          <a:p>
            <a:pPr lvl="1" eaLnBrk="1" hangingPunct="1">
              <a:lnSpc>
                <a:spcPct val="80000"/>
              </a:lnSpc>
            </a:pPr>
            <a:r>
              <a:rPr lang="en-GB" sz="2000" dirty="0" smtClean="0"/>
              <a:t>Job appraisals and feedback.</a:t>
            </a:r>
          </a:p>
          <a:p>
            <a:pPr lvl="1" eaLnBrk="1" hangingPunct="1">
              <a:lnSpc>
                <a:spcPct val="80000"/>
              </a:lnSpc>
            </a:pPr>
            <a:r>
              <a:rPr lang="en-GB" sz="2000" dirty="0" smtClean="0"/>
              <a:t>Oral presentations</a:t>
            </a:r>
          </a:p>
          <a:p>
            <a:pPr lvl="1" eaLnBrk="1" hangingPunct="1">
              <a:lnSpc>
                <a:spcPct val="80000"/>
              </a:lnSpc>
            </a:pPr>
            <a:r>
              <a:rPr lang="en-GB" sz="2000" dirty="0" smtClean="0"/>
              <a:t>When people are simply talking to each other.</a:t>
            </a:r>
          </a:p>
        </p:txBody>
      </p:sp>
    </p:spTree>
    <p:extLst>
      <p:ext uri="{BB962C8B-B14F-4D97-AF65-F5344CB8AC3E}">
        <p14:creationId xmlns:p14="http://schemas.microsoft.com/office/powerpoint/2010/main" val="1830422392"/>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Activity – What mood are you in?!</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918378235"/>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Rectangle 4"/>
          <p:cNvSpPr>
            <a:spLocks noGrp="1" noChangeArrowheads="1"/>
          </p:cNvSpPr>
          <p:nvPr>
            <p:ph type="title"/>
          </p:nvPr>
        </p:nvSpPr>
        <p:spPr>
          <a:xfrm>
            <a:off x="457200" y="-80978"/>
            <a:ext cx="7543800" cy="1295400"/>
          </a:xfrm>
        </p:spPr>
        <p:txBody>
          <a:bodyPr/>
          <a:lstStyle/>
          <a:p>
            <a:pPr eaLnBrk="1" fontAlgn="auto" hangingPunct="1">
              <a:spcAft>
                <a:spcPts val="0"/>
              </a:spcAft>
              <a:defRPr/>
            </a:pPr>
            <a:r>
              <a:rPr lang="en-GB" sz="3500" dirty="0"/>
              <a:t>Advantages and disadvantages of oral communication</a:t>
            </a:r>
          </a:p>
        </p:txBody>
      </p:sp>
      <p:graphicFrame>
        <p:nvGraphicFramePr>
          <p:cNvPr id="14368" name="Group 32"/>
          <p:cNvGraphicFramePr>
            <a:graphicFrameLocks noGrp="1"/>
          </p:cNvGraphicFramePr>
          <p:nvPr>
            <p:ph type="tbl" idx="1"/>
            <p:extLst>
              <p:ext uri="{D42A27DB-BD31-4B8C-83A1-F6EECF244321}">
                <p14:modId xmlns:p14="http://schemas.microsoft.com/office/powerpoint/2010/main" val="1353489730"/>
              </p:ext>
            </p:extLst>
          </p:nvPr>
        </p:nvGraphicFramePr>
        <p:xfrm>
          <a:off x="468312" y="1700213"/>
          <a:ext cx="8370888" cy="3020632"/>
        </p:xfrm>
        <a:graphic>
          <a:graphicData uri="http://schemas.openxmlformats.org/drawingml/2006/table">
            <a:tbl>
              <a:tblPr/>
              <a:tblGrid>
                <a:gridCol w="8370888"/>
              </a:tblGrid>
              <a:tr h="649288">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GB" sz="2600" b="0" i="0" u="none" strike="noStrike" cap="none" normalizeH="0" baseline="0" dirty="0" smtClean="0">
                          <a:ln>
                            <a:noFill/>
                          </a:ln>
                          <a:solidFill>
                            <a:schemeClr val="tx1"/>
                          </a:solidFill>
                          <a:effectLst/>
                          <a:latin typeface="Arial" charset="0"/>
                          <a:cs typeface="Arial" charset="0"/>
                        </a:rPr>
                        <a:t>Advantages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205038">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Char char="l"/>
                        <a:tabLst/>
                      </a:pPr>
                      <a:r>
                        <a:rPr kumimoji="0" lang="en-GB" sz="2200" b="0" i="0" u="none" strike="noStrike" cap="none" normalizeH="0" baseline="0" dirty="0" smtClean="0">
                          <a:ln>
                            <a:noFill/>
                          </a:ln>
                          <a:solidFill>
                            <a:schemeClr val="tx1"/>
                          </a:solidFill>
                          <a:effectLst/>
                          <a:latin typeface="Arial" charset="0"/>
                          <a:cs typeface="Arial" charset="0"/>
                        </a:rPr>
                        <a:t>Detailed questions can be asked</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Char char="l"/>
                        <a:tabLst/>
                      </a:pPr>
                      <a:r>
                        <a:rPr kumimoji="0" lang="en-GB" sz="2200" b="0" i="0" u="none" strike="noStrike" cap="none" normalizeH="0" baseline="0" dirty="0" smtClean="0">
                          <a:ln>
                            <a:noFill/>
                          </a:ln>
                          <a:solidFill>
                            <a:schemeClr val="tx1"/>
                          </a:solidFill>
                          <a:effectLst/>
                          <a:latin typeface="Arial" charset="0"/>
                          <a:cs typeface="Arial" charset="0"/>
                        </a:rPr>
                        <a:t>Questions can be answered without delay</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Char char="l"/>
                        <a:tabLst/>
                      </a:pPr>
                      <a:r>
                        <a:rPr kumimoji="0" lang="en-GB" sz="2200" b="0" i="0" u="none" strike="noStrike" cap="none" normalizeH="0" baseline="0" dirty="0" smtClean="0">
                          <a:ln>
                            <a:noFill/>
                          </a:ln>
                          <a:solidFill>
                            <a:schemeClr val="tx1"/>
                          </a:solidFill>
                          <a:effectLst/>
                          <a:latin typeface="Arial" charset="0"/>
                          <a:cs typeface="Arial" charset="0"/>
                        </a:rPr>
                        <a:t>There is low cost</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Char char="l"/>
                        <a:tabLst/>
                      </a:pPr>
                      <a:r>
                        <a:rPr kumimoji="0" lang="en-GB" sz="2200" b="0" i="0" u="none" strike="noStrike" cap="none" normalizeH="0" baseline="0" dirty="0" smtClean="0">
                          <a:ln>
                            <a:noFill/>
                          </a:ln>
                          <a:solidFill>
                            <a:schemeClr val="tx1"/>
                          </a:solidFill>
                          <a:effectLst/>
                          <a:latin typeface="Arial" charset="0"/>
                          <a:cs typeface="Arial" charset="0"/>
                        </a:rPr>
                        <a:t>Some oral methods are a good way to judge an employee’s ability to communicate</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Char char="l"/>
                        <a:tabLst/>
                      </a:pPr>
                      <a:r>
                        <a:rPr kumimoji="0" lang="en-GB" sz="2200" b="0" i="0" u="none" strike="noStrike" cap="none" normalizeH="0" baseline="0" dirty="0" smtClean="0">
                          <a:ln>
                            <a:noFill/>
                          </a:ln>
                          <a:solidFill>
                            <a:schemeClr val="tx1"/>
                          </a:solidFill>
                          <a:effectLst/>
                          <a:latin typeface="Arial" charset="0"/>
                          <a:cs typeface="Arial" charset="0"/>
                        </a:rPr>
                        <a:t>Tone of voice can be judged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102193823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4368"/>
                                        </p:tgtEl>
                                        <p:attrNameLst>
                                          <p:attrName>style.visibility</p:attrName>
                                        </p:attrNameLst>
                                      </p:cBhvr>
                                      <p:to>
                                        <p:strVal val="visible"/>
                                      </p:to>
                                    </p:set>
                                    <p:anim calcmode="lin" valueType="num">
                                      <p:cBhvr additive="base">
                                        <p:cTn id="7" dur="500" fill="hold"/>
                                        <p:tgtEl>
                                          <p:spTgt spid="14368"/>
                                        </p:tgtEl>
                                        <p:attrNameLst>
                                          <p:attrName>ppt_x</p:attrName>
                                        </p:attrNameLst>
                                      </p:cBhvr>
                                      <p:tavLst>
                                        <p:tav tm="0">
                                          <p:val>
                                            <p:strVal val="#ppt_x"/>
                                          </p:val>
                                        </p:tav>
                                        <p:tav tm="100000">
                                          <p:val>
                                            <p:strVal val="#ppt_x"/>
                                          </p:val>
                                        </p:tav>
                                      </p:tavLst>
                                    </p:anim>
                                    <p:anim calcmode="lin" valueType="num">
                                      <p:cBhvr additive="base">
                                        <p:cTn id="8" dur="500" fill="hold"/>
                                        <p:tgtEl>
                                          <p:spTgt spid="1436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4368"/>
                                        </p:tgtEl>
                                        <p:attrNameLst>
                                          <p:attrName>style.visibility</p:attrName>
                                        </p:attrNameLst>
                                      </p:cBhvr>
                                      <p:to>
                                        <p:strVal val="visible"/>
                                      </p:to>
                                    </p:set>
                                    <p:anim calcmode="lin" valueType="num">
                                      <p:cBhvr additive="base">
                                        <p:cTn id="13" dur="500" fill="hold"/>
                                        <p:tgtEl>
                                          <p:spTgt spid="14368"/>
                                        </p:tgtEl>
                                        <p:attrNameLst>
                                          <p:attrName>ppt_x</p:attrName>
                                        </p:attrNameLst>
                                      </p:cBhvr>
                                      <p:tavLst>
                                        <p:tav tm="0">
                                          <p:val>
                                            <p:strVal val="#ppt_x"/>
                                          </p:val>
                                        </p:tav>
                                        <p:tav tm="100000">
                                          <p:val>
                                            <p:strVal val="#ppt_x"/>
                                          </p:val>
                                        </p:tav>
                                      </p:tavLst>
                                    </p:anim>
                                    <p:anim calcmode="lin" valueType="num">
                                      <p:cBhvr additive="base">
                                        <p:cTn id="14" dur="500" fill="hold"/>
                                        <p:tgtEl>
                                          <p:spTgt spid="14368"/>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4368"/>
                                        </p:tgtEl>
                                        <p:attrNameLst>
                                          <p:attrName>style.visibility</p:attrName>
                                        </p:attrNameLst>
                                      </p:cBhvr>
                                      <p:to>
                                        <p:strVal val="visible"/>
                                      </p:to>
                                    </p:set>
                                    <p:anim calcmode="lin" valueType="num">
                                      <p:cBhvr additive="base">
                                        <p:cTn id="19" dur="500" fill="hold"/>
                                        <p:tgtEl>
                                          <p:spTgt spid="14368"/>
                                        </p:tgtEl>
                                        <p:attrNameLst>
                                          <p:attrName>ppt_x</p:attrName>
                                        </p:attrNameLst>
                                      </p:cBhvr>
                                      <p:tavLst>
                                        <p:tav tm="0">
                                          <p:val>
                                            <p:strVal val="#ppt_x"/>
                                          </p:val>
                                        </p:tav>
                                        <p:tav tm="100000">
                                          <p:val>
                                            <p:strVal val="#ppt_x"/>
                                          </p:val>
                                        </p:tav>
                                      </p:tavLst>
                                    </p:anim>
                                    <p:anim calcmode="lin" valueType="num">
                                      <p:cBhvr additive="base">
                                        <p:cTn id="20" dur="500" fill="hold"/>
                                        <p:tgtEl>
                                          <p:spTgt spid="14368"/>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4368"/>
                                        </p:tgtEl>
                                        <p:attrNameLst>
                                          <p:attrName>style.visibility</p:attrName>
                                        </p:attrNameLst>
                                      </p:cBhvr>
                                      <p:to>
                                        <p:strVal val="visible"/>
                                      </p:to>
                                    </p:set>
                                    <p:anim calcmode="lin" valueType="num">
                                      <p:cBhvr additive="base">
                                        <p:cTn id="25" dur="500" fill="hold"/>
                                        <p:tgtEl>
                                          <p:spTgt spid="14368"/>
                                        </p:tgtEl>
                                        <p:attrNameLst>
                                          <p:attrName>ppt_x</p:attrName>
                                        </p:attrNameLst>
                                      </p:cBhvr>
                                      <p:tavLst>
                                        <p:tav tm="0">
                                          <p:val>
                                            <p:strVal val="#ppt_x"/>
                                          </p:val>
                                        </p:tav>
                                        <p:tav tm="100000">
                                          <p:val>
                                            <p:strVal val="#ppt_x"/>
                                          </p:val>
                                        </p:tav>
                                      </p:tavLst>
                                    </p:anim>
                                    <p:anim calcmode="lin" valueType="num">
                                      <p:cBhvr additive="base">
                                        <p:cTn id="26" dur="500" fill="hold"/>
                                        <p:tgtEl>
                                          <p:spTgt spid="14368"/>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14368"/>
                                        </p:tgtEl>
                                        <p:attrNameLst>
                                          <p:attrName>style.visibility</p:attrName>
                                        </p:attrNameLst>
                                      </p:cBhvr>
                                      <p:to>
                                        <p:strVal val="visible"/>
                                      </p:to>
                                    </p:set>
                                    <p:anim calcmode="lin" valueType="num">
                                      <p:cBhvr additive="base">
                                        <p:cTn id="31" dur="500" fill="hold"/>
                                        <p:tgtEl>
                                          <p:spTgt spid="14368"/>
                                        </p:tgtEl>
                                        <p:attrNameLst>
                                          <p:attrName>ppt_x</p:attrName>
                                        </p:attrNameLst>
                                      </p:cBhvr>
                                      <p:tavLst>
                                        <p:tav tm="0">
                                          <p:val>
                                            <p:strVal val="#ppt_x"/>
                                          </p:val>
                                        </p:tav>
                                        <p:tav tm="100000">
                                          <p:val>
                                            <p:strVal val="#ppt_x"/>
                                          </p:val>
                                        </p:tav>
                                      </p:tavLst>
                                    </p:anim>
                                    <p:anim calcmode="lin" valueType="num">
                                      <p:cBhvr additive="base">
                                        <p:cTn id="32" dur="500" fill="hold"/>
                                        <p:tgtEl>
                                          <p:spTgt spid="1436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Advantages and disadvantages of oral communication</a:t>
            </a:r>
            <a:endParaRPr lang="en-US" dirty="0"/>
          </a:p>
        </p:txBody>
      </p:sp>
      <p:graphicFrame>
        <p:nvGraphicFramePr>
          <p:cNvPr id="4" name="Table Placeholder 3"/>
          <p:cNvGraphicFramePr>
            <a:graphicFrameLocks noGrp="1"/>
          </p:cNvGraphicFramePr>
          <p:nvPr>
            <p:ph type="tbl" idx="1"/>
          </p:nvPr>
        </p:nvGraphicFramePr>
        <p:xfrm>
          <a:off x="457200" y="1676401"/>
          <a:ext cx="8077200" cy="4672838"/>
        </p:xfrm>
        <a:graphic>
          <a:graphicData uri="http://schemas.openxmlformats.org/drawingml/2006/table">
            <a:tbl>
              <a:tblPr/>
              <a:tblGrid>
                <a:gridCol w="8077200"/>
              </a:tblGrid>
              <a:tr h="655299">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GB" sz="2600" b="0" i="0" u="none" strike="noStrike" cap="none" normalizeH="0" baseline="0" dirty="0" smtClean="0">
                          <a:ln>
                            <a:noFill/>
                          </a:ln>
                          <a:solidFill>
                            <a:schemeClr val="tx1"/>
                          </a:solidFill>
                          <a:effectLst/>
                          <a:latin typeface="Arial" charset="0"/>
                          <a:cs typeface="Arial" charset="0"/>
                        </a:rPr>
                        <a:t>Disadvantages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17539">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Char char="l"/>
                        <a:tabLst/>
                      </a:pPr>
                      <a:r>
                        <a:rPr kumimoji="0" lang="en-GB" sz="2200" b="0" i="0" u="none" strike="noStrike" cap="none" normalizeH="0" baseline="0" dirty="0" smtClean="0">
                          <a:ln>
                            <a:noFill/>
                          </a:ln>
                          <a:solidFill>
                            <a:schemeClr val="tx1"/>
                          </a:solidFill>
                          <a:effectLst/>
                          <a:latin typeface="Arial" charset="0"/>
                          <a:cs typeface="Arial" charset="0"/>
                        </a:rPr>
                        <a:t>The information may not all be truthful</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Char char="l"/>
                        <a:tabLst/>
                      </a:pPr>
                      <a:r>
                        <a:rPr kumimoji="0" lang="en-GB" sz="2200" b="0" i="0" u="none" strike="noStrike" cap="none" normalizeH="0" baseline="0" dirty="0" smtClean="0">
                          <a:ln>
                            <a:noFill/>
                          </a:ln>
                          <a:solidFill>
                            <a:schemeClr val="tx1"/>
                          </a:solidFill>
                          <a:effectLst/>
                          <a:latin typeface="Arial" charset="0"/>
                          <a:cs typeface="Arial" charset="0"/>
                        </a:rPr>
                        <a:t>There is usually no permanent record of the conversation for future reference</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Char char="l"/>
                        <a:tabLst/>
                      </a:pPr>
                      <a:r>
                        <a:rPr kumimoji="0" lang="en-GB" sz="2200" b="0" i="0" u="none" strike="noStrike" cap="none" normalizeH="0" baseline="0" dirty="0" smtClean="0">
                          <a:ln>
                            <a:noFill/>
                          </a:ln>
                          <a:solidFill>
                            <a:schemeClr val="tx1"/>
                          </a:solidFill>
                          <a:effectLst/>
                          <a:latin typeface="Arial" charset="0"/>
                          <a:cs typeface="Arial" charset="0"/>
                        </a:rPr>
                        <a:t>Confidential messages may be difficult to communicate verbally, especially when many people are involved.</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Char char="l"/>
                        <a:tabLst/>
                      </a:pPr>
                      <a:r>
                        <a:rPr kumimoji="0" lang="en-GB" sz="2200" b="0" i="0" u="none" strike="noStrike" cap="none" normalizeH="0" baseline="0" dirty="0" smtClean="0">
                          <a:ln>
                            <a:noFill/>
                          </a:ln>
                          <a:solidFill>
                            <a:schemeClr val="tx1"/>
                          </a:solidFill>
                          <a:effectLst/>
                          <a:latin typeface="Arial" charset="0"/>
                          <a:cs typeface="Arial" charset="0"/>
                        </a:rPr>
                        <a:t>Meetings and interviews can be very time consuming.</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Char char="l"/>
                        <a:tabLst/>
                      </a:pPr>
                      <a:r>
                        <a:rPr kumimoji="0" lang="en-GB" sz="2200" b="0" i="0" u="none" strike="noStrike" cap="none" normalizeH="0" baseline="0" dirty="0" smtClean="0">
                          <a:ln>
                            <a:noFill/>
                          </a:ln>
                          <a:solidFill>
                            <a:schemeClr val="tx1"/>
                          </a:solidFill>
                          <a:effectLst/>
                          <a:latin typeface="Arial" charset="0"/>
                          <a:cs typeface="Arial" charset="0"/>
                        </a:rPr>
                        <a:t>Mood and tone of voice may cause a barrier to communicating the message effectively</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237805650"/>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396</TotalTime>
  <Words>1765</Words>
  <Application>Microsoft Macintosh PowerPoint</Application>
  <PresentationFormat>On-screen Show (4:3)</PresentationFormat>
  <Paragraphs>245</Paragraphs>
  <Slides>33</Slides>
  <Notes>2</Notes>
  <HiddenSlides>0</HiddenSlides>
  <MMClips>0</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Office Theme</vt:lpstr>
      <vt:lpstr>2.3 Communication</vt:lpstr>
      <vt:lpstr>2.3  Communication – verbal and non  verbal communication methods </vt:lpstr>
      <vt:lpstr>Lesson objectives</vt:lpstr>
      <vt:lpstr>Introduction - starter</vt:lpstr>
      <vt:lpstr>PowerPoint Presentation</vt:lpstr>
      <vt:lpstr>Oral communication</vt:lpstr>
      <vt:lpstr>Activity – What mood are you in?!</vt:lpstr>
      <vt:lpstr>Advantages and disadvantages of oral communication</vt:lpstr>
      <vt:lpstr>Advantages and disadvantages of oral communication</vt:lpstr>
      <vt:lpstr>Non-verbal communication</vt:lpstr>
      <vt:lpstr>Non-verbal communication</vt:lpstr>
      <vt:lpstr>Non-verbal communication</vt:lpstr>
      <vt:lpstr>Non-verbal communication</vt:lpstr>
      <vt:lpstr>Non-verbal communication</vt:lpstr>
      <vt:lpstr>Visual communication</vt:lpstr>
      <vt:lpstr>2.3 Communication Networks</vt:lpstr>
      <vt:lpstr>Learning Objectives</vt:lpstr>
      <vt:lpstr>Formal and informal communication channels</vt:lpstr>
      <vt:lpstr>Benefits of informal communication</vt:lpstr>
      <vt:lpstr>Formal communication channels</vt:lpstr>
      <vt:lpstr>ICT</vt:lpstr>
      <vt:lpstr>Factors influencing the choice of communication method </vt:lpstr>
      <vt:lpstr>What are the barriers to communication</vt:lpstr>
      <vt:lpstr>Barriers to effective communication</vt:lpstr>
      <vt:lpstr>Lesson objectives</vt:lpstr>
      <vt:lpstr>Keywords</vt:lpstr>
      <vt:lpstr>Communication networks</vt:lpstr>
      <vt:lpstr>Centralised networks</vt:lpstr>
      <vt:lpstr>Chain networks</vt:lpstr>
      <vt:lpstr>Y-Chain network</vt:lpstr>
      <vt:lpstr>Decentralised networks</vt:lpstr>
      <vt:lpstr>Circle network</vt:lpstr>
      <vt:lpstr>All channel network</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2.3.4 Communication networks (hl)</dc:title>
  <dc:creator>lgreenbank</dc:creator>
  <cp:lastModifiedBy>Liam Greenbank</cp:lastModifiedBy>
  <cp:revision>12</cp:revision>
  <dcterms:created xsi:type="dcterms:W3CDTF">2011-02-20T09:16:33Z</dcterms:created>
  <dcterms:modified xsi:type="dcterms:W3CDTF">2014-02-26T09:38:04Z</dcterms:modified>
</cp:coreProperties>
</file>